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diagrams/data1.xml" ContentType="application/vnd.openxmlformats-officedocument.drawingml.diagramData+xml"/>
  <Override PartName="/ppt/slideLayouts/slideLayout11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2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0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ommentAuthors.xml" ContentType="application/vnd.openxmlformats-officedocument.presentationml.commentAuthors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5" r:id="rId2"/>
    <p:sldId id="292" r:id="rId3"/>
    <p:sldId id="284" r:id="rId4"/>
    <p:sldId id="277" r:id="rId5"/>
    <p:sldId id="285" r:id="rId6"/>
    <p:sldId id="286" r:id="rId7"/>
    <p:sldId id="289" r:id="rId8"/>
    <p:sldId id="290" r:id="rId9"/>
    <p:sldId id="283" r:id="rId10"/>
    <p:sldId id="308" r:id="rId11"/>
    <p:sldId id="295" r:id="rId12"/>
    <p:sldId id="296" r:id="rId13"/>
    <p:sldId id="312" r:id="rId1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nwen JU" initials="LJ" lastIdx="6" clrIdx="0">
    <p:extLst>
      <p:ext uri="{19B8F6BF-5375-455C-9EA6-DF929625EA0E}">
        <p15:presenceInfo xmlns:p15="http://schemas.microsoft.com/office/powerpoint/2012/main" userId="S::linwen.ju@unwomen.org::c22a4e17-2862-4c01-bf53-85e306bf55d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CC66FF"/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75315" autoAdjust="0"/>
  </p:normalViewPr>
  <p:slideViewPr>
    <p:cSldViewPr snapToGrid="0">
      <p:cViewPr varScale="1">
        <p:scale>
          <a:sx n="50" d="100"/>
          <a:sy n="50" d="100"/>
        </p:scale>
        <p:origin x="128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4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757F-4130-8014-482597095687}"/>
              </c:ext>
            </c:extLst>
          </c:dPt>
          <c:dPt>
            <c:idx val="1"/>
            <c:bubble3D val="0"/>
            <c:spPr>
              <a:pattFill prst="trellis">
                <a:fgClr>
                  <a:srgbClr val="00B050"/>
                </a:fgClr>
                <a:bgClr>
                  <a:schemeClr val="bg1"/>
                </a:bgClr>
              </a:pattFill>
              <a:ln>
                <a:gradFill flip="none" rotWithShape="1">
                  <a:gsLst>
                    <a:gs pos="0">
                      <a:schemeClr val="accent4">
                        <a:lumMod val="5000"/>
                        <a:lumOff val="95000"/>
                      </a:schemeClr>
                    </a:gs>
                    <a:gs pos="74000">
                      <a:schemeClr val="accent4">
                        <a:lumMod val="45000"/>
                        <a:lumOff val="55000"/>
                      </a:schemeClr>
                    </a:gs>
                    <a:gs pos="83000">
                      <a:schemeClr val="accent4">
                        <a:lumMod val="45000"/>
                        <a:lumOff val="55000"/>
                      </a:schemeClr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757F-4130-8014-482597095687}"/>
              </c:ext>
            </c:extLst>
          </c:dPt>
          <c:dPt>
            <c:idx val="2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757F-4130-8014-482597095687}"/>
              </c:ext>
            </c:extLst>
          </c:dPt>
          <c:dPt>
            <c:idx val="3"/>
            <c:bubble3D val="0"/>
            <c:spPr>
              <a:pattFill prst="pct80">
                <a:fgClr>
                  <a:schemeClr val="accent6">
                    <a:lumMod val="40000"/>
                    <a:lumOff val="60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8-C6A4-40C1-8220-12B93E44DFA8}"/>
              </c:ext>
            </c:extLst>
          </c:dPt>
          <c:dPt>
            <c:idx val="4"/>
            <c:bubble3D val="0"/>
            <c:spPr>
              <a:pattFill prst="trellis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C6A4-40C1-8220-12B93E44DFA8}"/>
              </c:ext>
            </c:extLst>
          </c:dPt>
          <c:cat>
            <c:strRef>
              <c:f>Sheet1!$A$3:$A$7</c:f>
              <c:strCache>
                <c:ptCount val="5"/>
                <c:pt idx="0">
                  <c:v>Assessed - Implemented (UNBoA)</c:v>
                </c:pt>
                <c:pt idx="1">
                  <c:v>Assessed - Implemented (UNBoA)</c:v>
                </c:pt>
                <c:pt idx="2">
                  <c:v>Considered implemented (UNW)</c:v>
                </c:pt>
                <c:pt idx="3">
                  <c:v>Considered implemented (UNW)</c:v>
                </c:pt>
                <c:pt idx="4">
                  <c:v>In Progress</c:v>
                </c:pt>
              </c:strCache>
            </c:strRef>
          </c:cat>
          <c:val>
            <c:numRef>
              <c:f>Sheet1!$C$3:$C$7</c:f>
              <c:numCache>
                <c:formatCode>General</c:formatCode>
                <c:ptCount val="5"/>
                <c:pt idx="0">
                  <c:v>4</c:v>
                </c:pt>
                <c:pt idx="1">
                  <c:v>3</c:v>
                </c:pt>
                <c:pt idx="2">
                  <c:v>3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7F-4130-8014-4825970956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pattFill prst="pct80">
                <a:fgClr>
                  <a:srgbClr val="00B050"/>
                </a:fgClr>
                <a:bgClr>
                  <a:schemeClr val="bg1"/>
                </a:bgClr>
              </a:patt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019-4EF7-92BC-361E69692420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4019-4EF7-92BC-361E69692420}"/>
              </c:ext>
            </c:extLst>
          </c:dPt>
          <c:dPt>
            <c:idx val="2"/>
            <c:bubble3D val="0"/>
            <c:spPr>
              <a:pattFill prst="pct80">
                <a:fgClr>
                  <a:schemeClr val="accent6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1A8D-47B5-9F4B-211C609CE4CA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B159-45B9-9C81-D0D0A7C3D33E}"/>
              </c:ext>
            </c:extLst>
          </c:dPt>
          <c:dPt>
            <c:idx val="4"/>
            <c:bubble3D val="0"/>
            <c:spPr>
              <a:pattFill prst="pct80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B159-45B9-9C81-D0D0A7C3D33E}"/>
              </c:ext>
            </c:extLst>
          </c:dPt>
          <c:dPt>
            <c:idx val="5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AC44-4B2E-AD7B-2BDE1FB2D34C}"/>
              </c:ext>
            </c:extLst>
          </c:dPt>
          <c:dLbls>
            <c:delete val="1"/>
          </c:dLbls>
          <c:cat>
            <c:strRef>
              <c:f>Sheet1!$A$2:$A$7</c:f>
              <c:strCache>
                <c:ptCount val="6"/>
                <c:pt idx="0">
                  <c:v>Assessed - Implemented (UNBoA)</c:v>
                </c:pt>
                <c:pt idx="1">
                  <c:v>Assessed - Implemented (UNBoA)</c:v>
                </c:pt>
                <c:pt idx="2">
                  <c:v>Considered implemented (UNW)</c:v>
                </c:pt>
                <c:pt idx="3">
                  <c:v>Considered implemented (UNW)</c:v>
                </c:pt>
                <c:pt idx="4">
                  <c:v>In Progress</c:v>
                </c:pt>
                <c:pt idx="5">
                  <c:v>In Progress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2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UNBoA recommendations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0-4019-4EF7-92BC-361E6969242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53D3A7-0F5F-492F-9F2D-5B9966F7E13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1E119A3-1317-4C6E-AB2D-B68580D3E28C}">
      <dgm:prSet phldrT="[Text]" custT="1"/>
      <dgm:spPr>
        <a:solidFill>
          <a:schemeClr val="accent4">
            <a:lumMod val="20000"/>
            <a:lumOff val="80000"/>
          </a:schemeClr>
        </a:solidFill>
        <a:ln>
          <a:solidFill>
            <a:srgbClr val="00B050"/>
          </a:solidFill>
        </a:ln>
      </dgm:spPr>
      <dgm:t>
        <a:bodyPr/>
        <a:lstStyle/>
        <a:p>
          <a:r>
            <a:rPr lang="en-US" sz="2000" dirty="0">
              <a:solidFill>
                <a:srgbClr val="002060"/>
              </a:solidFill>
            </a:rPr>
            <a:t>UNBoA Assessed as Implemented (30%)</a:t>
          </a:r>
        </a:p>
      </dgm:t>
    </dgm:pt>
    <dgm:pt modelId="{76DC6714-9EEF-4526-801C-8764E1E90C97}" type="parTrans" cxnId="{CD291A61-6AFF-4B71-9264-BE160DFEB693}">
      <dgm:prSet/>
      <dgm:spPr/>
      <dgm:t>
        <a:bodyPr/>
        <a:lstStyle/>
        <a:p>
          <a:endParaRPr lang="en-US"/>
        </a:p>
      </dgm:t>
    </dgm:pt>
    <dgm:pt modelId="{4043812E-85FC-4A3F-BAB8-84AEAE00CC7B}" type="sibTrans" cxnId="{CD291A61-6AFF-4B71-9264-BE160DFEB693}">
      <dgm:prSet/>
      <dgm:spPr/>
      <dgm:t>
        <a:bodyPr/>
        <a:lstStyle/>
        <a:p>
          <a:endParaRPr lang="en-US"/>
        </a:p>
      </dgm:t>
    </dgm:pt>
    <dgm:pt modelId="{7369EDAD-0D71-4C00-B257-924CA3135A65}">
      <dgm:prSet phldrT="[Text]" custT="1"/>
      <dgm:spPr>
        <a:solidFill>
          <a:schemeClr val="accent4">
            <a:lumMod val="20000"/>
            <a:lumOff val="80000"/>
          </a:schemeClr>
        </a:solidFill>
        <a:ln>
          <a:solidFill>
            <a:srgbClr val="92D050"/>
          </a:solidFill>
        </a:ln>
      </dgm:spPr>
      <dgm:t>
        <a:bodyPr/>
        <a:lstStyle/>
        <a:p>
          <a:r>
            <a:rPr lang="en-US" sz="2000" dirty="0">
              <a:solidFill>
                <a:srgbClr val="002060"/>
              </a:solidFill>
            </a:rPr>
            <a:t>UN-Women Actions Completed (30%)  </a:t>
          </a:r>
        </a:p>
      </dgm:t>
    </dgm:pt>
    <dgm:pt modelId="{E48D6F47-AFC5-44C1-8EE7-705174177090}" type="parTrans" cxnId="{5D393723-1341-4622-8F5B-5305B7FC9A3E}">
      <dgm:prSet/>
      <dgm:spPr/>
      <dgm:t>
        <a:bodyPr/>
        <a:lstStyle/>
        <a:p>
          <a:endParaRPr lang="en-US"/>
        </a:p>
      </dgm:t>
    </dgm:pt>
    <dgm:pt modelId="{35B0C909-BC24-4546-92F9-03A1B9C4D62D}" type="sibTrans" cxnId="{5D393723-1341-4622-8F5B-5305B7FC9A3E}">
      <dgm:prSet/>
      <dgm:spPr/>
      <dgm:t>
        <a:bodyPr/>
        <a:lstStyle/>
        <a:p>
          <a:endParaRPr lang="en-US"/>
        </a:p>
      </dgm:t>
    </dgm:pt>
    <dgm:pt modelId="{DB18440F-C57A-4F89-8CBC-9697F89F8557}">
      <dgm:prSet custT="1"/>
      <dgm:spPr>
        <a:solidFill>
          <a:srgbClr val="92D050">
            <a:alpha val="90000"/>
          </a:srgbClr>
        </a:solidFill>
      </dgm:spPr>
      <dgm:t>
        <a:bodyPr/>
        <a:lstStyle/>
        <a:p>
          <a:pPr>
            <a:buFont typeface="+mj-lt"/>
            <a:buAutoNum type="arabicParenR"/>
          </a:pPr>
          <a:r>
            <a:rPr lang="en-US" sz="1600" dirty="0"/>
            <a:t>   Fraud risk assessments conducted </a:t>
          </a:r>
        </a:p>
      </dgm:t>
    </dgm:pt>
    <dgm:pt modelId="{0EE0420D-0900-4533-8F6D-CFCF3401CAFD}" type="parTrans" cxnId="{6FFABE61-6464-433F-903D-23E6C95AE399}">
      <dgm:prSet/>
      <dgm:spPr/>
      <dgm:t>
        <a:bodyPr/>
        <a:lstStyle/>
        <a:p>
          <a:endParaRPr lang="en-US"/>
        </a:p>
      </dgm:t>
    </dgm:pt>
    <dgm:pt modelId="{83099C18-782D-4791-B049-7414BEEB8D1A}" type="sibTrans" cxnId="{6FFABE61-6464-433F-903D-23E6C95AE399}">
      <dgm:prSet/>
      <dgm:spPr/>
      <dgm:t>
        <a:bodyPr/>
        <a:lstStyle/>
        <a:p>
          <a:endParaRPr lang="en-US"/>
        </a:p>
      </dgm:t>
    </dgm:pt>
    <dgm:pt modelId="{3519CE4D-A2AF-46B2-A863-940F780CA589}">
      <dgm:prSet custT="1"/>
      <dgm:spPr>
        <a:solidFill>
          <a:srgbClr val="92D050">
            <a:alpha val="90000"/>
          </a:srgbClr>
        </a:solidFill>
      </dgm:spPr>
      <dgm:t>
        <a:bodyPr/>
        <a:lstStyle/>
        <a:p>
          <a:pPr>
            <a:buFont typeface="+mj-lt"/>
            <a:buAutoNum type="arabicParenR"/>
          </a:pPr>
          <a:r>
            <a:rPr lang="en-US" sz="1600" dirty="0"/>
            <a:t>   Small Grants Policy launched </a:t>
          </a:r>
        </a:p>
      </dgm:t>
    </dgm:pt>
    <dgm:pt modelId="{16204482-57D9-40B8-8DCF-A8A603CAC7DE}" type="parTrans" cxnId="{45A8F8FF-7C7C-4604-BFCF-C76E20AA3CBE}">
      <dgm:prSet/>
      <dgm:spPr/>
      <dgm:t>
        <a:bodyPr/>
        <a:lstStyle/>
        <a:p>
          <a:endParaRPr lang="en-US"/>
        </a:p>
      </dgm:t>
    </dgm:pt>
    <dgm:pt modelId="{B46983C9-CC83-48CB-9B81-B932DDEE3EF4}" type="sibTrans" cxnId="{45A8F8FF-7C7C-4604-BFCF-C76E20AA3CBE}">
      <dgm:prSet/>
      <dgm:spPr/>
      <dgm:t>
        <a:bodyPr/>
        <a:lstStyle/>
        <a:p>
          <a:endParaRPr lang="en-US"/>
        </a:p>
      </dgm:t>
    </dgm:pt>
    <dgm:pt modelId="{C3235222-B5D2-4CD9-9CE3-C14CC2E42647}">
      <dgm:prSet custT="1"/>
      <dgm:spPr>
        <a:solidFill>
          <a:srgbClr val="92D050">
            <a:alpha val="90000"/>
          </a:srgbClr>
        </a:solidFill>
      </dgm:spPr>
      <dgm:t>
        <a:bodyPr/>
        <a:lstStyle/>
        <a:p>
          <a:pPr>
            <a:buFont typeface="+mj-lt"/>
            <a:buAutoNum type="arabicParenR"/>
          </a:pPr>
          <a:r>
            <a:rPr lang="en-US" sz="1600" dirty="0"/>
            <a:t>   Global consultant monitoring system upgraded  </a:t>
          </a:r>
        </a:p>
      </dgm:t>
    </dgm:pt>
    <dgm:pt modelId="{F88E465A-DE40-4402-88D4-16CDB02F4810}" type="parTrans" cxnId="{64E3FD53-4EF1-4A44-9E85-7E9079CAA0B6}">
      <dgm:prSet/>
      <dgm:spPr/>
      <dgm:t>
        <a:bodyPr/>
        <a:lstStyle/>
        <a:p>
          <a:endParaRPr lang="en-US"/>
        </a:p>
      </dgm:t>
    </dgm:pt>
    <dgm:pt modelId="{1BBE69F4-E69E-46B7-91C9-07A99677EC82}" type="sibTrans" cxnId="{64E3FD53-4EF1-4A44-9E85-7E9079CAA0B6}">
      <dgm:prSet/>
      <dgm:spPr/>
      <dgm:t>
        <a:bodyPr/>
        <a:lstStyle/>
        <a:p>
          <a:endParaRPr lang="en-US"/>
        </a:p>
      </dgm:t>
    </dgm:pt>
    <dgm:pt modelId="{B33A9984-4A1A-4B6C-8A46-E7B94C4D749A}">
      <dgm:prSet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>
            <a:buFont typeface="+mj-lt"/>
            <a:buAutoNum type="arabicParenR" startAt="4"/>
          </a:pPr>
          <a:r>
            <a:rPr lang="en-US" sz="1600" dirty="0"/>
            <a:t> 5) Procedure for implementing partners selection updated (2 recs) </a:t>
          </a:r>
        </a:p>
      </dgm:t>
    </dgm:pt>
    <dgm:pt modelId="{42107AD9-6990-49D5-B9A3-CD8828AE4814}" type="parTrans" cxnId="{54D22932-B36A-44BF-8AFC-D34CFEACF86E}">
      <dgm:prSet/>
      <dgm:spPr/>
      <dgm:t>
        <a:bodyPr/>
        <a:lstStyle/>
        <a:p>
          <a:endParaRPr lang="en-US"/>
        </a:p>
      </dgm:t>
    </dgm:pt>
    <dgm:pt modelId="{859D66EA-7ABE-4D69-9E89-5CA905BA8705}" type="sibTrans" cxnId="{54D22932-B36A-44BF-8AFC-D34CFEACF86E}">
      <dgm:prSet/>
      <dgm:spPr/>
      <dgm:t>
        <a:bodyPr/>
        <a:lstStyle/>
        <a:p>
          <a:endParaRPr lang="en-US"/>
        </a:p>
      </dgm:t>
    </dgm:pt>
    <dgm:pt modelId="{6FB2499A-86E7-4536-B322-1DAC01E371A7}">
      <dgm:prSet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>
            <a:buFont typeface="+mj-lt"/>
            <a:buAutoNum type="arabicParenR" startAt="6"/>
          </a:pPr>
          <a:r>
            <a:rPr lang="en-US" sz="1600" dirty="0"/>
            <a:t>    Monitoring of findings from project partner audits strengthened  </a:t>
          </a:r>
        </a:p>
      </dgm:t>
    </dgm:pt>
    <dgm:pt modelId="{FC6F8FEC-B046-43EC-B19C-49F0D1317D0E}" type="parTrans" cxnId="{B1A2B028-6DF2-4BFB-8B41-AA394066BF72}">
      <dgm:prSet/>
      <dgm:spPr/>
      <dgm:t>
        <a:bodyPr/>
        <a:lstStyle/>
        <a:p>
          <a:endParaRPr lang="en-US"/>
        </a:p>
      </dgm:t>
    </dgm:pt>
    <dgm:pt modelId="{258C50FA-657E-43C7-A673-02461E7D71ED}" type="sibTrans" cxnId="{B1A2B028-6DF2-4BFB-8B41-AA394066BF72}">
      <dgm:prSet/>
      <dgm:spPr/>
      <dgm:t>
        <a:bodyPr/>
        <a:lstStyle/>
        <a:p>
          <a:endParaRPr lang="en-US"/>
        </a:p>
      </dgm:t>
    </dgm:pt>
    <dgm:pt modelId="{0F27D7B3-035D-4C9F-963B-5188A4919F2D}">
      <dgm:prSet phldrT="[Text]" custT="1"/>
      <dgm:spPr>
        <a:solidFill>
          <a:schemeClr val="accent4">
            <a:lumMod val="20000"/>
            <a:lumOff val="80000"/>
          </a:schemeClr>
        </a:soli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en-US" sz="2000" dirty="0">
              <a:solidFill>
                <a:srgbClr val="002060"/>
              </a:solidFill>
            </a:rPr>
            <a:t>UN-Women Actions In-Progress (40%) </a:t>
          </a:r>
        </a:p>
      </dgm:t>
    </dgm:pt>
    <dgm:pt modelId="{016DDCD0-3D35-43C0-A410-7EAD60EAA0FE}" type="sibTrans" cxnId="{654A9F48-EC13-4798-AE57-8E2EE43AC443}">
      <dgm:prSet/>
      <dgm:spPr/>
      <dgm:t>
        <a:bodyPr/>
        <a:lstStyle/>
        <a:p>
          <a:endParaRPr lang="en-US"/>
        </a:p>
      </dgm:t>
    </dgm:pt>
    <dgm:pt modelId="{83750BE0-246D-494A-B9BD-891E277FDBA9}" type="parTrans" cxnId="{654A9F48-EC13-4798-AE57-8E2EE43AC443}">
      <dgm:prSet/>
      <dgm:spPr/>
      <dgm:t>
        <a:bodyPr/>
        <a:lstStyle/>
        <a:p>
          <a:endParaRPr lang="en-US"/>
        </a:p>
      </dgm:t>
    </dgm:pt>
    <dgm:pt modelId="{C57B31AF-8F2A-4729-97EC-64951067E989}">
      <dgm:prSet custT="1"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pPr>
            <a:buFont typeface="+mj-lt"/>
            <a:buAutoNum type="arabicParenR" startAt="8"/>
          </a:pPr>
          <a:r>
            <a:rPr lang="en-US" sz="1600" dirty="0"/>
            <a:t>   Enhance capacity of Audit Coordination Unit </a:t>
          </a:r>
        </a:p>
      </dgm:t>
    </dgm:pt>
    <dgm:pt modelId="{AD618024-CB4E-4799-A440-525E953F251D}" type="parTrans" cxnId="{C2FAB2D5-6D94-411C-AE13-9A8F7AF103C4}">
      <dgm:prSet/>
      <dgm:spPr/>
      <dgm:t>
        <a:bodyPr/>
        <a:lstStyle/>
        <a:p>
          <a:endParaRPr lang="en-US"/>
        </a:p>
      </dgm:t>
    </dgm:pt>
    <dgm:pt modelId="{048E4A24-CA39-4448-A246-C59204A7D358}" type="sibTrans" cxnId="{C2FAB2D5-6D94-411C-AE13-9A8F7AF103C4}">
      <dgm:prSet/>
      <dgm:spPr/>
      <dgm:t>
        <a:bodyPr/>
        <a:lstStyle/>
        <a:p>
          <a:endParaRPr lang="en-US"/>
        </a:p>
      </dgm:t>
    </dgm:pt>
    <dgm:pt modelId="{894524AC-C6AC-4E94-AEE1-DE2673E52CDE}">
      <dgm:prSet custT="1"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pPr>
            <a:buFont typeface="+mj-lt"/>
            <a:buAutoNum type="arabicParenR" startAt="9"/>
          </a:pPr>
          <a:r>
            <a:rPr lang="en-US" sz="1600" dirty="0"/>
            <a:t>   Improve linkage between Results Management System and Atlas </a:t>
          </a:r>
        </a:p>
      </dgm:t>
    </dgm:pt>
    <dgm:pt modelId="{E490B960-8F1B-460A-95DF-BE72E8330220}" type="parTrans" cxnId="{D5510C47-8EF6-4095-8D38-0DF215A846C3}">
      <dgm:prSet/>
      <dgm:spPr/>
      <dgm:t>
        <a:bodyPr/>
        <a:lstStyle/>
        <a:p>
          <a:endParaRPr lang="en-US"/>
        </a:p>
      </dgm:t>
    </dgm:pt>
    <dgm:pt modelId="{62BA19E0-D6D8-4BDA-8E4E-926CBD9915B5}" type="sibTrans" cxnId="{D5510C47-8EF6-4095-8D38-0DF215A846C3}">
      <dgm:prSet/>
      <dgm:spPr/>
      <dgm:t>
        <a:bodyPr/>
        <a:lstStyle/>
        <a:p>
          <a:endParaRPr lang="en-US"/>
        </a:p>
      </dgm:t>
    </dgm:pt>
    <dgm:pt modelId="{AAE07C67-8FE8-4E7A-AF79-7AD9AD8D61E8}">
      <dgm:prSet custT="1"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pPr>
            <a:buFont typeface="+mj-lt"/>
            <a:buAutoNum type="arabicParenR" startAt="10"/>
          </a:pPr>
          <a:r>
            <a:rPr lang="en-US" sz="1600" dirty="0"/>
            <a:t> Establish policies for project management and accounting for prior years’ ineligible expenditure</a:t>
          </a:r>
        </a:p>
      </dgm:t>
    </dgm:pt>
    <dgm:pt modelId="{63E43824-0E1E-473A-BC41-BEE23753DE56}" type="parTrans" cxnId="{96A023A8-CAD1-4086-BB6C-5DB7F5881357}">
      <dgm:prSet/>
      <dgm:spPr/>
      <dgm:t>
        <a:bodyPr/>
        <a:lstStyle/>
        <a:p>
          <a:endParaRPr lang="en-US"/>
        </a:p>
      </dgm:t>
    </dgm:pt>
    <dgm:pt modelId="{17B331CC-2450-4190-8F39-F692ADF6DD11}" type="sibTrans" cxnId="{96A023A8-CAD1-4086-BB6C-5DB7F5881357}">
      <dgm:prSet/>
      <dgm:spPr/>
      <dgm:t>
        <a:bodyPr/>
        <a:lstStyle/>
        <a:p>
          <a:endParaRPr lang="en-US"/>
        </a:p>
      </dgm:t>
    </dgm:pt>
    <dgm:pt modelId="{1F399DB4-C413-41BF-B5B6-294B1F9284AA}">
      <dgm:prSet custT="1"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pPr>
            <a:buFont typeface="+mj-lt"/>
            <a:buAutoNum type="arabicParenR" startAt="7"/>
          </a:pPr>
          <a:r>
            <a:rPr lang="en-US" sz="1600" dirty="0"/>
            <a:t>   Finalize guidelines for programme and field presences (country typology)</a:t>
          </a:r>
        </a:p>
      </dgm:t>
    </dgm:pt>
    <dgm:pt modelId="{6F8BC0D6-5FE3-4994-8B40-3AE2D12E3CB0}" type="parTrans" cxnId="{5E8844C9-AB94-45D3-85FC-DF4A580279A0}">
      <dgm:prSet/>
      <dgm:spPr/>
      <dgm:t>
        <a:bodyPr/>
        <a:lstStyle/>
        <a:p>
          <a:endParaRPr lang="en-US"/>
        </a:p>
      </dgm:t>
    </dgm:pt>
    <dgm:pt modelId="{459F7AD4-E7AD-424D-B116-0A4E288D7AAC}" type="sibTrans" cxnId="{5E8844C9-AB94-45D3-85FC-DF4A580279A0}">
      <dgm:prSet/>
      <dgm:spPr/>
      <dgm:t>
        <a:bodyPr/>
        <a:lstStyle/>
        <a:p>
          <a:endParaRPr lang="en-US"/>
        </a:p>
      </dgm:t>
    </dgm:pt>
    <dgm:pt modelId="{B97B3126-4123-4943-A2ED-A65A898290BA}" type="pres">
      <dgm:prSet presAssocID="{B053D3A7-0F5F-492F-9F2D-5B9966F7E136}" presName="linear" presStyleCnt="0">
        <dgm:presLayoutVars>
          <dgm:dir/>
          <dgm:animLvl val="lvl"/>
          <dgm:resizeHandles val="exact"/>
        </dgm:presLayoutVars>
      </dgm:prSet>
      <dgm:spPr/>
    </dgm:pt>
    <dgm:pt modelId="{B46E61DB-4F00-4E38-AAA7-3A2F82747D98}" type="pres">
      <dgm:prSet presAssocID="{61E119A3-1317-4C6E-AB2D-B68580D3E28C}" presName="parentLin" presStyleCnt="0"/>
      <dgm:spPr/>
    </dgm:pt>
    <dgm:pt modelId="{D4BFB380-35CC-4F01-BE81-7E342622679A}" type="pres">
      <dgm:prSet presAssocID="{61E119A3-1317-4C6E-AB2D-B68580D3E28C}" presName="parentLeftMargin" presStyleLbl="node1" presStyleIdx="0" presStyleCnt="3"/>
      <dgm:spPr/>
    </dgm:pt>
    <dgm:pt modelId="{90EDC68D-09BC-4071-B6C7-C7B599A3472C}" type="pres">
      <dgm:prSet presAssocID="{61E119A3-1317-4C6E-AB2D-B68580D3E28C}" presName="parentText" presStyleLbl="node1" presStyleIdx="0" presStyleCnt="3" custScaleX="64048" custScaleY="50178" custLinFactNeighborX="-97637" custLinFactNeighborY="2499">
        <dgm:presLayoutVars>
          <dgm:chMax val="0"/>
          <dgm:bulletEnabled val="1"/>
        </dgm:presLayoutVars>
      </dgm:prSet>
      <dgm:spPr/>
    </dgm:pt>
    <dgm:pt modelId="{197445B6-DF9E-4323-AAB8-551F5DA82D6A}" type="pres">
      <dgm:prSet presAssocID="{61E119A3-1317-4C6E-AB2D-B68580D3E28C}" presName="negativeSpace" presStyleCnt="0"/>
      <dgm:spPr/>
    </dgm:pt>
    <dgm:pt modelId="{797FFCF3-6730-42A8-940C-7165EBEFEA11}" type="pres">
      <dgm:prSet presAssocID="{61E119A3-1317-4C6E-AB2D-B68580D3E28C}" presName="childText" presStyleLbl="conFgAcc1" presStyleIdx="0" presStyleCnt="3" custScaleY="96347">
        <dgm:presLayoutVars>
          <dgm:bulletEnabled val="1"/>
        </dgm:presLayoutVars>
      </dgm:prSet>
      <dgm:spPr/>
    </dgm:pt>
    <dgm:pt modelId="{E6939FAA-A268-495E-9EE6-77E42C7FE980}" type="pres">
      <dgm:prSet presAssocID="{4043812E-85FC-4A3F-BAB8-84AEAE00CC7B}" presName="spaceBetweenRectangles" presStyleCnt="0"/>
      <dgm:spPr/>
    </dgm:pt>
    <dgm:pt modelId="{31190F29-ECBC-4882-99CB-DA2F9C3D155F}" type="pres">
      <dgm:prSet presAssocID="{7369EDAD-0D71-4C00-B257-924CA3135A65}" presName="parentLin" presStyleCnt="0"/>
      <dgm:spPr/>
    </dgm:pt>
    <dgm:pt modelId="{AA5792F2-D386-48A7-B222-67EC780073E8}" type="pres">
      <dgm:prSet presAssocID="{7369EDAD-0D71-4C00-B257-924CA3135A65}" presName="parentLeftMargin" presStyleLbl="node1" presStyleIdx="0" presStyleCnt="3"/>
      <dgm:spPr/>
    </dgm:pt>
    <dgm:pt modelId="{87E79C2C-5DE5-4EF0-9DEC-DABEE0C5A595}" type="pres">
      <dgm:prSet presAssocID="{7369EDAD-0D71-4C00-B257-924CA3135A65}" presName="parentText" presStyleLbl="node1" presStyleIdx="1" presStyleCnt="3" custScaleX="63316" custScaleY="42002" custLinFactNeighborX="-95982" custLinFactNeighborY="-2489">
        <dgm:presLayoutVars>
          <dgm:chMax val="0"/>
          <dgm:bulletEnabled val="1"/>
        </dgm:presLayoutVars>
      </dgm:prSet>
      <dgm:spPr/>
    </dgm:pt>
    <dgm:pt modelId="{D9A9F6A9-9283-4D87-A214-1F48CF0881B4}" type="pres">
      <dgm:prSet presAssocID="{7369EDAD-0D71-4C00-B257-924CA3135A65}" presName="negativeSpace" presStyleCnt="0"/>
      <dgm:spPr/>
    </dgm:pt>
    <dgm:pt modelId="{21579104-7322-4D13-B4A1-BF48310BDA3E}" type="pres">
      <dgm:prSet presAssocID="{7369EDAD-0D71-4C00-B257-924CA3135A65}" presName="childText" presStyleLbl="conFgAcc1" presStyleIdx="1" presStyleCnt="3" custScaleY="94407">
        <dgm:presLayoutVars>
          <dgm:bulletEnabled val="1"/>
        </dgm:presLayoutVars>
      </dgm:prSet>
      <dgm:spPr/>
    </dgm:pt>
    <dgm:pt modelId="{36AD8010-3CF7-4154-A832-5BC5F0D4093A}" type="pres">
      <dgm:prSet presAssocID="{35B0C909-BC24-4546-92F9-03A1B9C4D62D}" presName="spaceBetweenRectangles" presStyleCnt="0"/>
      <dgm:spPr/>
    </dgm:pt>
    <dgm:pt modelId="{3FAD0C8A-D838-4B70-9345-80C6C33263FA}" type="pres">
      <dgm:prSet presAssocID="{0F27D7B3-035D-4C9F-963B-5188A4919F2D}" presName="parentLin" presStyleCnt="0"/>
      <dgm:spPr/>
    </dgm:pt>
    <dgm:pt modelId="{55C300E6-E81E-4766-942B-CCAD339CF625}" type="pres">
      <dgm:prSet presAssocID="{0F27D7B3-035D-4C9F-963B-5188A4919F2D}" presName="parentLeftMargin" presStyleLbl="node1" presStyleIdx="1" presStyleCnt="3"/>
      <dgm:spPr/>
    </dgm:pt>
    <dgm:pt modelId="{EF0CAAA6-EEA8-4033-8B81-2376CEC3BEDF}" type="pres">
      <dgm:prSet presAssocID="{0F27D7B3-035D-4C9F-963B-5188A4919F2D}" presName="parentText" presStyleLbl="node1" presStyleIdx="2" presStyleCnt="3" custScaleX="63193" custScaleY="44705" custLinFactNeighborX="-96690" custLinFactNeighborY="-2841">
        <dgm:presLayoutVars>
          <dgm:chMax val="0"/>
          <dgm:bulletEnabled val="1"/>
        </dgm:presLayoutVars>
      </dgm:prSet>
      <dgm:spPr/>
    </dgm:pt>
    <dgm:pt modelId="{02E76028-372E-406D-A92A-026BECCECF2C}" type="pres">
      <dgm:prSet presAssocID="{0F27D7B3-035D-4C9F-963B-5188A4919F2D}" presName="negativeSpace" presStyleCnt="0"/>
      <dgm:spPr/>
    </dgm:pt>
    <dgm:pt modelId="{BE741EDA-6525-49FC-A85B-8080DEF0B942}" type="pres">
      <dgm:prSet presAssocID="{0F27D7B3-035D-4C9F-963B-5188A4919F2D}" presName="childText" presStyleLbl="conFgAcc1" presStyleIdx="2" presStyleCnt="3" custLinFactNeighborY="-1564">
        <dgm:presLayoutVars>
          <dgm:bulletEnabled val="1"/>
        </dgm:presLayoutVars>
      </dgm:prSet>
      <dgm:spPr/>
    </dgm:pt>
  </dgm:ptLst>
  <dgm:cxnLst>
    <dgm:cxn modelId="{1B177A01-5C29-4920-B1AB-0282C8164FE8}" type="presOf" srcId="{6FB2499A-86E7-4536-B322-1DAC01E371A7}" destId="{21579104-7322-4D13-B4A1-BF48310BDA3E}" srcOrd="0" destOrd="1" presId="urn:microsoft.com/office/officeart/2005/8/layout/list1"/>
    <dgm:cxn modelId="{B45ACC14-A192-42B5-9C01-4F0C02D377E7}" type="presOf" srcId="{61E119A3-1317-4C6E-AB2D-B68580D3E28C}" destId="{90EDC68D-09BC-4071-B6C7-C7B599A3472C}" srcOrd="1" destOrd="0" presId="urn:microsoft.com/office/officeart/2005/8/layout/list1"/>
    <dgm:cxn modelId="{B987831A-EF74-4E32-9683-D5C51ED8A14F}" type="presOf" srcId="{B053D3A7-0F5F-492F-9F2D-5B9966F7E136}" destId="{B97B3126-4123-4943-A2ED-A65A898290BA}" srcOrd="0" destOrd="0" presId="urn:microsoft.com/office/officeart/2005/8/layout/list1"/>
    <dgm:cxn modelId="{5D393723-1341-4622-8F5B-5305B7FC9A3E}" srcId="{B053D3A7-0F5F-492F-9F2D-5B9966F7E136}" destId="{7369EDAD-0D71-4C00-B257-924CA3135A65}" srcOrd="1" destOrd="0" parTransId="{E48D6F47-AFC5-44C1-8EE7-705174177090}" sibTransId="{35B0C909-BC24-4546-92F9-03A1B9C4D62D}"/>
    <dgm:cxn modelId="{B1A2B028-6DF2-4BFB-8B41-AA394066BF72}" srcId="{7369EDAD-0D71-4C00-B257-924CA3135A65}" destId="{6FB2499A-86E7-4536-B322-1DAC01E371A7}" srcOrd="1" destOrd="0" parTransId="{FC6F8FEC-B046-43EC-B19C-49F0D1317D0E}" sibTransId="{258C50FA-657E-43C7-A673-02461E7D71ED}"/>
    <dgm:cxn modelId="{54D22932-B36A-44BF-8AFC-D34CFEACF86E}" srcId="{7369EDAD-0D71-4C00-B257-924CA3135A65}" destId="{B33A9984-4A1A-4B6C-8A46-E7B94C4D749A}" srcOrd="0" destOrd="0" parTransId="{42107AD9-6990-49D5-B9A3-CD8828AE4814}" sibTransId="{859D66EA-7ABE-4D69-9E89-5CA905BA8705}"/>
    <dgm:cxn modelId="{CD291A61-6AFF-4B71-9264-BE160DFEB693}" srcId="{B053D3A7-0F5F-492F-9F2D-5B9966F7E136}" destId="{61E119A3-1317-4C6E-AB2D-B68580D3E28C}" srcOrd="0" destOrd="0" parTransId="{76DC6714-9EEF-4526-801C-8764E1E90C97}" sibTransId="{4043812E-85FC-4A3F-BAB8-84AEAE00CC7B}"/>
    <dgm:cxn modelId="{6FFABE61-6464-433F-903D-23E6C95AE399}" srcId="{61E119A3-1317-4C6E-AB2D-B68580D3E28C}" destId="{DB18440F-C57A-4F89-8CBC-9697F89F8557}" srcOrd="0" destOrd="0" parTransId="{0EE0420D-0900-4533-8F6D-CFCF3401CAFD}" sibTransId="{83099C18-782D-4791-B049-7414BEEB8D1A}"/>
    <dgm:cxn modelId="{93C54544-538F-496C-9D1A-5E8A14E294D5}" type="presOf" srcId="{61E119A3-1317-4C6E-AB2D-B68580D3E28C}" destId="{D4BFB380-35CC-4F01-BE81-7E342622679A}" srcOrd="0" destOrd="0" presId="urn:microsoft.com/office/officeart/2005/8/layout/list1"/>
    <dgm:cxn modelId="{D5510C47-8EF6-4095-8D38-0DF215A846C3}" srcId="{0F27D7B3-035D-4C9F-963B-5188A4919F2D}" destId="{894524AC-C6AC-4E94-AEE1-DE2673E52CDE}" srcOrd="2" destOrd="0" parTransId="{E490B960-8F1B-460A-95DF-BE72E8330220}" sibTransId="{62BA19E0-D6D8-4BDA-8E4E-926CBD9915B5}"/>
    <dgm:cxn modelId="{654A9F48-EC13-4798-AE57-8E2EE43AC443}" srcId="{B053D3A7-0F5F-492F-9F2D-5B9966F7E136}" destId="{0F27D7B3-035D-4C9F-963B-5188A4919F2D}" srcOrd="2" destOrd="0" parTransId="{83750BE0-246D-494A-B9BD-891E277FDBA9}" sibTransId="{016DDCD0-3D35-43C0-A410-7EAD60EAA0FE}"/>
    <dgm:cxn modelId="{64E3FD53-4EF1-4A44-9E85-7E9079CAA0B6}" srcId="{61E119A3-1317-4C6E-AB2D-B68580D3E28C}" destId="{C3235222-B5D2-4CD9-9CE3-C14CC2E42647}" srcOrd="2" destOrd="0" parTransId="{F88E465A-DE40-4402-88D4-16CDB02F4810}" sibTransId="{1BBE69F4-E69E-46B7-91C9-07A99677EC82}"/>
    <dgm:cxn modelId="{673FDA76-6557-4656-A1E7-31C6090CBFD0}" type="presOf" srcId="{1F399DB4-C413-41BF-B5B6-294B1F9284AA}" destId="{BE741EDA-6525-49FC-A85B-8080DEF0B942}" srcOrd="0" destOrd="0" presId="urn:microsoft.com/office/officeart/2005/8/layout/list1"/>
    <dgm:cxn modelId="{BEACDC7A-FEC9-46C3-99C3-4B018E7EC3D8}" type="presOf" srcId="{DB18440F-C57A-4F89-8CBC-9697F89F8557}" destId="{797FFCF3-6730-42A8-940C-7165EBEFEA11}" srcOrd="0" destOrd="0" presId="urn:microsoft.com/office/officeart/2005/8/layout/list1"/>
    <dgm:cxn modelId="{1A38E282-88FA-462D-8B4B-E7AE54C06588}" type="presOf" srcId="{0F27D7B3-035D-4C9F-963B-5188A4919F2D}" destId="{EF0CAAA6-EEA8-4033-8B81-2376CEC3BEDF}" srcOrd="1" destOrd="0" presId="urn:microsoft.com/office/officeart/2005/8/layout/list1"/>
    <dgm:cxn modelId="{DA3A0693-BAC9-496D-B9A8-3C27B70397E2}" type="presOf" srcId="{B33A9984-4A1A-4B6C-8A46-E7B94C4D749A}" destId="{21579104-7322-4D13-B4A1-BF48310BDA3E}" srcOrd="0" destOrd="0" presId="urn:microsoft.com/office/officeart/2005/8/layout/list1"/>
    <dgm:cxn modelId="{6F157B9B-BB5A-4F77-84B2-862C67CC2B27}" type="presOf" srcId="{3519CE4D-A2AF-46B2-A863-940F780CA589}" destId="{797FFCF3-6730-42A8-940C-7165EBEFEA11}" srcOrd="0" destOrd="1" presId="urn:microsoft.com/office/officeart/2005/8/layout/list1"/>
    <dgm:cxn modelId="{96A023A8-CAD1-4086-BB6C-5DB7F5881357}" srcId="{0F27D7B3-035D-4C9F-963B-5188A4919F2D}" destId="{AAE07C67-8FE8-4E7A-AF79-7AD9AD8D61E8}" srcOrd="3" destOrd="0" parTransId="{63E43824-0E1E-473A-BC41-BEE23753DE56}" sibTransId="{17B331CC-2450-4190-8F39-F692ADF6DD11}"/>
    <dgm:cxn modelId="{51B532B5-F6F2-43D9-95E7-1E96E94F4A1D}" type="presOf" srcId="{AAE07C67-8FE8-4E7A-AF79-7AD9AD8D61E8}" destId="{BE741EDA-6525-49FC-A85B-8080DEF0B942}" srcOrd="0" destOrd="3" presId="urn:microsoft.com/office/officeart/2005/8/layout/list1"/>
    <dgm:cxn modelId="{867F5EB6-5D00-4954-BE68-4269B52EF488}" type="presOf" srcId="{7369EDAD-0D71-4C00-B257-924CA3135A65}" destId="{AA5792F2-D386-48A7-B222-67EC780073E8}" srcOrd="0" destOrd="0" presId="urn:microsoft.com/office/officeart/2005/8/layout/list1"/>
    <dgm:cxn modelId="{14650DBC-EEFE-4CFC-9BF5-738A8D0DD2BB}" type="presOf" srcId="{0F27D7B3-035D-4C9F-963B-5188A4919F2D}" destId="{55C300E6-E81E-4766-942B-CCAD339CF625}" srcOrd="0" destOrd="0" presId="urn:microsoft.com/office/officeart/2005/8/layout/list1"/>
    <dgm:cxn modelId="{5E8844C9-AB94-45D3-85FC-DF4A580279A0}" srcId="{0F27D7B3-035D-4C9F-963B-5188A4919F2D}" destId="{1F399DB4-C413-41BF-B5B6-294B1F9284AA}" srcOrd="0" destOrd="0" parTransId="{6F8BC0D6-5FE3-4994-8B40-3AE2D12E3CB0}" sibTransId="{459F7AD4-E7AD-424D-B116-0A4E288D7AAC}"/>
    <dgm:cxn modelId="{AA6B1BD3-EB51-4D7B-BC19-1F9FABFB246C}" type="presOf" srcId="{C3235222-B5D2-4CD9-9CE3-C14CC2E42647}" destId="{797FFCF3-6730-42A8-940C-7165EBEFEA11}" srcOrd="0" destOrd="2" presId="urn:microsoft.com/office/officeart/2005/8/layout/list1"/>
    <dgm:cxn modelId="{2FF64DD5-4407-4F82-B4E2-262AB5D79596}" type="presOf" srcId="{894524AC-C6AC-4E94-AEE1-DE2673E52CDE}" destId="{BE741EDA-6525-49FC-A85B-8080DEF0B942}" srcOrd="0" destOrd="2" presId="urn:microsoft.com/office/officeart/2005/8/layout/list1"/>
    <dgm:cxn modelId="{C2FAB2D5-6D94-411C-AE13-9A8F7AF103C4}" srcId="{0F27D7B3-035D-4C9F-963B-5188A4919F2D}" destId="{C57B31AF-8F2A-4729-97EC-64951067E989}" srcOrd="1" destOrd="0" parTransId="{AD618024-CB4E-4799-A440-525E953F251D}" sibTransId="{048E4A24-CA39-4448-A246-C59204A7D358}"/>
    <dgm:cxn modelId="{756ADEF6-7A22-4104-B42D-A077781D6600}" type="presOf" srcId="{C57B31AF-8F2A-4729-97EC-64951067E989}" destId="{BE741EDA-6525-49FC-A85B-8080DEF0B942}" srcOrd="0" destOrd="1" presId="urn:microsoft.com/office/officeart/2005/8/layout/list1"/>
    <dgm:cxn modelId="{CBEF7BF7-8965-4613-BD5C-A6EBCA9B1DAF}" type="presOf" srcId="{7369EDAD-0D71-4C00-B257-924CA3135A65}" destId="{87E79C2C-5DE5-4EF0-9DEC-DABEE0C5A595}" srcOrd="1" destOrd="0" presId="urn:microsoft.com/office/officeart/2005/8/layout/list1"/>
    <dgm:cxn modelId="{45A8F8FF-7C7C-4604-BFCF-C76E20AA3CBE}" srcId="{61E119A3-1317-4C6E-AB2D-B68580D3E28C}" destId="{3519CE4D-A2AF-46B2-A863-940F780CA589}" srcOrd="1" destOrd="0" parTransId="{16204482-57D9-40B8-8DCF-A8A603CAC7DE}" sibTransId="{B46983C9-CC83-48CB-9B81-B932DDEE3EF4}"/>
    <dgm:cxn modelId="{3902C876-3A1C-4B02-A30E-B4DC82E4D63E}" type="presParOf" srcId="{B97B3126-4123-4943-A2ED-A65A898290BA}" destId="{B46E61DB-4F00-4E38-AAA7-3A2F82747D98}" srcOrd="0" destOrd="0" presId="urn:microsoft.com/office/officeart/2005/8/layout/list1"/>
    <dgm:cxn modelId="{4810FC76-3DCE-41EF-8D42-2E3FF9248B6B}" type="presParOf" srcId="{B46E61DB-4F00-4E38-AAA7-3A2F82747D98}" destId="{D4BFB380-35CC-4F01-BE81-7E342622679A}" srcOrd="0" destOrd="0" presId="urn:microsoft.com/office/officeart/2005/8/layout/list1"/>
    <dgm:cxn modelId="{E606E315-5A20-4AE4-9970-EF887CAB26C5}" type="presParOf" srcId="{B46E61DB-4F00-4E38-AAA7-3A2F82747D98}" destId="{90EDC68D-09BC-4071-B6C7-C7B599A3472C}" srcOrd="1" destOrd="0" presId="urn:microsoft.com/office/officeart/2005/8/layout/list1"/>
    <dgm:cxn modelId="{4A533803-E0A9-44F3-AB0C-791E962D7665}" type="presParOf" srcId="{B97B3126-4123-4943-A2ED-A65A898290BA}" destId="{197445B6-DF9E-4323-AAB8-551F5DA82D6A}" srcOrd="1" destOrd="0" presId="urn:microsoft.com/office/officeart/2005/8/layout/list1"/>
    <dgm:cxn modelId="{AA9FE1BD-9A1E-4999-89B4-3DBFF93BD316}" type="presParOf" srcId="{B97B3126-4123-4943-A2ED-A65A898290BA}" destId="{797FFCF3-6730-42A8-940C-7165EBEFEA11}" srcOrd="2" destOrd="0" presId="urn:microsoft.com/office/officeart/2005/8/layout/list1"/>
    <dgm:cxn modelId="{4EBC4A16-AFF8-4184-A8A6-09CCAFBB0812}" type="presParOf" srcId="{B97B3126-4123-4943-A2ED-A65A898290BA}" destId="{E6939FAA-A268-495E-9EE6-77E42C7FE980}" srcOrd="3" destOrd="0" presId="urn:microsoft.com/office/officeart/2005/8/layout/list1"/>
    <dgm:cxn modelId="{AD1FC8D2-F546-497C-8EB3-9F1DB3C10086}" type="presParOf" srcId="{B97B3126-4123-4943-A2ED-A65A898290BA}" destId="{31190F29-ECBC-4882-99CB-DA2F9C3D155F}" srcOrd="4" destOrd="0" presId="urn:microsoft.com/office/officeart/2005/8/layout/list1"/>
    <dgm:cxn modelId="{32F14122-1EC1-4EDE-9D0B-24D2121A71D7}" type="presParOf" srcId="{31190F29-ECBC-4882-99CB-DA2F9C3D155F}" destId="{AA5792F2-D386-48A7-B222-67EC780073E8}" srcOrd="0" destOrd="0" presId="urn:microsoft.com/office/officeart/2005/8/layout/list1"/>
    <dgm:cxn modelId="{9BF16AB7-F848-4440-B538-D28F9D684148}" type="presParOf" srcId="{31190F29-ECBC-4882-99CB-DA2F9C3D155F}" destId="{87E79C2C-5DE5-4EF0-9DEC-DABEE0C5A595}" srcOrd="1" destOrd="0" presId="urn:microsoft.com/office/officeart/2005/8/layout/list1"/>
    <dgm:cxn modelId="{BDB33EA8-E9D2-440B-91FD-C25615F73FC6}" type="presParOf" srcId="{B97B3126-4123-4943-A2ED-A65A898290BA}" destId="{D9A9F6A9-9283-4D87-A214-1F48CF0881B4}" srcOrd="5" destOrd="0" presId="urn:microsoft.com/office/officeart/2005/8/layout/list1"/>
    <dgm:cxn modelId="{F6D8178E-EDF0-4B82-B2F7-9E8DDC5E4E8B}" type="presParOf" srcId="{B97B3126-4123-4943-A2ED-A65A898290BA}" destId="{21579104-7322-4D13-B4A1-BF48310BDA3E}" srcOrd="6" destOrd="0" presId="urn:microsoft.com/office/officeart/2005/8/layout/list1"/>
    <dgm:cxn modelId="{539E239A-5088-4FBB-A6CB-98D4714E9C67}" type="presParOf" srcId="{B97B3126-4123-4943-A2ED-A65A898290BA}" destId="{36AD8010-3CF7-4154-A832-5BC5F0D4093A}" srcOrd="7" destOrd="0" presId="urn:microsoft.com/office/officeart/2005/8/layout/list1"/>
    <dgm:cxn modelId="{5A4D6FBE-5C98-4D38-8E24-BF09E755F8A7}" type="presParOf" srcId="{B97B3126-4123-4943-A2ED-A65A898290BA}" destId="{3FAD0C8A-D838-4B70-9345-80C6C33263FA}" srcOrd="8" destOrd="0" presId="urn:microsoft.com/office/officeart/2005/8/layout/list1"/>
    <dgm:cxn modelId="{CBE0902A-6772-4DA6-87AD-9F0810BC6793}" type="presParOf" srcId="{3FAD0C8A-D838-4B70-9345-80C6C33263FA}" destId="{55C300E6-E81E-4766-942B-CCAD339CF625}" srcOrd="0" destOrd="0" presId="urn:microsoft.com/office/officeart/2005/8/layout/list1"/>
    <dgm:cxn modelId="{0F515827-43B7-4EB6-A29B-DAD87818888F}" type="presParOf" srcId="{3FAD0C8A-D838-4B70-9345-80C6C33263FA}" destId="{EF0CAAA6-EEA8-4033-8B81-2376CEC3BEDF}" srcOrd="1" destOrd="0" presId="urn:microsoft.com/office/officeart/2005/8/layout/list1"/>
    <dgm:cxn modelId="{646B0775-DD81-4E09-B73E-9721EAD3A88B}" type="presParOf" srcId="{B97B3126-4123-4943-A2ED-A65A898290BA}" destId="{02E76028-372E-406D-A92A-026BECCECF2C}" srcOrd="9" destOrd="0" presId="urn:microsoft.com/office/officeart/2005/8/layout/list1"/>
    <dgm:cxn modelId="{F21E637A-0757-47F9-9193-B0FAC0A719CF}" type="presParOf" srcId="{B97B3126-4123-4943-A2ED-A65A898290BA}" destId="{BE741EDA-6525-49FC-A85B-8080DEF0B94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7FFCF3-6730-42A8-940C-7165EBEFEA11}">
      <dsp:nvSpPr>
        <dsp:cNvPr id="0" name=""/>
        <dsp:cNvSpPr/>
      </dsp:nvSpPr>
      <dsp:spPr>
        <a:xfrm>
          <a:off x="0" y="7702"/>
          <a:ext cx="10764730" cy="1735980"/>
        </a:xfrm>
        <a:prstGeom prst="rect">
          <a:avLst/>
        </a:prstGeom>
        <a:solidFill>
          <a:srgbClr val="92D05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5463" tIns="833120" rIns="835463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arenR"/>
          </a:pPr>
          <a:r>
            <a:rPr lang="en-US" sz="1600" kern="1200" dirty="0"/>
            <a:t>   Fraud risk assessments conducted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arenR"/>
          </a:pPr>
          <a:r>
            <a:rPr lang="en-US" sz="1600" kern="1200" dirty="0"/>
            <a:t>   Small Grants Policy launched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arenR"/>
          </a:pPr>
          <a:r>
            <a:rPr lang="en-US" sz="1600" kern="1200" dirty="0"/>
            <a:t>   Global consultant monitoring system upgraded  </a:t>
          </a:r>
        </a:p>
      </dsp:txBody>
      <dsp:txXfrm>
        <a:off x="0" y="7702"/>
        <a:ext cx="10764730" cy="1735980"/>
      </dsp:txXfrm>
    </dsp:sp>
    <dsp:sp modelId="{90EDC68D-09BC-4071-B6C7-C7B599A3472C}">
      <dsp:nvSpPr>
        <dsp:cNvPr id="0" name=""/>
        <dsp:cNvSpPr/>
      </dsp:nvSpPr>
      <dsp:spPr>
        <a:xfrm>
          <a:off x="12718" y="37849"/>
          <a:ext cx="4826215" cy="651752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817" tIns="0" rIns="284817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rgbClr val="002060"/>
              </a:solidFill>
            </a:rPr>
            <a:t>UNBoA Assessed as Implemented (30%)</a:t>
          </a:r>
        </a:p>
      </dsp:txBody>
      <dsp:txXfrm>
        <a:off x="44534" y="69665"/>
        <a:ext cx="4762583" cy="588120"/>
      </dsp:txXfrm>
    </dsp:sp>
    <dsp:sp modelId="{21579104-7322-4D13-B4A1-BF48310BDA3E}">
      <dsp:nvSpPr>
        <dsp:cNvPr id="0" name=""/>
        <dsp:cNvSpPr/>
      </dsp:nvSpPr>
      <dsp:spPr>
        <a:xfrm>
          <a:off x="0" y="1877398"/>
          <a:ext cx="10764730" cy="1439329"/>
        </a:xfrm>
        <a:prstGeom prst="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5463" tIns="833120" rIns="835463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arenR" startAt="4"/>
          </a:pPr>
          <a:r>
            <a:rPr lang="en-US" sz="1600" kern="1200" dirty="0"/>
            <a:t> 5) Procedure for implementing partners selection updated (2 recs)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arenR" startAt="6"/>
          </a:pPr>
          <a:r>
            <a:rPr lang="en-US" sz="1600" kern="1200" dirty="0"/>
            <a:t>    Monitoring of findings from project partner audits strengthened  </a:t>
          </a:r>
        </a:p>
      </dsp:txBody>
      <dsp:txXfrm>
        <a:off x="0" y="1877398"/>
        <a:ext cx="10764730" cy="1439329"/>
      </dsp:txXfrm>
    </dsp:sp>
    <dsp:sp modelId="{87E79C2C-5DE5-4EF0-9DEC-DABEE0C5A595}">
      <dsp:nvSpPr>
        <dsp:cNvPr id="0" name=""/>
        <dsp:cNvSpPr/>
      </dsp:nvSpPr>
      <dsp:spPr>
        <a:xfrm>
          <a:off x="21626" y="1948953"/>
          <a:ext cx="4771057" cy="545555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rgbClr val="92D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817" tIns="0" rIns="284817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rgbClr val="002060"/>
              </a:solidFill>
            </a:rPr>
            <a:t>UN-Women Actions Completed (30%)  </a:t>
          </a:r>
        </a:p>
      </dsp:txBody>
      <dsp:txXfrm>
        <a:off x="48258" y="1975585"/>
        <a:ext cx="4717793" cy="492291"/>
      </dsp:txXfrm>
    </dsp:sp>
    <dsp:sp modelId="{BE741EDA-6525-49FC-A85B-8080DEF0B942}">
      <dsp:nvSpPr>
        <dsp:cNvPr id="0" name=""/>
        <dsp:cNvSpPr/>
      </dsp:nvSpPr>
      <dsp:spPr>
        <a:xfrm>
          <a:off x="0" y="3475394"/>
          <a:ext cx="10764730" cy="2044350"/>
        </a:xfrm>
        <a:prstGeom prst="rect">
          <a:avLst/>
        </a:prstGeom>
        <a:solidFill>
          <a:schemeClr val="accent1">
            <a:lumMod val="60000"/>
            <a:lumOff val="4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5463" tIns="833120" rIns="835463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arenR" startAt="7"/>
          </a:pPr>
          <a:r>
            <a:rPr lang="en-US" sz="1600" kern="1200" dirty="0"/>
            <a:t>   Finalize guidelines for programme and field presences (country typology)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arenR" startAt="8"/>
          </a:pPr>
          <a:r>
            <a:rPr lang="en-US" sz="1600" kern="1200" dirty="0"/>
            <a:t>   Enhance capacity of Audit Coordination Unit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arenR" startAt="9"/>
          </a:pPr>
          <a:r>
            <a:rPr lang="en-US" sz="1600" kern="1200" dirty="0"/>
            <a:t>   Improve linkage between Results Management System and Atlas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arenR" startAt="10"/>
          </a:pPr>
          <a:r>
            <a:rPr lang="en-US" sz="1600" kern="1200" dirty="0"/>
            <a:t> Establish policies for project management and accounting for prior years’ ineligible expenditure</a:t>
          </a:r>
        </a:p>
      </dsp:txBody>
      <dsp:txXfrm>
        <a:off x="0" y="3475394"/>
        <a:ext cx="10764730" cy="2044350"/>
      </dsp:txXfrm>
    </dsp:sp>
    <dsp:sp modelId="{EF0CAAA6-EEA8-4033-8B81-2376CEC3BEDF}">
      <dsp:nvSpPr>
        <dsp:cNvPr id="0" name=""/>
        <dsp:cNvSpPr/>
      </dsp:nvSpPr>
      <dsp:spPr>
        <a:xfrm>
          <a:off x="17815" y="3517426"/>
          <a:ext cx="4761789" cy="580664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accent1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817" tIns="0" rIns="284817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rgbClr val="002060"/>
              </a:solidFill>
            </a:rPr>
            <a:t>UN-Women Actions In-Progress (40%) </a:t>
          </a:r>
        </a:p>
      </dsp:txBody>
      <dsp:txXfrm>
        <a:off x="46161" y="3545772"/>
        <a:ext cx="4705097" cy="5239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3E28726-933E-487C-B3FB-392077FBDD79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F5DEA89-15FB-4856-B5A4-4562BC60FF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851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5DEA89-15FB-4856-B5A4-4562BC60FFB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2578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5DEA89-15FB-4856-B5A4-4562BC60FFBA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6037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5DEA89-15FB-4856-B5A4-4562BC60FFB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7769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5DEA89-15FB-4856-B5A4-4562BC60FFBA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6117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5DEA89-15FB-4856-B5A4-4562BC60FFBA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341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5DEA89-15FB-4856-B5A4-4562BC60FFB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715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5DEA89-15FB-4856-B5A4-4562BC60FFB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9396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5DEA89-15FB-4856-B5A4-4562BC60FFB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9008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5DEA89-15FB-4856-B5A4-4562BC60FFB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8605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5DEA89-15FB-4856-B5A4-4562BC60FFB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2162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5DEA89-15FB-4856-B5A4-4562BC60FFB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9746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5DEA89-15FB-4856-B5A4-4562BC60FFB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382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5DEA89-15FB-4856-B5A4-4562BC60FFB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811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594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919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62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549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822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5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674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105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855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168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47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AC42E-AD4F-4F14-8CC6-2562D0A45690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90225-7458-4E5F-AFE5-E142CAAEB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791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chart" Target="../charts/chart1.xml"/><Relationship Id="rId4" Type="http://schemas.openxmlformats.org/officeDocument/2006/relationships/image" Target="../media/image12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6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6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0BC9EFE1-D8CB-4668-9980-DB108327A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7CBAE1BD-B8E4-4029-8AA2-C77E4FED9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124699" y="1181784"/>
            <a:ext cx="6795227" cy="568569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r"/>
            <a:r>
              <a:rPr lang="en-US" sz="4800" b="1" dirty="0">
                <a:solidFill>
                  <a:schemeClr val="accent2"/>
                </a:solidFill>
              </a:rPr>
              <a:t>Management Response to the Report of </a:t>
            </a:r>
          </a:p>
          <a:p>
            <a:pPr algn="r"/>
            <a:r>
              <a:rPr lang="en-US" sz="4800" b="1" dirty="0">
                <a:solidFill>
                  <a:schemeClr val="accent2"/>
                </a:solidFill>
              </a:rPr>
              <a:t>the Board of Auditors </a:t>
            </a:r>
          </a:p>
          <a:p>
            <a:pPr algn="r"/>
            <a:endParaRPr lang="en-US" sz="4400" b="1" dirty="0">
              <a:solidFill>
                <a:schemeClr val="accent2"/>
              </a:solidFill>
            </a:endParaRPr>
          </a:p>
          <a:p>
            <a:pPr algn="r"/>
            <a:r>
              <a:rPr lang="en-US" sz="2800" dirty="0">
                <a:solidFill>
                  <a:schemeClr val="accent2"/>
                </a:solidFill>
              </a:rPr>
              <a:t>for the year ended 31 December 2018</a:t>
            </a:r>
          </a:p>
          <a:p>
            <a:pPr algn="r"/>
            <a:endParaRPr lang="en-US" sz="4400" b="1" dirty="0">
              <a:solidFill>
                <a:schemeClr val="accent1"/>
              </a:solidFill>
            </a:endParaRPr>
          </a:p>
          <a:p>
            <a:pPr algn="r"/>
            <a:endParaRPr lang="en-US" sz="4400" b="1" dirty="0">
              <a:solidFill>
                <a:schemeClr val="accent1"/>
              </a:solidFill>
            </a:endParaRPr>
          </a:p>
          <a:p>
            <a:pPr algn="r"/>
            <a:r>
              <a:rPr lang="en-US" sz="2000" dirty="0">
                <a:solidFill>
                  <a:schemeClr val="accent1"/>
                </a:solidFill>
              </a:rPr>
              <a:t>Lene Jespersen, Director, a.i.</a:t>
            </a:r>
          </a:p>
          <a:p>
            <a:pPr algn="r"/>
            <a:r>
              <a:rPr lang="en-US" sz="2000" dirty="0">
                <a:solidFill>
                  <a:schemeClr val="accent1"/>
                </a:solidFill>
              </a:rPr>
              <a:t>Strategy, Planning, Resources and Effectiveness Division</a:t>
            </a:r>
          </a:p>
        </p:txBody>
      </p:sp>
      <p:sp>
        <p:nvSpPr>
          <p:cNvPr id="51" name="Freeform 49">
            <a:extLst>
              <a:ext uri="{FF2B5EF4-FFF2-40B4-BE49-F238E27FC236}">
                <a16:creationId xmlns:a16="http://schemas.microsoft.com/office/drawing/2014/main" id="{77DA6D33-2D62-458C-BF5D-DBF612FD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8F57FB36-CBE3-49B7-BDD9-E1BCB7DDB1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333658" y="1445468"/>
            <a:ext cx="4658236" cy="4567173"/>
          </a:xfrm>
          <a:prstGeom prst="rect">
            <a:avLst/>
          </a:prstGeom>
        </p:spPr>
      </p:pic>
      <p:pic>
        <p:nvPicPr>
          <p:cNvPr id="33" name="Picture 32" descr="A drawing of a face&#10;&#10;Description automatically generated">
            <a:extLst>
              <a:ext uri="{FF2B5EF4-FFF2-40B4-BE49-F238E27FC236}">
                <a16:creationId xmlns:a16="http://schemas.microsoft.com/office/drawing/2014/main" id="{5970A8ED-E705-4E92-A191-2FF1DB28787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94"/>
          <a:stretch>
            <a:fillRect/>
          </a:stretch>
        </p:blipFill>
        <p:spPr>
          <a:xfrm>
            <a:off x="800122" y="2627634"/>
            <a:ext cx="2497461" cy="2310172"/>
          </a:xfrm>
          <a:custGeom>
            <a:avLst/>
            <a:gdLst>
              <a:gd name="connsiteX0" fmla="*/ 1266350 w 2532698"/>
              <a:gd name="connsiteY0" fmla="*/ 0 h 2342767"/>
              <a:gd name="connsiteX1" fmla="*/ 2186421 w 2532698"/>
              <a:gd name="connsiteY1" fmla="*/ 285801 h 2342767"/>
              <a:gd name="connsiteX2" fmla="*/ 2281876 w 2532698"/>
              <a:gd name="connsiteY2" fmla="*/ 360870 h 2342767"/>
              <a:gd name="connsiteX3" fmla="*/ 2316426 w 2532698"/>
              <a:gd name="connsiteY3" fmla="*/ 406188 h 2342767"/>
              <a:gd name="connsiteX4" fmla="*/ 2532698 w 2532698"/>
              <a:gd name="connsiteY4" fmla="*/ 1100661 h 2342767"/>
              <a:gd name="connsiteX5" fmla="*/ 1266349 w 2532698"/>
              <a:gd name="connsiteY5" fmla="*/ 2342767 h 2342767"/>
              <a:gd name="connsiteX6" fmla="*/ 0 w 2532698"/>
              <a:gd name="connsiteY6" fmla="*/ 1100661 h 2342767"/>
              <a:gd name="connsiteX7" fmla="*/ 216273 w 2532698"/>
              <a:gd name="connsiteY7" fmla="*/ 406188 h 2342767"/>
              <a:gd name="connsiteX8" fmla="*/ 250819 w 2532698"/>
              <a:gd name="connsiteY8" fmla="*/ 360874 h 2342767"/>
              <a:gd name="connsiteX9" fmla="*/ 346280 w 2532698"/>
              <a:gd name="connsiteY9" fmla="*/ 285801 h 2342767"/>
              <a:gd name="connsiteX10" fmla="*/ 1266350 w 2532698"/>
              <a:gd name="connsiteY10" fmla="*/ 0 h 2342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32698" h="2342767">
                <a:moveTo>
                  <a:pt x="1266350" y="0"/>
                </a:moveTo>
                <a:cubicBezTo>
                  <a:pt x="1615846" y="0"/>
                  <a:pt x="1936390" y="107255"/>
                  <a:pt x="2186421" y="285801"/>
                </a:cubicBezTo>
                <a:lnTo>
                  <a:pt x="2281876" y="360870"/>
                </a:lnTo>
                <a:lnTo>
                  <a:pt x="2316426" y="406188"/>
                </a:lnTo>
                <a:cubicBezTo>
                  <a:pt x="2452969" y="604429"/>
                  <a:pt x="2532698" y="843413"/>
                  <a:pt x="2532698" y="1100661"/>
                </a:cubicBezTo>
                <a:cubicBezTo>
                  <a:pt x="2532698" y="1786657"/>
                  <a:pt x="1965734" y="2342767"/>
                  <a:pt x="1266349" y="2342767"/>
                </a:cubicBezTo>
                <a:cubicBezTo>
                  <a:pt x="566964" y="2342767"/>
                  <a:pt x="0" y="1786657"/>
                  <a:pt x="0" y="1100661"/>
                </a:cubicBezTo>
                <a:cubicBezTo>
                  <a:pt x="0" y="843413"/>
                  <a:pt x="79730" y="604429"/>
                  <a:pt x="216273" y="406188"/>
                </a:cubicBezTo>
                <a:lnTo>
                  <a:pt x="250819" y="360874"/>
                </a:lnTo>
                <a:lnTo>
                  <a:pt x="346280" y="285801"/>
                </a:lnTo>
                <a:cubicBezTo>
                  <a:pt x="596310" y="107255"/>
                  <a:pt x="916855" y="0"/>
                  <a:pt x="1266350" y="0"/>
                </a:cubicBezTo>
                <a:close/>
              </a:path>
            </a:pathLst>
          </a:custGeom>
        </p:spPr>
      </p:pic>
      <p:pic>
        <p:nvPicPr>
          <p:cNvPr id="10" name="Picture 9" descr="A picture containing clock, drawing, light&#10;&#10;Description automatically generated">
            <a:extLst>
              <a:ext uri="{FF2B5EF4-FFF2-40B4-BE49-F238E27FC236}">
                <a16:creationId xmlns:a16="http://schemas.microsoft.com/office/drawing/2014/main" id="{541E23CC-2279-4100-AC60-C8835806ED7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4973" y="201539"/>
            <a:ext cx="2414953" cy="1069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280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D76236-951B-4F64-845C-17FAD24E9938}"/>
              </a:ext>
            </a:extLst>
          </p:cNvPr>
          <p:cNvSpPr/>
          <p:nvPr/>
        </p:nvSpPr>
        <p:spPr>
          <a:xfrm>
            <a:off x="0" y="301451"/>
            <a:ext cx="10982528" cy="773723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</a:rPr>
              <a:t>Prior Years’ Audit Recommendation Implementation Status as of Jan 2020 </a:t>
            </a:r>
          </a:p>
          <a:p>
            <a:r>
              <a:rPr lang="en-US" sz="2400" i="1" dirty="0">
                <a:solidFill>
                  <a:schemeClr val="tx1"/>
                </a:solidFill>
              </a:rPr>
              <a:t>Issued in 2016 and 2017</a:t>
            </a:r>
            <a:endParaRPr lang="en-US" sz="2800" i="1" dirty="0">
              <a:solidFill>
                <a:schemeClr val="tx1"/>
              </a:solidFill>
            </a:endParaRP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51B20AE8-6BCB-4FF0-BCB1-ADB201C1FC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7481002"/>
              </p:ext>
            </p:extLst>
          </p:nvPr>
        </p:nvGraphicFramePr>
        <p:xfrm>
          <a:off x="108899" y="1200856"/>
          <a:ext cx="10764730" cy="5535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 descr="A picture containing clock, drawing, light&#10;&#10;Description automatically generated">
            <a:extLst>
              <a:ext uri="{FF2B5EF4-FFF2-40B4-BE49-F238E27FC236}">
                <a16:creationId xmlns:a16="http://schemas.microsoft.com/office/drawing/2014/main" id="{6050E723-2C53-4831-A3F5-6346C7B623B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2391" y="6256421"/>
            <a:ext cx="1550709" cy="686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1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94EA39A-53DE-4B80-9E60-91B85BD03CE1}"/>
              </a:ext>
            </a:extLst>
          </p:cNvPr>
          <p:cNvSpPr/>
          <p:nvPr/>
        </p:nvSpPr>
        <p:spPr>
          <a:xfrm>
            <a:off x="0" y="236533"/>
            <a:ext cx="10329705" cy="773723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</a:rPr>
              <a:t>Executive Board Decision 2019/3</a:t>
            </a:r>
          </a:p>
          <a:p>
            <a:r>
              <a:rPr lang="en-US" sz="2800" i="1" dirty="0">
                <a:solidFill>
                  <a:schemeClr val="tx1"/>
                </a:solidFill>
              </a:rPr>
              <a:t>Status of 5 main audit recommendations issued in 2017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FAA67D-D568-4744-A01D-952CA68865A1}"/>
              </a:ext>
            </a:extLst>
          </p:cNvPr>
          <p:cNvSpPr txBox="1"/>
          <p:nvPr/>
        </p:nvSpPr>
        <p:spPr>
          <a:xfrm rot="20937132">
            <a:off x="9857583" y="1340270"/>
            <a:ext cx="22039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B050"/>
                </a:solidFill>
              </a:rPr>
              <a:t>Implemented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F3B234B-C9A9-4896-B512-FEA3B4EEB41C}"/>
              </a:ext>
            </a:extLst>
          </p:cNvPr>
          <p:cNvSpPr txBox="1"/>
          <p:nvPr/>
        </p:nvSpPr>
        <p:spPr>
          <a:xfrm rot="20937132">
            <a:off x="9857583" y="2465930"/>
            <a:ext cx="22039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B050"/>
                </a:solidFill>
              </a:rPr>
              <a:t>Implemented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9239A76-45AA-4CDB-8147-8686B7518EA8}"/>
              </a:ext>
            </a:extLst>
          </p:cNvPr>
          <p:cNvSpPr txBox="1"/>
          <p:nvPr/>
        </p:nvSpPr>
        <p:spPr>
          <a:xfrm rot="20937132">
            <a:off x="9795028" y="4515349"/>
            <a:ext cx="22039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92D050"/>
                </a:solidFill>
              </a:rPr>
              <a:t>Action completed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D1B6F9C-9E82-4402-8AD8-204622395BBF}"/>
              </a:ext>
            </a:extLst>
          </p:cNvPr>
          <p:cNvSpPr txBox="1"/>
          <p:nvPr/>
        </p:nvSpPr>
        <p:spPr>
          <a:xfrm rot="20937132">
            <a:off x="9765321" y="5813044"/>
            <a:ext cx="22039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B0F0"/>
                </a:solidFill>
              </a:rPr>
              <a:t>In-Progress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AB3189-FAC3-4530-9072-15751FF32192}"/>
              </a:ext>
            </a:extLst>
          </p:cNvPr>
          <p:cNvSpPr txBox="1"/>
          <p:nvPr/>
        </p:nvSpPr>
        <p:spPr>
          <a:xfrm rot="20937132">
            <a:off x="9872437" y="3459924"/>
            <a:ext cx="22039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92D050"/>
                </a:solidFill>
              </a:rPr>
              <a:t>Action completed</a:t>
            </a:r>
            <a:endParaRPr lang="en-US" b="1" dirty="0">
              <a:solidFill>
                <a:srgbClr val="92D050"/>
              </a:solidFill>
            </a:endParaRPr>
          </a:p>
        </p:txBody>
      </p:sp>
      <p:pic>
        <p:nvPicPr>
          <p:cNvPr id="13" name="Picture 12" descr="A picture containing clock, drawing, light&#10;&#10;Description automatically generated">
            <a:extLst>
              <a:ext uri="{FF2B5EF4-FFF2-40B4-BE49-F238E27FC236}">
                <a16:creationId xmlns:a16="http://schemas.microsoft.com/office/drawing/2014/main" id="{0FC81E78-D377-4268-B7A3-19175605976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1095" y="6400800"/>
            <a:ext cx="1330137" cy="58927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B6247AA-ECAD-4DF7-9C60-1786A2AE1E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7206" y="1249959"/>
            <a:ext cx="9356036" cy="111057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B77EE8F-11A4-4BBF-B94F-02C23E2D87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7206" y="2421770"/>
            <a:ext cx="9356036" cy="108643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397D84D-05BB-4C38-B29E-638B5829EA2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7205" y="3520433"/>
            <a:ext cx="9310667" cy="111643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061E2D4-95E0-4F87-9577-F7446DD8EBE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7204" y="4728809"/>
            <a:ext cx="9284237" cy="104685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CC4585A-007D-4172-B5DA-4CEB8BBA565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7204" y="5775664"/>
            <a:ext cx="9310668" cy="1071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61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6" grpId="0"/>
      <p:bldP spid="17" grpId="0"/>
      <p:bldP spid="21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94EA39A-53DE-4B80-9E60-91B85BD03CE1}"/>
              </a:ext>
            </a:extLst>
          </p:cNvPr>
          <p:cNvSpPr/>
          <p:nvPr/>
        </p:nvSpPr>
        <p:spPr>
          <a:xfrm>
            <a:off x="0" y="236533"/>
            <a:ext cx="10329705" cy="773723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</a:rPr>
              <a:t>Executive Board Decision 2019/3</a:t>
            </a:r>
          </a:p>
          <a:p>
            <a:r>
              <a:rPr lang="en-US" sz="2800" i="1" dirty="0">
                <a:solidFill>
                  <a:schemeClr val="tx1"/>
                </a:solidFill>
              </a:rPr>
              <a:t>Status of 4 remaining audit recommendations issued in 2016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88CB029-F0D6-49EB-B7B8-C96D061E30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70622" y="1892383"/>
            <a:ext cx="2896652" cy="3004736"/>
          </a:xfrm>
          <a:prstGeom prst="rect">
            <a:avLst/>
          </a:prstGeom>
        </p:spPr>
      </p:pic>
      <p:pic>
        <p:nvPicPr>
          <p:cNvPr id="7" name="Picture 6" descr="A picture containing clock, drawing, light&#10;&#10;Description automatically generated">
            <a:extLst>
              <a:ext uri="{FF2B5EF4-FFF2-40B4-BE49-F238E27FC236}">
                <a16:creationId xmlns:a16="http://schemas.microsoft.com/office/drawing/2014/main" id="{39173517-21CE-4171-8A5E-F65D7C21194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9705" y="6244445"/>
            <a:ext cx="1702069" cy="75404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16CD63C-1AB8-4C53-AB33-D8F4D68BE73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4726" y="1892383"/>
            <a:ext cx="2774408" cy="300473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603DB71-FFE1-4E67-90CF-5AE4444B709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71326" y="1892383"/>
            <a:ext cx="2845474" cy="300473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4072643-E194-4EA5-8EA3-E105303E1F6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49151" y="1892383"/>
            <a:ext cx="2845473" cy="298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269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124699" y="1181784"/>
            <a:ext cx="6795227" cy="568569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r"/>
            <a:endParaRPr lang="en-US" sz="4400" b="1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C599EB-CD57-4B87-97D1-52844DAA0E8C}"/>
              </a:ext>
            </a:extLst>
          </p:cNvPr>
          <p:cNvSpPr txBox="1"/>
          <p:nvPr/>
        </p:nvSpPr>
        <p:spPr>
          <a:xfrm>
            <a:off x="3180080" y="1808480"/>
            <a:ext cx="60756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accent1"/>
                </a:solidFill>
              </a:rPr>
              <a:t>Thank you for your Attention! </a:t>
            </a:r>
          </a:p>
          <a:p>
            <a:pPr algn="ctr"/>
            <a:endParaRPr lang="en-US" sz="5400" b="1" dirty="0">
              <a:solidFill>
                <a:schemeClr val="accent1"/>
              </a:solidFill>
            </a:endParaRPr>
          </a:p>
          <a:p>
            <a:pPr algn="ctr"/>
            <a:r>
              <a:rPr lang="en-US" sz="5400" b="1" dirty="0">
                <a:solidFill>
                  <a:schemeClr val="accent1"/>
                </a:solidFill>
              </a:rPr>
              <a:t>Q &amp; A 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2C6A630-FBC0-47A2-BA49-4D801081B1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780" y="2982672"/>
            <a:ext cx="3759637" cy="3686141"/>
          </a:xfrm>
          <a:prstGeom prst="rect">
            <a:avLst/>
          </a:prstGeom>
        </p:spPr>
      </p:pic>
      <p:pic>
        <p:nvPicPr>
          <p:cNvPr id="15" name="Picture 14" descr="A drawing of a face&#10;&#10;Description automatically generated">
            <a:extLst>
              <a:ext uri="{FF2B5EF4-FFF2-40B4-BE49-F238E27FC236}">
                <a16:creationId xmlns:a16="http://schemas.microsoft.com/office/drawing/2014/main" id="{2351B0D6-C52D-49A2-8D85-262FFEEFA7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94"/>
          <a:stretch>
            <a:fillRect/>
          </a:stretch>
        </p:blipFill>
        <p:spPr>
          <a:xfrm>
            <a:off x="1032514" y="3948684"/>
            <a:ext cx="2015687" cy="1864527"/>
          </a:xfrm>
          <a:custGeom>
            <a:avLst/>
            <a:gdLst>
              <a:gd name="connsiteX0" fmla="*/ 1266350 w 2532698"/>
              <a:gd name="connsiteY0" fmla="*/ 0 h 2342767"/>
              <a:gd name="connsiteX1" fmla="*/ 2186421 w 2532698"/>
              <a:gd name="connsiteY1" fmla="*/ 285801 h 2342767"/>
              <a:gd name="connsiteX2" fmla="*/ 2281876 w 2532698"/>
              <a:gd name="connsiteY2" fmla="*/ 360870 h 2342767"/>
              <a:gd name="connsiteX3" fmla="*/ 2316426 w 2532698"/>
              <a:gd name="connsiteY3" fmla="*/ 406188 h 2342767"/>
              <a:gd name="connsiteX4" fmla="*/ 2532698 w 2532698"/>
              <a:gd name="connsiteY4" fmla="*/ 1100661 h 2342767"/>
              <a:gd name="connsiteX5" fmla="*/ 1266349 w 2532698"/>
              <a:gd name="connsiteY5" fmla="*/ 2342767 h 2342767"/>
              <a:gd name="connsiteX6" fmla="*/ 0 w 2532698"/>
              <a:gd name="connsiteY6" fmla="*/ 1100661 h 2342767"/>
              <a:gd name="connsiteX7" fmla="*/ 216273 w 2532698"/>
              <a:gd name="connsiteY7" fmla="*/ 406188 h 2342767"/>
              <a:gd name="connsiteX8" fmla="*/ 250819 w 2532698"/>
              <a:gd name="connsiteY8" fmla="*/ 360874 h 2342767"/>
              <a:gd name="connsiteX9" fmla="*/ 346280 w 2532698"/>
              <a:gd name="connsiteY9" fmla="*/ 285801 h 2342767"/>
              <a:gd name="connsiteX10" fmla="*/ 1266350 w 2532698"/>
              <a:gd name="connsiteY10" fmla="*/ 0 h 2342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32698" h="2342767">
                <a:moveTo>
                  <a:pt x="1266350" y="0"/>
                </a:moveTo>
                <a:cubicBezTo>
                  <a:pt x="1615846" y="0"/>
                  <a:pt x="1936390" y="107255"/>
                  <a:pt x="2186421" y="285801"/>
                </a:cubicBezTo>
                <a:lnTo>
                  <a:pt x="2281876" y="360870"/>
                </a:lnTo>
                <a:lnTo>
                  <a:pt x="2316426" y="406188"/>
                </a:lnTo>
                <a:cubicBezTo>
                  <a:pt x="2452969" y="604429"/>
                  <a:pt x="2532698" y="843413"/>
                  <a:pt x="2532698" y="1100661"/>
                </a:cubicBezTo>
                <a:cubicBezTo>
                  <a:pt x="2532698" y="1786657"/>
                  <a:pt x="1965734" y="2342767"/>
                  <a:pt x="1266349" y="2342767"/>
                </a:cubicBezTo>
                <a:cubicBezTo>
                  <a:pt x="566964" y="2342767"/>
                  <a:pt x="0" y="1786657"/>
                  <a:pt x="0" y="1100661"/>
                </a:cubicBezTo>
                <a:cubicBezTo>
                  <a:pt x="0" y="843413"/>
                  <a:pt x="79730" y="604429"/>
                  <a:pt x="216273" y="406188"/>
                </a:cubicBezTo>
                <a:lnTo>
                  <a:pt x="250819" y="360874"/>
                </a:lnTo>
                <a:lnTo>
                  <a:pt x="346280" y="285801"/>
                </a:lnTo>
                <a:cubicBezTo>
                  <a:pt x="596310" y="107255"/>
                  <a:pt x="916855" y="0"/>
                  <a:pt x="1266350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515716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42B0E2B-3227-433B-859C-3D80A07E9F8B}"/>
              </a:ext>
            </a:extLst>
          </p:cNvPr>
          <p:cNvSpPr/>
          <p:nvPr/>
        </p:nvSpPr>
        <p:spPr>
          <a:xfrm>
            <a:off x="0" y="171608"/>
            <a:ext cx="10329705" cy="773723"/>
          </a:xfrm>
          <a:prstGeom prst="rect">
            <a:avLst/>
          </a:prstGeom>
          <a:solidFill>
            <a:srgbClr val="FF9900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</a:rPr>
              <a:t>Overview of 2018 UNBoA audit of UN-Women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80A9863-A0ED-4B95-BDC1-35A9DAC4D7D1}"/>
              </a:ext>
            </a:extLst>
          </p:cNvPr>
          <p:cNvSpPr/>
          <p:nvPr/>
        </p:nvSpPr>
        <p:spPr>
          <a:xfrm>
            <a:off x="5300591" y="3073400"/>
            <a:ext cx="3538609" cy="3612991"/>
          </a:xfrm>
          <a:prstGeom prst="ellipse">
            <a:avLst/>
          </a:prstGeom>
          <a:noFill/>
          <a:ln w="165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600" b="1" dirty="0">
                <a:solidFill>
                  <a:srgbClr val="00B050"/>
                </a:solidFill>
              </a:rPr>
              <a:t>8</a:t>
            </a:r>
            <a:r>
              <a:rPr lang="en-US" sz="4800" b="1" baseline="30000" dirty="0">
                <a:solidFill>
                  <a:srgbClr val="00B050"/>
                </a:solidFill>
              </a:rPr>
              <a:t>th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endParaRPr lang="en-US" sz="11500" b="1" dirty="0">
              <a:solidFill>
                <a:srgbClr val="00B050"/>
              </a:solidFill>
            </a:endParaRPr>
          </a:p>
          <a:p>
            <a:pPr algn="ctr"/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b="1" dirty="0">
                <a:solidFill>
                  <a:srgbClr val="00B050"/>
                </a:solidFill>
              </a:rPr>
              <a:t>Unqualified Audit Opinion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2399667-175A-4151-B42C-C989511D60A9}"/>
              </a:ext>
            </a:extLst>
          </p:cNvPr>
          <p:cNvGrpSpPr/>
          <p:nvPr/>
        </p:nvGrpSpPr>
        <p:grpSpPr>
          <a:xfrm>
            <a:off x="-397041" y="477715"/>
            <a:ext cx="5902569" cy="5902569"/>
            <a:chOff x="0" y="821164"/>
            <a:chExt cx="5902569" cy="5902569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818678AB-D0F0-4BB5-8258-4A8F12101C71}"/>
                </a:ext>
              </a:extLst>
            </p:cNvPr>
            <p:cNvGrpSpPr/>
            <p:nvPr/>
          </p:nvGrpSpPr>
          <p:grpSpPr>
            <a:xfrm>
              <a:off x="0" y="821164"/>
              <a:ext cx="5902569" cy="5902569"/>
              <a:chOff x="329708" y="621872"/>
              <a:chExt cx="5902569" cy="5902569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3905103B-C296-40AB-9F98-D3C89F0E4449}"/>
                  </a:ext>
                </a:extLst>
              </p:cNvPr>
              <p:cNvGrpSpPr/>
              <p:nvPr/>
            </p:nvGrpSpPr>
            <p:grpSpPr>
              <a:xfrm>
                <a:off x="329708" y="621872"/>
                <a:ext cx="5902569" cy="5902569"/>
                <a:chOff x="-193432" y="914399"/>
                <a:chExt cx="5902569" cy="5902569"/>
              </a:xfrm>
              <a:solidFill>
                <a:schemeClr val="accent5">
                  <a:lumMod val="40000"/>
                  <a:lumOff val="60000"/>
                </a:schemeClr>
              </a:solidFill>
            </p:grpSpPr>
            <p:pic>
              <p:nvPicPr>
                <p:cNvPr id="5" name="Graphic 4" descr="Earth globe Americas">
                  <a:extLst>
                    <a:ext uri="{FF2B5EF4-FFF2-40B4-BE49-F238E27FC236}">
                      <a16:creationId xmlns:a16="http://schemas.microsoft.com/office/drawing/2014/main" id="{F699AF5C-B636-4E02-8E7F-2859366FC09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-193432" y="914399"/>
                  <a:ext cx="5902569" cy="5902569"/>
                </a:xfrm>
                <a:prstGeom prst="rect">
                  <a:avLst/>
                </a:prstGeom>
              </p:spPr>
            </p:pic>
            <p:pic>
              <p:nvPicPr>
                <p:cNvPr id="9" name="Picture 8">
                  <a:extLst>
                    <a:ext uri="{FF2B5EF4-FFF2-40B4-BE49-F238E27FC236}">
                      <a16:creationId xmlns:a16="http://schemas.microsoft.com/office/drawing/2014/main" id="{161F5847-FD16-49DF-8552-B0608FDA657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553307" y="2886058"/>
                  <a:ext cx="826477" cy="809041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0" name="Picture 9">
                  <a:extLst>
                    <a:ext uri="{FF2B5EF4-FFF2-40B4-BE49-F238E27FC236}">
                      <a16:creationId xmlns:a16="http://schemas.microsoft.com/office/drawing/2014/main" id="{29A1AB21-CC8B-4D04-BB15-183D1C74490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3033343" y="3542629"/>
                  <a:ext cx="826477" cy="806884"/>
                </a:xfrm>
                <a:prstGeom prst="rect">
                  <a:avLst/>
                </a:prstGeom>
                <a:grpFill/>
              </p:spPr>
            </p:pic>
          </p:grp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7DF1284-717E-4496-A9C5-5F1A3803ACE8}"/>
                  </a:ext>
                </a:extLst>
              </p:cNvPr>
              <p:cNvSpPr txBox="1"/>
              <p:nvPr/>
            </p:nvSpPr>
            <p:spPr>
              <a:xfrm>
                <a:off x="1800768" y="4618037"/>
                <a:ext cx="310661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>
                    <a:solidFill>
                      <a:srgbClr val="0070C0"/>
                    </a:solidFill>
                  </a:rPr>
                  <a:t>UN-Women Offices Audited</a:t>
                </a:r>
              </a:p>
            </p:txBody>
          </p:sp>
          <p:pic>
            <p:nvPicPr>
              <p:cNvPr id="22" name="Picture 21">
                <a:extLst>
                  <a:ext uri="{FF2B5EF4-FFF2-40B4-BE49-F238E27FC236}">
                    <a16:creationId xmlns:a16="http://schemas.microsoft.com/office/drawing/2014/main" id="{E3B568DB-2D19-4D52-987C-E455F14FBDA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354076" y="1727213"/>
                <a:ext cx="812195" cy="804410"/>
              </a:xfrm>
              <a:prstGeom prst="rect">
                <a:avLst/>
              </a:prstGeom>
            </p:spPr>
          </p:pic>
        </p:grp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0BAB0512-171C-45E5-ABB0-481C07037DCC}"/>
                </a:ext>
              </a:extLst>
            </p:cNvPr>
            <p:cNvSpPr txBox="1"/>
            <p:nvPr/>
          </p:nvSpPr>
          <p:spPr>
            <a:xfrm>
              <a:off x="3024367" y="4246677"/>
              <a:ext cx="129699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>
                  <a:solidFill>
                    <a:srgbClr val="002060"/>
                  </a:solidFill>
                </a:rPr>
                <a:t>Panama Regional Office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45AC047-4DE1-4B8E-B700-AE1610C7BA0B}"/>
                </a:ext>
              </a:extLst>
            </p:cNvPr>
            <p:cNvSpPr txBox="1"/>
            <p:nvPr/>
          </p:nvSpPr>
          <p:spPr>
            <a:xfrm>
              <a:off x="2743349" y="2693729"/>
              <a:ext cx="129699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>
                  <a:solidFill>
                    <a:srgbClr val="002060"/>
                  </a:solidFill>
                </a:rPr>
                <a:t>Headquarters - NY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5A3319E-7481-4F1A-B31C-D99212C1FDC3}"/>
                </a:ext>
              </a:extLst>
            </p:cNvPr>
            <p:cNvSpPr txBox="1"/>
            <p:nvPr/>
          </p:nvSpPr>
          <p:spPr>
            <a:xfrm>
              <a:off x="1511480" y="3575323"/>
              <a:ext cx="129699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>
                  <a:solidFill>
                    <a:srgbClr val="002060"/>
                  </a:solidFill>
                </a:rPr>
                <a:t>Mexico Country Office</a:t>
              </a:r>
            </a:p>
          </p:txBody>
        </p:sp>
      </p:grpSp>
      <p:pic>
        <p:nvPicPr>
          <p:cNvPr id="17" name="Picture 16" descr="A picture containing clock, drawing, light&#10;&#10;Description automatically generated">
            <a:extLst>
              <a:ext uri="{FF2B5EF4-FFF2-40B4-BE49-F238E27FC236}">
                <a16:creationId xmlns:a16="http://schemas.microsoft.com/office/drawing/2014/main" id="{AE0A7C5F-5BF4-4E35-A377-B79850C614E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2391" y="6256421"/>
            <a:ext cx="1550709" cy="686989"/>
          </a:xfrm>
          <a:prstGeom prst="rect">
            <a:avLst/>
          </a:prstGeom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id="{FFCCDB67-3B3E-449A-B378-3335817AF0CA}"/>
              </a:ext>
            </a:extLst>
          </p:cNvPr>
          <p:cNvSpPr/>
          <p:nvPr/>
        </p:nvSpPr>
        <p:spPr>
          <a:xfrm>
            <a:off x="8947072" y="1223875"/>
            <a:ext cx="2765266" cy="2776030"/>
          </a:xfrm>
          <a:prstGeom prst="ellipse">
            <a:avLst/>
          </a:prstGeom>
          <a:noFill/>
          <a:ln w="165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 b="1" dirty="0">
                <a:solidFill>
                  <a:schemeClr val="accent2"/>
                </a:solidFill>
              </a:rPr>
              <a:t>12</a:t>
            </a:r>
            <a:r>
              <a:rPr lang="en-US" dirty="0"/>
              <a:t> </a:t>
            </a:r>
            <a:r>
              <a:rPr lang="en-US" b="1" dirty="0">
                <a:solidFill>
                  <a:schemeClr val="accent2"/>
                </a:solidFill>
              </a:rPr>
              <a:t>Recommendations Issued </a:t>
            </a:r>
          </a:p>
        </p:txBody>
      </p:sp>
    </p:spTree>
    <p:extLst>
      <p:ext uri="{BB962C8B-B14F-4D97-AF65-F5344CB8AC3E}">
        <p14:creationId xmlns:p14="http://schemas.microsoft.com/office/powerpoint/2010/main" val="1377693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D76236-951B-4F64-845C-17FAD24E9938}"/>
              </a:ext>
            </a:extLst>
          </p:cNvPr>
          <p:cNvSpPr/>
          <p:nvPr/>
        </p:nvSpPr>
        <p:spPr>
          <a:xfrm>
            <a:off x="0" y="208703"/>
            <a:ext cx="10636469" cy="773723"/>
          </a:xfrm>
          <a:prstGeom prst="rect">
            <a:avLst/>
          </a:prstGeom>
          <a:solidFill>
            <a:srgbClr val="FF9900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</a:rPr>
              <a:t>2018 Audit Recommendation Implementation Status as of Jan 2020 </a:t>
            </a:r>
          </a:p>
          <a:p>
            <a:r>
              <a:rPr lang="en-US" sz="2400" i="1" dirty="0">
                <a:solidFill>
                  <a:schemeClr val="tx1"/>
                </a:solidFill>
              </a:rPr>
              <a:t>Issued in 2018</a:t>
            </a:r>
            <a:endParaRPr lang="en-US" sz="2800" i="1" dirty="0">
              <a:solidFill>
                <a:schemeClr val="tx1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07E8015-9CB1-4BE0-819E-53F78B6C722B}"/>
              </a:ext>
            </a:extLst>
          </p:cNvPr>
          <p:cNvGrpSpPr/>
          <p:nvPr/>
        </p:nvGrpSpPr>
        <p:grpSpPr>
          <a:xfrm>
            <a:off x="6510537" y="3388426"/>
            <a:ext cx="5350312" cy="730858"/>
            <a:chOff x="6618825" y="4016981"/>
            <a:chExt cx="5350312" cy="730858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EBA2EE7-A78E-44B7-824C-83565DF8CF9C}"/>
                </a:ext>
              </a:extLst>
            </p:cNvPr>
            <p:cNvSpPr txBox="1"/>
            <p:nvPr/>
          </p:nvSpPr>
          <p:spPr>
            <a:xfrm>
              <a:off x="7248281" y="4016981"/>
              <a:ext cx="47208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Actions completed for </a:t>
              </a:r>
              <a:r>
                <a:rPr lang="en-US" b="1" dirty="0"/>
                <a:t>92% (11</a:t>
              </a:r>
              <a:r>
                <a:rPr lang="en-US" dirty="0"/>
                <a:t> of 12) of 2018 audit recommendations </a:t>
              </a: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30DEDB06-1E21-4E44-AF41-D218D6082294}"/>
                </a:ext>
              </a:extLst>
            </p:cNvPr>
            <p:cNvGrpSpPr/>
            <p:nvPr/>
          </p:nvGrpSpPr>
          <p:grpSpPr>
            <a:xfrm>
              <a:off x="6618825" y="4030333"/>
              <a:ext cx="670634" cy="717506"/>
              <a:chOff x="6618825" y="4030333"/>
              <a:chExt cx="670634" cy="717506"/>
            </a:xfrm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C985C9D7-6099-47F6-9532-84F80A2530DB}"/>
                  </a:ext>
                </a:extLst>
              </p:cNvPr>
              <p:cNvSpPr/>
              <p:nvPr/>
            </p:nvSpPr>
            <p:spPr>
              <a:xfrm>
                <a:off x="6618825" y="4030333"/>
                <a:ext cx="629456" cy="64008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99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21" name="Graphic 20" descr="Checkmark">
                <a:extLst>
                  <a:ext uri="{FF2B5EF4-FFF2-40B4-BE49-F238E27FC236}">
                    <a16:creationId xmlns:a16="http://schemas.microsoft.com/office/drawing/2014/main" id="{8056CDBC-C362-4CC5-9012-B9A768485E5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6635510" y="4093890"/>
                <a:ext cx="653949" cy="653949"/>
              </a:xfrm>
              <a:prstGeom prst="rect">
                <a:avLst/>
              </a:prstGeom>
            </p:spPr>
          </p:pic>
        </p:grp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EAA4A210-5668-4D6A-9034-53CAA6B4B4CD}"/>
              </a:ext>
            </a:extLst>
          </p:cNvPr>
          <p:cNvSpPr/>
          <p:nvPr/>
        </p:nvSpPr>
        <p:spPr>
          <a:xfrm>
            <a:off x="5845516" y="2205750"/>
            <a:ext cx="6346484" cy="64008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Status of </a:t>
            </a:r>
            <a:r>
              <a:rPr lang="en-US" sz="2400" b="1" dirty="0"/>
              <a:t>12</a:t>
            </a:r>
            <a:r>
              <a:rPr lang="en-US" dirty="0"/>
              <a:t> new recommendations issued: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133FB7-34A3-4CDB-8340-8F9902A91620}"/>
              </a:ext>
            </a:extLst>
          </p:cNvPr>
          <p:cNvSpPr txBox="1"/>
          <p:nvPr/>
        </p:nvSpPr>
        <p:spPr>
          <a:xfrm>
            <a:off x="3154680" y="3303270"/>
            <a:ext cx="1405890" cy="971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57CD4FA-BE75-45A9-83C9-352E87ECDE99}"/>
              </a:ext>
            </a:extLst>
          </p:cNvPr>
          <p:cNvGrpSpPr/>
          <p:nvPr/>
        </p:nvGrpSpPr>
        <p:grpSpPr>
          <a:xfrm>
            <a:off x="405218" y="1538374"/>
            <a:ext cx="4985489" cy="4022453"/>
            <a:chOff x="405218" y="1538374"/>
            <a:chExt cx="4985489" cy="4022453"/>
          </a:xfrm>
        </p:grpSpPr>
        <p:graphicFrame>
          <p:nvGraphicFramePr>
            <p:cNvPr id="7" name="Chart 6">
              <a:extLst>
                <a:ext uri="{FF2B5EF4-FFF2-40B4-BE49-F238E27FC236}">
                  <a16:creationId xmlns:a16="http://schemas.microsoft.com/office/drawing/2014/main" id="{CA0DA324-9B77-4D0F-9126-685258D93ED2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607540609"/>
                </p:ext>
              </p:extLst>
            </p:nvPr>
          </p:nvGraphicFramePr>
          <p:xfrm>
            <a:off x="405218" y="1538374"/>
            <a:ext cx="4985489" cy="402245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061C07E8-F40F-4ED6-A135-1D38C7639A9E}"/>
                </a:ext>
              </a:extLst>
            </p:cNvPr>
            <p:cNvGrpSpPr/>
            <p:nvPr/>
          </p:nvGrpSpPr>
          <p:grpSpPr>
            <a:xfrm>
              <a:off x="1217618" y="1735170"/>
              <a:ext cx="3266588" cy="2409080"/>
              <a:chOff x="1217618" y="1735170"/>
              <a:chExt cx="3266588" cy="2409080"/>
            </a:xfrm>
          </p:grpSpPr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DC3957C-7297-4FB0-840A-F64CA8D81AD4}"/>
                  </a:ext>
                </a:extLst>
              </p:cNvPr>
              <p:cNvSpPr txBox="1"/>
              <p:nvPr/>
            </p:nvSpPr>
            <p:spPr>
              <a:xfrm>
                <a:off x="3078316" y="3313253"/>
                <a:ext cx="140589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 dirty="0"/>
                  <a:t>7 Assessed Implemented (UNBoA)</a:t>
                </a:r>
                <a:r>
                  <a:rPr lang="en-US" sz="1600" dirty="0"/>
                  <a:t>,</a:t>
                </a:r>
                <a:r>
                  <a:rPr lang="en-US" sz="1600" b="1" dirty="0"/>
                  <a:t> 59%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9E957DF-4E9B-4F94-A58D-984C9655044B}"/>
                  </a:ext>
                </a:extLst>
              </p:cNvPr>
              <p:cNvSpPr txBox="1"/>
              <p:nvPr/>
            </p:nvSpPr>
            <p:spPr>
              <a:xfrm>
                <a:off x="1217618" y="2706616"/>
                <a:ext cx="140588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 dirty="0"/>
                  <a:t>4 Completed Actions (UN-Women)</a:t>
                </a:r>
                <a:r>
                  <a:rPr lang="en-US" sz="1600" dirty="0"/>
                  <a:t>, </a:t>
                </a:r>
                <a:r>
                  <a:rPr lang="en-US" sz="1600" b="1" dirty="0"/>
                  <a:t>33%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2D7D043-848D-41FE-B5DE-BB43E379A1E3}"/>
                  </a:ext>
                </a:extLst>
              </p:cNvPr>
              <p:cNvSpPr txBox="1"/>
              <p:nvPr/>
            </p:nvSpPr>
            <p:spPr>
              <a:xfrm>
                <a:off x="1987358" y="1735170"/>
                <a:ext cx="113157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 dirty="0"/>
                  <a:t>1 In- Progress</a:t>
                </a:r>
                <a:r>
                  <a:rPr lang="en-US" sz="1600" dirty="0"/>
                  <a:t>, </a:t>
                </a:r>
                <a:r>
                  <a:rPr lang="en-US" sz="1600" b="1" dirty="0"/>
                  <a:t>8%</a:t>
                </a:r>
              </a:p>
            </p:txBody>
          </p: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2876C0E-A252-44B1-AB56-37524C2AB3E6}"/>
              </a:ext>
            </a:extLst>
          </p:cNvPr>
          <p:cNvSpPr txBox="1"/>
          <p:nvPr/>
        </p:nvSpPr>
        <p:spPr>
          <a:xfrm>
            <a:off x="0" y="6480020"/>
            <a:ext cx="59207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Note: dotted areas represent recommendations with High priority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89D335A-CB11-4E23-97F5-A0E3E7B580E0}"/>
              </a:ext>
            </a:extLst>
          </p:cNvPr>
          <p:cNvGrpSpPr/>
          <p:nvPr/>
        </p:nvGrpSpPr>
        <p:grpSpPr>
          <a:xfrm>
            <a:off x="6510537" y="4500963"/>
            <a:ext cx="5725575" cy="653949"/>
            <a:chOff x="6618825" y="4719921"/>
            <a:chExt cx="5725575" cy="653949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4661DEA5-4B7B-41A5-98A5-3AF62B65217D}"/>
                </a:ext>
              </a:extLst>
            </p:cNvPr>
            <p:cNvSpPr txBox="1"/>
            <p:nvPr/>
          </p:nvSpPr>
          <p:spPr>
            <a:xfrm>
              <a:off x="7287656" y="4719921"/>
              <a:ext cx="50567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UNBoA</a:t>
              </a:r>
              <a:r>
                <a:rPr lang="en-US" dirty="0"/>
                <a:t> </a:t>
              </a:r>
              <a:r>
                <a:rPr lang="en-US" b="1" dirty="0"/>
                <a:t>assessed implemented 7</a:t>
              </a:r>
              <a:r>
                <a:rPr lang="en-US" dirty="0"/>
                <a:t> of 11 audit recommendations, 4 pending assessment </a:t>
              </a:r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FC0340A7-2FAE-4A1E-A2AC-06ECA6DCCAEE}"/>
                </a:ext>
              </a:extLst>
            </p:cNvPr>
            <p:cNvGrpSpPr/>
            <p:nvPr/>
          </p:nvGrpSpPr>
          <p:grpSpPr>
            <a:xfrm>
              <a:off x="6618825" y="4719921"/>
              <a:ext cx="659219" cy="653949"/>
              <a:chOff x="6667811" y="4790456"/>
              <a:chExt cx="659219" cy="653949"/>
            </a:xfrm>
          </p:grpSpPr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AADA02DE-2E51-47EB-B855-CFBB23E4C8C9}"/>
                  </a:ext>
                </a:extLst>
              </p:cNvPr>
              <p:cNvSpPr/>
              <p:nvPr/>
            </p:nvSpPr>
            <p:spPr>
              <a:xfrm>
                <a:off x="6667811" y="4790456"/>
                <a:ext cx="629456" cy="64008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99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19" name="Graphic 18" descr="Checkmark">
                <a:extLst>
                  <a:ext uri="{FF2B5EF4-FFF2-40B4-BE49-F238E27FC236}">
                    <a16:creationId xmlns:a16="http://schemas.microsoft.com/office/drawing/2014/main" id="{BB97DC09-C799-4C78-A5EB-2A581C3369D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6673081" y="4790456"/>
                <a:ext cx="653949" cy="653949"/>
              </a:xfrm>
              <a:prstGeom prst="rect">
                <a:avLst/>
              </a:prstGeom>
            </p:spPr>
          </p:pic>
        </p:grpSp>
      </p:grpSp>
      <p:pic>
        <p:nvPicPr>
          <p:cNvPr id="23" name="Picture 22" descr="A picture containing clock, drawing, light&#10;&#10;Description automatically generated">
            <a:extLst>
              <a:ext uri="{FF2B5EF4-FFF2-40B4-BE49-F238E27FC236}">
                <a16:creationId xmlns:a16="http://schemas.microsoft.com/office/drawing/2014/main" id="{0D77FE8A-51ED-4DB9-B8DA-9069416A8B1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2391" y="6256421"/>
            <a:ext cx="1550709" cy="686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116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2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2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2C543B58-F1CC-4B7B-90FA-0582C8A8863E}"/>
              </a:ext>
            </a:extLst>
          </p:cNvPr>
          <p:cNvSpPr/>
          <p:nvPr/>
        </p:nvSpPr>
        <p:spPr>
          <a:xfrm>
            <a:off x="-1" y="75782"/>
            <a:ext cx="10584181" cy="773723"/>
          </a:xfrm>
          <a:prstGeom prst="rect">
            <a:avLst/>
          </a:prstGeom>
          <a:solidFill>
            <a:srgbClr val="FF9900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</a:rPr>
              <a:t>Five Key Findings and Recommendations Issued in 2018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054EB0B-ECDB-4267-9D91-5C852A659D3A}"/>
              </a:ext>
            </a:extLst>
          </p:cNvPr>
          <p:cNvSpPr txBox="1"/>
          <p:nvPr/>
        </p:nvSpPr>
        <p:spPr>
          <a:xfrm>
            <a:off x="7237841" y="4516036"/>
            <a:ext cx="42822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B050"/>
                </a:solidFill>
              </a:rPr>
              <a:t>UNBoA Assessed Implemented 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91BE658-33F4-45B5-84B4-FFE12C0DC7C6}"/>
              </a:ext>
            </a:extLst>
          </p:cNvPr>
          <p:cNvGrpSpPr/>
          <p:nvPr/>
        </p:nvGrpSpPr>
        <p:grpSpPr>
          <a:xfrm>
            <a:off x="464030" y="1901733"/>
            <a:ext cx="3347634" cy="4982705"/>
            <a:chOff x="464030" y="1901733"/>
            <a:chExt cx="3347634" cy="4982705"/>
          </a:xfrm>
        </p:grpSpPr>
        <p:sp>
          <p:nvSpPr>
            <p:cNvPr id="5" name="Up Arrow 4"/>
            <p:cNvSpPr/>
            <p:nvPr/>
          </p:nvSpPr>
          <p:spPr>
            <a:xfrm>
              <a:off x="464030" y="1901733"/>
              <a:ext cx="3347634" cy="4982705"/>
            </a:xfrm>
            <a:prstGeom prst="upArrow">
              <a:avLst>
                <a:gd name="adj1" fmla="val 72689"/>
                <a:gd name="adj2" fmla="val 39496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254000" dist="38100" dir="16200000" sx="102000" sy="102000" rotWithShape="0">
                <a:schemeClr val="accent1">
                  <a:alpha val="34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Subtitle 2"/>
            <p:cNvSpPr txBox="1">
              <a:spLocks/>
            </p:cNvSpPr>
            <p:nvPr/>
          </p:nvSpPr>
          <p:spPr>
            <a:xfrm>
              <a:off x="1182250" y="4170660"/>
              <a:ext cx="1911194" cy="2332811"/>
            </a:xfrm>
            <a:prstGeom prst="rect">
              <a:avLst/>
            </a:prstGeom>
            <a:ln>
              <a:noFill/>
            </a:ln>
          </p:spPr>
          <p:txBody>
            <a:bodyPr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800" b="1" dirty="0"/>
                <a:t>Key Finding #1:</a:t>
              </a:r>
            </a:p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800" dirty="0"/>
                <a:t>Non-Compliance on Procurement Plan</a:t>
              </a:r>
            </a:p>
          </p:txBody>
        </p:sp>
        <p:pic>
          <p:nvPicPr>
            <p:cNvPr id="9" name="Graphic 8" descr="Magnifying glass">
              <a:extLst>
                <a:ext uri="{FF2B5EF4-FFF2-40B4-BE49-F238E27FC236}">
                  <a16:creationId xmlns:a16="http://schemas.microsoft.com/office/drawing/2014/main" id="{59F88584-0893-4583-A936-0F301EB0832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520245" y="3038157"/>
              <a:ext cx="1223296" cy="1223296"/>
            </a:xfrm>
            <a:prstGeom prst="rect">
              <a:avLst/>
            </a:prstGeom>
          </p:spPr>
        </p:pic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9E2CCE8-EE34-4C54-A641-E007D4B68ED8}"/>
              </a:ext>
            </a:extLst>
          </p:cNvPr>
          <p:cNvGrpSpPr/>
          <p:nvPr/>
        </p:nvGrpSpPr>
        <p:grpSpPr>
          <a:xfrm>
            <a:off x="3682043" y="861229"/>
            <a:ext cx="3262585" cy="4982704"/>
            <a:chOff x="3682043" y="861229"/>
            <a:chExt cx="3262585" cy="4982704"/>
          </a:xfrm>
        </p:grpSpPr>
        <p:sp>
          <p:nvSpPr>
            <p:cNvPr id="7" name="Up Arrow 6"/>
            <p:cNvSpPr/>
            <p:nvPr/>
          </p:nvSpPr>
          <p:spPr>
            <a:xfrm flipV="1">
              <a:off x="3682043" y="861229"/>
              <a:ext cx="3262585" cy="4982704"/>
            </a:xfrm>
            <a:prstGeom prst="upArrow">
              <a:avLst>
                <a:gd name="adj1" fmla="val 72689"/>
                <a:gd name="adj2" fmla="val 39496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>
              <a:outerShdw blurRad="254000" dist="38100" dir="5400000" sx="102000" sy="102000" algn="t" rotWithShape="0">
                <a:schemeClr val="accent3">
                  <a:alpha val="34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Subtitle 2"/>
            <p:cNvSpPr txBox="1">
              <a:spLocks/>
            </p:cNvSpPr>
            <p:nvPr/>
          </p:nvSpPr>
          <p:spPr>
            <a:xfrm>
              <a:off x="4380374" y="1014067"/>
              <a:ext cx="2007162" cy="2332811"/>
            </a:xfrm>
            <a:prstGeom prst="rect">
              <a:avLst/>
            </a:prstGeom>
            <a:ln>
              <a:noFill/>
            </a:ln>
          </p:spPr>
          <p:txBody>
            <a:bodyPr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800" b="1" dirty="0"/>
                <a:t>Recommendation:</a:t>
              </a:r>
              <a:r>
                <a:rPr lang="en-US" sz="1800" dirty="0"/>
                <a:t> </a:t>
              </a:r>
            </a:p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800" dirty="0"/>
                <a:t>Develop dashboard to monitor procurement planning compliance </a:t>
              </a:r>
            </a:p>
          </p:txBody>
        </p:sp>
        <p:pic>
          <p:nvPicPr>
            <p:cNvPr id="13" name="Graphic 12" descr="Person with idea">
              <a:extLst>
                <a:ext uri="{FF2B5EF4-FFF2-40B4-BE49-F238E27FC236}">
                  <a16:creationId xmlns:a16="http://schemas.microsoft.com/office/drawing/2014/main" id="{2F7AA975-E5EE-418F-947A-9C060059F78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729141" y="3663960"/>
              <a:ext cx="1232413" cy="1232413"/>
            </a:xfrm>
            <a:prstGeom prst="rect">
              <a:avLst/>
            </a:prstGeom>
          </p:spPr>
        </p:pic>
      </p:grpSp>
      <p:sp>
        <p:nvSpPr>
          <p:cNvPr id="14" name="Oval 13">
            <a:extLst>
              <a:ext uri="{FF2B5EF4-FFF2-40B4-BE49-F238E27FC236}">
                <a16:creationId xmlns:a16="http://schemas.microsoft.com/office/drawing/2014/main" id="{E462E7F5-47FC-49DC-9638-33FBB037903B}"/>
              </a:ext>
            </a:extLst>
          </p:cNvPr>
          <p:cNvSpPr/>
          <p:nvPr/>
        </p:nvSpPr>
        <p:spPr>
          <a:xfrm>
            <a:off x="6884826" y="2179286"/>
            <a:ext cx="4988292" cy="1280308"/>
          </a:xfrm>
          <a:prstGeom prst="ellipse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Action: 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Corporate Procurement Plan monitoring dashboard launched</a:t>
            </a:r>
          </a:p>
        </p:txBody>
      </p:sp>
      <p:pic>
        <p:nvPicPr>
          <p:cNvPr id="18" name="Picture 17" descr="A picture containing clock, drawing, light&#10;&#10;Description automatically generated">
            <a:extLst>
              <a:ext uri="{FF2B5EF4-FFF2-40B4-BE49-F238E27FC236}">
                <a16:creationId xmlns:a16="http://schemas.microsoft.com/office/drawing/2014/main" id="{EF0F21D6-B6F7-45E8-9107-A8EB671362C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2391" y="6256421"/>
            <a:ext cx="1550709" cy="686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91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 animBg="1"/>
      <p:bldP spid="1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AFDDDC7A-C051-447B-B32B-16830594506B}"/>
              </a:ext>
            </a:extLst>
          </p:cNvPr>
          <p:cNvSpPr txBox="1"/>
          <p:nvPr/>
        </p:nvSpPr>
        <p:spPr>
          <a:xfrm>
            <a:off x="7479131" y="4666654"/>
            <a:ext cx="41245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UN-Women Action In-progress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303E42E-E3AE-4EAD-93E0-7414D24D8381}"/>
              </a:ext>
            </a:extLst>
          </p:cNvPr>
          <p:cNvGrpSpPr/>
          <p:nvPr/>
        </p:nvGrpSpPr>
        <p:grpSpPr>
          <a:xfrm>
            <a:off x="464030" y="1901733"/>
            <a:ext cx="3347634" cy="4982705"/>
            <a:chOff x="464030" y="1901733"/>
            <a:chExt cx="3347634" cy="4982705"/>
          </a:xfrm>
        </p:grpSpPr>
        <p:sp>
          <p:nvSpPr>
            <p:cNvPr id="5" name="Up Arrow 4"/>
            <p:cNvSpPr/>
            <p:nvPr/>
          </p:nvSpPr>
          <p:spPr>
            <a:xfrm>
              <a:off x="464030" y="1901733"/>
              <a:ext cx="3347634" cy="4982705"/>
            </a:xfrm>
            <a:prstGeom prst="upArrow">
              <a:avLst>
                <a:gd name="adj1" fmla="val 72689"/>
                <a:gd name="adj2" fmla="val 39496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254000" dist="38100" dir="16200000" sx="102000" sy="102000" rotWithShape="0">
                <a:schemeClr val="accent1">
                  <a:alpha val="34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Subtitle 2"/>
            <p:cNvSpPr txBox="1">
              <a:spLocks/>
            </p:cNvSpPr>
            <p:nvPr/>
          </p:nvSpPr>
          <p:spPr>
            <a:xfrm>
              <a:off x="1182250" y="4170660"/>
              <a:ext cx="1911194" cy="2332811"/>
            </a:xfrm>
            <a:prstGeom prst="rect">
              <a:avLst/>
            </a:prstGeom>
            <a:ln>
              <a:noFill/>
            </a:ln>
          </p:spPr>
          <p:txBody>
            <a:bodyPr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800" b="1" dirty="0"/>
                <a:t>Key Finding #2:</a:t>
              </a:r>
            </a:p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800" dirty="0"/>
                <a:t>Inconsistent Procurement Planning for Projects </a:t>
              </a:r>
            </a:p>
          </p:txBody>
        </p:sp>
        <p:pic>
          <p:nvPicPr>
            <p:cNvPr id="23" name="Graphic 22" descr="Magnifying glass">
              <a:extLst>
                <a:ext uri="{FF2B5EF4-FFF2-40B4-BE49-F238E27FC236}">
                  <a16:creationId xmlns:a16="http://schemas.microsoft.com/office/drawing/2014/main" id="{D78E5223-468E-4D69-B51F-4C2FFF45A91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549487" y="3046694"/>
              <a:ext cx="1223296" cy="1223296"/>
            </a:xfrm>
            <a:prstGeom prst="rect">
              <a:avLst/>
            </a:prstGeom>
          </p:spPr>
        </p:pic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1A877E69-7FFD-4ADB-81B3-A0B10ACB2631}"/>
              </a:ext>
            </a:extLst>
          </p:cNvPr>
          <p:cNvGrpSpPr/>
          <p:nvPr/>
        </p:nvGrpSpPr>
        <p:grpSpPr>
          <a:xfrm>
            <a:off x="3667466" y="837300"/>
            <a:ext cx="3347634" cy="4982705"/>
            <a:chOff x="3667466" y="837300"/>
            <a:chExt cx="3347634" cy="4982705"/>
          </a:xfrm>
        </p:grpSpPr>
        <p:sp>
          <p:nvSpPr>
            <p:cNvPr id="7" name="Up Arrow 6"/>
            <p:cNvSpPr/>
            <p:nvPr/>
          </p:nvSpPr>
          <p:spPr>
            <a:xfrm flipV="1">
              <a:off x="3667466" y="837300"/>
              <a:ext cx="3347634" cy="4982705"/>
            </a:xfrm>
            <a:prstGeom prst="upArrow">
              <a:avLst>
                <a:gd name="adj1" fmla="val 72689"/>
                <a:gd name="adj2" fmla="val 39496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>
              <a:outerShdw blurRad="254000" dist="38100" dir="5400000" sx="102000" sy="102000" algn="t" rotWithShape="0">
                <a:schemeClr val="accent3">
                  <a:alpha val="34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Subtitle 2"/>
            <p:cNvSpPr txBox="1">
              <a:spLocks/>
            </p:cNvSpPr>
            <p:nvPr/>
          </p:nvSpPr>
          <p:spPr>
            <a:xfrm>
              <a:off x="4380087" y="1061222"/>
              <a:ext cx="1972872" cy="2332811"/>
            </a:xfrm>
            <a:prstGeom prst="rect">
              <a:avLst/>
            </a:prstGeom>
            <a:ln>
              <a:noFill/>
            </a:ln>
          </p:spPr>
          <p:txBody>
            <a:bodyPr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800" b="1" dirty="0"/>
                <a:t>Recommendation</a:t>
              </a:r>
              <a:r>
                <a:rPr lang="en-US" sz="1800" dirty="0"/>
                <a:t>: </a:t>
              </a:r>
            </a:p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800" dirty="0"/>
                <a:t>Improve project procurement planning </a:t>
              </a:r>
            </a:p>
          </p:txBody>
        </p:sp>
        <p:pic>
          <p:nvPicPr>
            <p:cNvPr id="25" name="Graphic 24" descr="Person with idea">
              <a:extLst>
                <a:ext uri="{FF2B5EF4-FFF2-40B4-BE49-F238E27FC236}">
                  <a16:creationId xmlns:a16="http://schemas.microsoft.com/office/drawing/2014/main" id="{175B087E-2B87-4ED6-B0CD-5B41C2036B5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787600" y="3750292"/>
              <a:ext cx="1232413" cy="1232413"/>
            </a:xfrm>
            <a:prstGeom prst="rect">
              <a:avLst/>
            </a:prstGeom>
          </p:spPr>
        </p:pic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61FCA226-474E-4A29-8342-10373D36BFBF}"/>
              </a:ext>
            </a:extLst>
          </p:cNvPr>
          <p:cNvSpPr/>
          <p:nvPr/>
        </p:nvSpPr>
        <p:spPr>
          <a:xfrm>
            <a:off x="-1" y="64352"/>
            <a:ext cx="10584181" cy="773723"/>
          </a:xfrm>
          <a:prstGeom prst="rect">
            <a:avLst/>
          </a:prstGeom>
          <a:solidFill>
            <a:srgbClr val="FF9900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</a:rPr>
              <a:t>Five Key Findings and Recommendations Issued in 2018 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9437BD9-0386-45DB-A421-DCA6EDFD17F9}"/>
              </a:ext>
            </a:extLst>
          </p:cNvPr>
          <p:cNvSpPr/>
          <p:nvPr/>
        </p:nvSpPr>
        <p:spPr>
          <a:xfrm>
            <a:off x="6921382" y="2227627"/>
            <a:ext cx="4988292" cy="128030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Action: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Procurement Plan template to be included in Project Appraisal Committee checklist</a:t>
            </a:r>
          </a:p>
        </p:txBody>
      </p:sp>
      <p:pic>
        <p:nvPicPr>
          <p:cNvPr id="14" name="Picture 13" descr="A picture containing clock, drawing, light&#10;&#10;Description automatically generated">
            <a:extLst>
              <a:ext uri="{FF2B5EF4-FFF2-40B4-BE49-F238E27FC236}">
                <a16:creationId xmlns:a16="http://schemas.microsoft.com/office/drawing/2014/main" id="{EAD07DD4-AF01-41B3-B9DB-5E09105AEA8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2391" y="6256421"/>
            <a:ext cx="1550709" cy="686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742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6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6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1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9" grpId="0" animBg="1"/>
      <p:bldP spid="1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754DF3FE-3BE7-486A-8451-096E42C7BB89}"/>
              </a:ext>
            </a:extLst>
          </p:cNvPr>
          <p:cNvSpPr txBox="1"/>
          <p:nvPr/>
        </p:nvSpPr>
        <p:spPr>
          <a:xfrm>
            <a:off x="7508583" y="4820561"/>
            <a:ext cx="4219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/>
                </a:solidFill>
              </a:rPr>
              <a:t>UN-Women Actions Completed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AA6DE1B-87E4-4F27-BCDF-0875F5566F4D}"/>
              </a:ext>
            </a:extLst>
          </p:cNvPr>
          <p:cNvGrpSpPr/>
          <p:nvPr/>
        </p:nvGrpSpPr>
        <p:grpSpPr>
          <a:xfrm>
            <a:off x="3696918" y="838075"/>
            <a:ext cx="3347634" cy="4982705"/>
            <a:chOff x="3696918" y="838075"/>
            <a:chExt cx="3347634" cy="4982705"/>
          </a:xfrm>
        </p:grpSpPr>
        <p:sp>
          <p:nvSpPr>
            <p:cNvPr id="7" name="Up Arrow 6"/>
            <p:cNvSpPr/>
            <p:nvPr/>
          </p:nvSpPr>
          <p:spPr>
            <a:xfrm flipV="1">
              <a:off x="3696918" y="838075"/>
              <a:ext cx="3347634" cy="4982705"/>
            </a:xfrm>
            <a:prstGeom prst="upArrow">
              <a:avLst>
                <a:gd name="adj1" fmla="val 72689"/>
                <a:gd name="adj2" fmla="val 39496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>
              <a:outerShdw blurRad="254000" dist="38100" dir="5400000" sx="102000" sy="102000" algn="t" rotWithShape="0">
                <a:schemeClr val="accent3">
                  <a:alpha val="34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Subtitle 2"/>
            <p:cNvSpPr txBox="1">
              <a:spLocks/>
            </p:cNvSpPr>
            <p:nvPr/>
          </p:nvSpPr>
          <p:spPr>
            <a:xfrm>
              <a:off x="4340583" y="1287714"/>
              <a:ext cx="1961442" cy="2332811"/>
            </a:xfrm>
            <a:prstGeom prst="rect">
              <a:avLst/>
            </a:prstGeom>
            <a:ln>
              <a:noFill/>
            </a:ln>
          </p:spPr>
          <p:txBody>
            <a:bodyPr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800" b="1" dirty="0"/>
                <a:t>Recommendation: </a:t>
              </a:r>
            </a:p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800" dirty="0"/>
                <a:t>Standardize project expenditure sampling and documentation</a:t>
              </a:r>
            </a:p>
          </p:txBody>
        </p:sp>
        <p:pic>
          <p:nvPicPr>
            <p:cNvPr id="25" name="Graphic 24" descr="Person with idea">
              <a:extLst>
                <a:ext uri="{FF2B5EF4-FFF2-40B4-BE49-F238E27FC236}">
                  <a16:creationId xmlns:a16="http://schemas.microsoft.com/office/drawing/2014/main" id="{CB8310EF-D017-4B8F-BAB4-741BB224B79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701474" y="3842702"/>
              <a:ext cx="1232413" cy="1232413"/>
            </a:xfrm>
            <a:prstGeom prst="rect">
              <a:avLst/>
            </a:prstGeom>
          </p:spPr>
        </p:pic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A8FC8B53-BE9F-4672-A4EF-BB27ED29505A}"/>
              </a:ext>
            </a:extLst>
          </p:cNvPr>
          <p:cNvGrpSpPr/>
          <p:nvPr/>
        </p:nvGrpSpPr>
        <p:grpSpPr>
          <a:xfrm>
            <a:off x="464030" y="1901733"/>
            <a:ext cx="3347634" cy="4982705"/>
            <a:chOff x="464030" y="1901733"/>
            <a:chExt cx="3347634" cy="4982705"/>
          </a:xfrm>
        </p:grpSpPr>
        <p:sp>
          <p:nvSpPr>
            <p:cNvPr id="5" name="Up Arrow 4"/>
            <p:cNvSpPr/>
            <p:nvPr/>
          </p:nvSpPr>
          <p:spPr>
            <a:xfrm>
              <a:off x="464030" y="1901733"/>
              <a:ext cx="3347634" cy="4982705"/>
            </a:xfrm>
            <a:prstGeom prst="upArrow">
              <a:avLst>
                <a:gd name="adj1" fmla="val 72689"/>
                <a:gd name="adj2" fmla="val 39496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254000" dist="38100" dir="16200000" sx="102000" sy="102000" rotWithShape="0">
                <a:schemeClr val="accent1">
                  <a:alpha val="34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Subtitle 2"/>
            <p:cNvSpPr txBox="1">
              <a:spLocks/>
            </p:cNvSpPr>
            <p:nvPr/>
          </p:nvSpPr>
          <p:spPr>
            <a:xfrm>
              <a:off x="1182250" y="4170660"/>
              <a:ext cx="1911194" cy="2332811"/>
            </a:xfrm>
            <a:prstGeom prst="rect">
              <a:avLst/>
            </a:prstGeom>
            <a:ln>
              <a:noFill/>
            </a:ln>
          </p:spPr>
          <p:txBody>
            <a:bodyPr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800" b="1" dirty="0"/>
                <a:t>Key Finding #3:</a:t>
              </a:r>
            </a:p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800" dirty="0"/>
                <a:t>Inconsistent project expenditure sampling documentation</a:t>
              </a:r>
            </a:p>
          </p:txBody>
        </p:sp>
        <p:pic>
          <p:nvPicPr>
            <p:cNvPr id="26" name="Graphic 25" descr="Magnifying glass">
              <a:extLst>
                <a:ext uri="{FF2B5EF4-FFF2-40B4-BE49-F238E27FC236}">
                  <a16:creationId xmlns:a16="http://schemas.microsoft.com/office/drawing/2014/main" id="{467D7EBD-3F6A-498F-A62B-EA741A5C073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549487" y="2917755"/>
              <a:ext cx="1223296" cy="1223296"/>
            </a:xfrm>
            <a:prstGeom prst="rect">
              <a:avLst/>
            </a:prstGeom>
          </p:spPr>
        </p:pic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B33597DB-DD5A-459F-9D48-1C23B1ACEB65}"/>
              </a:ext>
            </a:extLst>
          </p:cNvPr>
          <p:cNvSpPr/>
          <p:nvPr/>
        </p:nvSpPr>
        <p:spPr>
          <a:xfrm>
            <a:off x="-1" y="64352"/>
            <a:ext cx="10629901" cy="773723"/>
          </a:xfrm>
          <a:prstGeom prst="rect">
            <a:avLst/>
          </a:prstGeom>
          <a:solidFill>
            <a:srgbClr val="FF9900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</a:rPr>
              <a:t>Five Key Findings and Recommendations Issued in 2018 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EA80ACA-FBC5-4DA5-8BE2-8F5165490E8E}"/>
              </a:ext>
            </a:extLst>
          </p:cNvPr>
          <p:cNvSpPr/>
          <p:nvPr/>
        </p:nvSpPr>
        <p:spPr>
          <a:xfrm>
            <a:off x="7044552" y="2277600"/>
            <a:ext cx="4988292" cy="202970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Action: 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Standardized project expenditure liquidation review process included in the revised Cash Advances and Transfer Policy</a:t>
            </a:r>
          </a:p>
        </p:txBody>
      </p:sp>
      <p:pic>
        <p:nvPicPr>
          <p:cNvPr id="14" name="Picture 13" descr="A picture containing clock, drawing, light&#10;&#10;Description automatically generated">
            <a:extLst>
              <a:ext uri="{FF2B5EF4-FFF2-40B4-BE49-F238E27FC236}">
                <a16:creationId xmlns:a16="http://schemas.microsoft.com/office/drawing/2014/main" id="{7ABD73CC-30EC-4228-88E6-CD0725DC03B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2391" y="6256421"/>
            <a:ext cx="1550709" cy="686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004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8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8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1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7" grpId="0" animBg="1"/>
      <p:bldP spid="17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026105A1-801C-40DF-82DC-6B9A9314A8B5}"/>
              </a:ext>
            </a:extLst>
          </p:cNvPr>
          <p:cNvSpPr txBox="1"/>
          <p:nvPr/>
        </p:nvSpPr>
        <p:spPr>
          <a:xfrm>
            <a:off x="7445707" y="4875400"/>
            <a:ext cx="42822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UNBoA Assessed Implemented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CB1C5FE-C3B6-4D4F-8681-BCAAB5BDA594}"/>
              </a:ext>
            </a:extLst>
          </p:cNvPr>
          <p:cNvGrpSpPr/>
          <p:nvPr/>
        </p:nvGrpSpPr>
        <p:grpSpPr>
          <a:xfrm>
            <a:off x="464030" y="1901733"/>
            <a:ext cx="3347634" cy="4982705"/>
            <a:chOff x="464030" y="1901733"/>
            <a:chExt cx="3347634" cy="4982705"/>
          </a:xfrm>
        </p:grpSpPr>
        <p:sp>
          <p:nvSpPr>
            <p:cNvPr id="5" name="Up Arrow 4"/>
            <p:cNvSpPr/>
            <p:nvPr/>
          </p:nvSpPr>
          <p:spPr>
            <a:xfrm>
              <a:off x="464030" y="1901733"/>
              <a:ext cx="3347634" cy="4982705"/>
            </a:xfrm>
            <a:prstGeom prst="upArrow">
              <a:avLst>
                <a:gd name="adj1" fmla="val 72689"/>
                <a:gd name="adj2" fmla="val 39496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254000" dist="38100" dir="16200000" sx="102000" sy="102000" rotWithShape="0">
                <a:schemeClr val="accent1">
                  <a:alpha val="34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Subtitle 2"/>
            <p:cNvSpPr txBox="1">
              <a:spLocks/>
            </p:cNvSpPr>
            <p:nvPr/>
          </p:nvSpPr>
          <p:spPr>
            <a:xfrm>
              <a:off x="1182250" y="4170660"/>
              <a:ext cx="1911194" cy="2332811"/>
            </a:xfrm>
            <a:prstGeom prst="rect">
              <a:avLst/>
            </a:prstGeom>
            <a:ln>
              <a:noFill/>
            </a:ln>
          </p:spPr>
          <p:txBody>
            <a:bodyPr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800" b="1" dirty="0"/>
                <a:t>Key Finding #4:</a:t>
              </a:r>
            </a:p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800" dirty="0"/>
                <a:t>Untimely project expenditure recording</a:t>
              </a:r>
            </a:p>
          </p:txBody>
        </p:sp>
        <p:pic>
          <p:nvPicPr>
            <p:cNvPr id="25" name="Graphic 24" descr="Magnifying glass">
              <a:extLst>
                <a:ext uri="{FF2B5EF4-FFF2-40B4-BE49-F238E27FC236}">
                  <a16:creationId xmlns:a16="http://schemas.microsoft.com/office/drawing/2014/main" id="{959F7D36-D04A-4D1B-80B8-29EFF605604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549487" y="3046694"/>
              <a:ext cx="1223296" cy="1223296"/>
            </a:xfrm>
            <a:prstGeom prst="rect">
              <a:avLst/>
            </a:prstGeom>
          </p:spPr>
        </p:pic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CFDA96AF-46AF-4870-A07F-0ABFC9DFDA03}"/>
              </a:ext>
            </a:extLst>
          </p:cNvPr>
          <p:cNvGrpSpPr/>
          <p:nvPr/>
        </p:nvGrpSpPr>
        <p:grpSpPr>
          <a:xfrm>
            <a:off x="3727312" y="844675"/>
            <a:ext cx="3347634" cy="4982705"/>
            <a:chOff x="3727312" y="844675"/>
            <a:chExt cx="3347634" cy="4982705"/>
          </a:xfrm>
        </p:grpSpPr>
        <p:sp>
          <p:nvSpPr>
            <p:cNvPr id="7" name="Up Arrow 6"/>
            <p:cNvSpPr/>
            <p:nvPr/>
          </p:nvSpPr>
          <p:spPr>
            <a:xfrm flipV="1">
              <a:off x="3727312" y="844675"/>
              <a:ext cx="3347634" cy="4982705"/>
            </a:xfrm>
            <a:prstGeom prst="upArrow">
              <a:avLst>
                <a:gd name="adj1" fmla="val 72689"/>
                <a:gd name="adj2" fmla="val 39496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>
              <a:outerShdw blurRad="254000" dist="38100" dir="5400000" sx="102000" sy="102000" algn="t" rotWithShape="0">
                <a:schemeClr val="accent3">
                  <a:alpha val="34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Subtitle 2"/>
            <p:cNvSpPr txBox="1">
              <a:spLocks/>
            </p:cNvSpPr>
            <p:nvPr/>
          </p:nvSpPr>
          <p:spPr>
            <a:xfrm>
              <a:off x="4372448" y="936944"/>
              <a:ext cx="2045970" cy="2332811"/>
            </a:xfrm>
            <a:prstGeom prst="rect">
              <a:avLst/>
            </a:prstGeom>
            <a:ln>
              <a:noFill/>
            </a:ln>
          </p:spPr>
          <p:txBody>
            <a:bodyPr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800" b="1" dirty="0"/>
                <a:t>Recommendation:</a:t>
              </a:r>
              <a:r>
                <a:rPr lang="en-US" sz="1800" dirty="0"/>
                <a:t>  </a:t>
              </a:r>
            </a:p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800" dirty="0"/>
                <a:t>Review and record project expenditures on time </a:t>
              </a:r>
            </a:p>
          </p:txBody>
        </p:sp>
        <p:pic>
          <p:nvPicPr>
            <p:cNvPr id="27" name="Graphic 26" descr="Person with idea">
              <a:extLst>
                <a:ext uri="{FF2B5EF4-FFF2-40B4-BE49-F238E27FC236}">
                  <a16:creationId xmlns:a16="http://schemas.microsoft.com/office/drawing/2014/main" id="{23CFC645-45DD-4951-B18B-5E1DC9359EB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863587" y="3491932"/>
              <a:ext cx="1232413" cy="1232413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26C53218-BF8A-4D46-810D-EEBE92FD510B}"/>
              </a:ext>
            </a:extLst>
          </p:cNvPr>
          <p:cNvSpPr/>
          <p:nvPr/>
        </p:nvSpPr>
        <p:spPr>
          <a:xfrm>
            <a:off x="-1" y="64352"/>
            <a:ext cx="10755631" cy="773723"/>
          </a:xfrm>
          <a:prstGeom prst="rect">
            <a:avLst/>
          </a:prstGeom>
          <a:solidFill>
            <a:srgbClr val="FF9900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</a:rPr>
              <a:t>Five Key Findings and Recommendations Issued in 2018 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FC068919-B174-45F4-80B0-B8BC64F787C9}"/>
              </a:ext>
            </a:extLst>
          </p:cNvPr>
          <p:cNvSpPr/>
          <p:nvPr/>
        </p:nvSpPr>
        <p:spPr>
          <a:xfrm>
            <a:off x="6836455" y="2055719"/>
            <a:ext cx="4988292" cy="1280308"/>
          </a:xfrm>
          <a:prstGeom prst="ellipse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Action: 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Recorded partner project expenditures on time  </a:t>
            </a:r>
          </a:p>
        </p:txBody>
      </p:sp>
      <p:pic>
        <p:nvPicPr>
          <p:cNvPr id="14" name="Picture 13" descr="A picture containing clock, drawing, light&#10;&#10;Description automatically generated">
            <a:extLst>
              <a:ext uri="{FF2B5EF4-FFF2-40B4-BE49-F238E27FC236}">
                <a16:creationId xmlns:a16="http://schemas.microsoft.com/office/drawing/2014/main" id="{22347901-F0F9-4665-A125-9719EDFCC60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2391" y="6256421"/>
            <a:ext cx="1550709" cy="686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929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6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6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1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6" grpId="0" animBg="1"/>
      <p:bldP spid="26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D889A528-6270-435A-BCC3-9E9A81822CBF}"/>
              </a:ext>
            </a:extLst>
          </p:cNvPr>
          <p:cNvSpPr txBox="1"/>
          <p:nvPr/>
        </p:nvSpPr>
        <p:spPr>
          <a:xfrm>
            <a:off x="7445707" y="4981173"/>
            <a:ext cx="42822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UNBoA Assessed Implemented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A79A110-B6D0-421C-92EE-5A82BBCC4562}"/>
              </a:ext>
            </a:extLst>
          </p:cNvPr>
          <p:cNvGrpSpPr/>
          <p:nvPr/>
        </p:nvGrpSpPr>
        <p:grpSpPr>
          <a:xfrm>
            <a:off x="3652155" y="838075"/>
            <a:ext cx="3347634" cy="4982705"/>
            <a:chOff x="3652155" y="838075"/>
            <a:chExt cx="3347634" cy="4982705"/>
          </a:xfrm>
        </p:grpSpPr>
        <p:sp>
          <p:nvSpPr>
            <p:cNvPr id="7" name="Up Arrow 6"/>
            <p:cNvSpPr/>
            <p:nvPr/>
          </p:nvSpPr>
          <p:spPr>
            <a:xfrm flipV="1">
              <a:off x="3652155" y="838075"/>
              <a:ext cx="3347634" cy="4982705"/>
            </a:xfrm>
            <a:prstGeom prst="upArrow">
              <a:avLst>
                <a:gd name="adj1" fmla="val 72689"/>
                <a:gd name="adj2" fmla="val 39496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>
              <a:outerShdw blurRad="254000" dist="38100" dir="5400000" sx="102000" sy="102000" algn="t" rotWithShape="0">
                <a:schemeClr val="accent3">
                  <a:alpha val="34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Subtitle 2"/>
            <p:cNvSpPr txBox="1">
              <a:spLocks/>
            </p:cNvSpPr>
            <p:nvPr/>
          </p:nvSpPr>
          <p:spPr>
            <a:xfrm>
              <a:off x="4367604" y="929895"/>
              <a:ext cx="2007162" cy="2332811"/>
            </a:xfrm>
            <a:prstGeom prst="rect">
              <a:avLst/>
            </a:prstGeom>
            <a:ln>
              <a:noFill/>
            </a:ln>
          </p:spPr>
          <p:txBody>
            <a:bodyPr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800" b="1" dirty="0"/>
                <a:t>Recommendation:</a:t>
              </a:r>
              <a:r>
                <a:rPr lang="en-US" sz="1800" dirty="0"/>
                <a:t> </a:t>
              </a:r>
            </a:p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800" dirty="0"/>
                <a:t>Provide training on implementing partners’ project expenditure liquidation</a:t>
              </a:r>
            </a:p>
          </p:txBody>
        </p:sp>
        <p:pic>
          <p:nvPicPr>
            <p:cNvPr id="25" name="Graphic 24" descr="Person with idea">
              <a:extLst>
                <a:ext uri="{FF2B5EF4-FFF2-40B4-BE49-F238E27FC236}">
                  <a16:creationId xmlns:a16="http://schemas.microsoft.com/office/drawing/2014/main" id="{1CD7056F-CBEC-4E7E-A21A-61D12AFFCC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728495" y="3484883"/>
              <a:ext cx="1232413" cy="1232413"/>
            </a:xfrm>
            <a:prstGeom prst="rect">
              <a:avLst/>
            </a:prstGeom>
          </p:spPr>
        </p:pic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B5A2FAA9-CD32-44CB-A55A-38493E4B1CDF}"/>
              </a:ext>
            </a:extLst>
          </p:cNvPr>
          <p:cNvGrpSpPr/>
          <p:nvPr/>
        </p:nvGrpSpPr>
        <p:grpSpPr>
          <a:xfrm>
            <a:off x="464030" y="1901733"/>
            <a:ext cx="3347634" cy="4982705"/>
            <a:chOff x="464030" y="1901733"/>
            <a:chExt cx="3347634" cy="4982705"/>
          </a:xfrm>
        </p:grpSpPr>
        <p:sp>
          <p:nvSpPr>
            <p:cNvPr id="5" name="Up Arrow 4"/>
            <p:cNvSpPr/>
            <p:nvPr/>
          </p:nvSpPr>
          <p:spPr>
            <a:xfrm>
              <a:off x="464030" y="1901733"/>
              <a:ext cx="3347634" cy="4982705"/>
            </a:xfrm>
            <a:prstGeom prst="upArrow">
              <a:avLst>
                <a:gd name="adj1" fmla="val 72689"/>
                <a:gd name="adj2" fmla="val 39496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254000" dist="38100" dir="16200000" sx="102000" sy="102000" rotWithShape="0">
                <a:schemeClr val="accent1">
                  <a:alpha val="34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Subtitle 2"/>
            <p:cNvSpPr txBox="1">
              <a:spLocks/>
            </p:cNvSpPr>
            <p:nvPr/>
          </p:nvSpPr>
          <p:spPr>
            <a:xfrm>
              <a:off x="1182250" y="4170660"/>
              <a:ext cx="1911194" cy="2332811"/>
            </a:xfrm>
            <a:prstGeom prst="rect">
              <a:avLst/>
            </a:prstGeom>
            <a:ln>
              <a:noFill/>
            </a:ln>
          </p:spPr>
          <p:txBody>
            <a:bodyPr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800" b="1" dirty="0"/>
                <a:t>Key Finding #5:</a:t>
              </a:r>
            </a:p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800" dirty="0"/>
                <a:t>Enhancements required in Implementing Partners’ capacity </a:t>
              </a:r>
            </a:p>
          </p:txBody>
        </p:sp>
        <p:pic>
          <p:nvPicPr>
            <p:cNvPr id="26" name="Graphic 25" descr="Magnifying glass">
              <a:extLst>
                <a:ext uri="{FF2B5EF4-FFF2-40B4-BE49-F238E27FC236}">
                  <a16:creationId xmlns:a16="http://schemas.microsoft.com/office/drawing/2014/main" id="{1033B341-D6E5-4DC1-9AEA-5DEBD149816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549487" y="3046694"/>
              <a:ext cx="1223296" cy="1223296"/>
            </a:xfrm>
            <a:prstGeom prst="rect">
              <a:avLst/>
            </a:prstGeom>
          </p:spPr>
        </p:pic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EE5E0A46-4F17-4F7F-A8A6-456FA00F400E}"/>
              </a:ext>
            </a:extLst>
          </p:cNvPr>
          <p:cNvSpPr/>
          <p:nvPr/>
        </p:nvSpPr>
        <p:spPr>
          <a:xfrm>
            <a:off x="-1" y="64352"/>
            <a:ext cx="10607041" cy="773723"/>
          </a:xfrm>
          <a:prstGeom prst="rect">
            <a:avLst/>
          </a:prstGeom>
          <a:solidFill>
            <a:srgbClr val="FF9900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</a:rPr>
              <a:t>Five Key Findings and Recommendations Issued in 2018 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67E0F88-779E-45E0-A955-7394F09DF399}"/>
              </a:ext>
            </a:extLst>
          </p:cNvPr>
          <p:cNvSpPr/>
          <p:nvPr/>
        </p:nvSpPr>
        <p:spPr>
          <a:xfrm>
            <a:off x="6999789" y="2096300"/>
            <a:ext cx="4988292" cy="1678151"/>
          </a:xfrm>
          <a:prstGeom prst="ellipse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Action: 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Trained implementing partners on expenditure liquidation</a:t>
            </a:r>
          </a:p>
        </p:txBody>
      </p:sp>
      <p:pic>
        <p:nvPicPr>
          <p:cNvPr id="14" name="Picture 13" descr="A picture containing clock, drawing, light&#10;&#10;Description automatically generated">
            <a:extLst>
              <a:ext uri="{FF2B5EF4-FFF2-40B4-BE49-F238E27FC236}">
                <a16:creationId xmlns:a16="http://schemas.microsoft.com/office/drawing/2014/main" id="{97FC75B3-38E9-40FA-A34C-EA27904DB1E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2391" y="6256421"/>
            <a:ext cx="1550709" cy="686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28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1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1" grpId="0" animBg="1"/>
      <p:bldP spid="31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D76236-951B-4F64-845C-17FAD24E9938}"/>
              </a:ext>
            </a:extLst>
          </p:cNvPr>
          <p:cNvSpPr/>
          <p:nvPr/>
        </p:nvSpPr>
        <p:spPr>
          <a:xfrm>
            <a:off x="0" y="301451"/>
            <a:ext cx="10909738" cy="773723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</a:rPr>
              <a:t>Prior Years’ Audit Recommendation Implementation Status as of Jan 2020</a:t>
            </a:r>
          </a:p>
          <a:p>
            <a:r>
              <a:rPr lang="en-US" sz="2400" i="1" dirty="0">
                <a:solidFill>
                  <a:schemeClr val="tx1"/>
                </a:solidFill>
              </a:rPr>
              <a:t>Issued in 2016 and 2017</a:t>
            </a:r>
            <a:endParaRPr lang="en-US" sz="2800" i="1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FB0F82-6338-46D0-ABFA-3419C0993573}"/>
              </a:ext>
            </a:extLst>
          </p:cNvPr>
          <p:cNvSpPr/>
          <p:nvPr/>
        </p:nvSpPr>
        <p:spPr>
          <a:xfrm>
            <a:off x="5845516" y="1686047"/>
            <a:ext cx="6346484" cy="64008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Actions taken in 2019 on remaining </a:t>
            </a:r>
            <a:r>
              <a:rPr lang="en-US" sz="2400" b="1" dirty="0"/>
              <a:t>10</a:t>
            </a:r>
            <a:r>
              <a:rPr lang="en-US" dirty="0"/>
              <a:t> recommendations: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2626919-AB61-447B-8B0D-9B3DB20A9743}"/>
              </a:ext>
            </a:extLst>
          </p:cNvPr>
          <p:cNvGrpSpPr/>
          <p:nvPr/>
        </p:nvGrpSpPr>
        <p:grpSpPr>
          <a:xfrm>
            <a:off x="198475" y="1294130"/>
            <a:ext cx="4865015" cy="4455159"/>
            <a:chOff x="198475" y="1294130"/>
            <a:chExt cx="4865015" cy="4455159"/>
          </a:xfrm>
        </p:grpSpPr>
        <p:graphicFrame>
          <p:nvGraphicFramePr>
            <p:cNvPr id="5" name="Chart 4">
              <a:extLst>
                <a:ext uri="{FF2B5EF4-FFF2-40B4-BE49-F238E27FC236}">
                  <a16:creationId xmlns:a16="http://schemas.microsoft.com/office/drawing/2014/main" id="{17367C17-F8A2-4613-81BF-7FDC47ACCB0C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373192865"/>
                </p:ext>
              </p:extLst>
            </p:nvPr>
          </p:nvGraphicFramePr>
          <p:xfrm>
            <a:off x="198475" y="1294130"/>
            <a:ext cx="4865015" cy="445515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C6CF4D84-6D72-497F-8048-D34A065BEF47}"/>
                </a:ext>
              </a:extLst>
            </p:cNvPr>
            <p:cNvSpPr txBox="1"/>
            <p:nvPr/>
          </p:nvSpPr>
          <p:spPr>
            <a:xfrm>
              <a:off x="2826856" y="2220211"/>
              <a:ext cx="140589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3 Assessed Implemented (UNBoA)</a:t>
              </a:r>
              <a:r>
                <a:rPr lang="en-US" sz="1600" dirty="0"/>
                <a:t>,</a:t>
              </a:r>
              <a:r>
                <a:rPr lang="en-US" sz="1600" b="1" dirty="0"/>
                <a:t> 30%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99A3509-FD32-42B0-84C8-87C3EE90EBF7}"/>
                </a:ext>
              </a:extLst>
            </p:cNvPr>
            <p:cNvSpPr txBox="1"/>
            <p:nvPr/>
          </p:nvSpPr>
          <p:spPr>
            <a:xfrm>
              <a:off x="2242340" y="4133903"/>
              <a:ext cx="140588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3 Completed actions (UN-Women)</a:t>
              </a:r>
              <a:r>
                <a:rPr lang="en-US" sz="1600" dirty="0"/>
                <a:t>, </a:t>
              </a:r>
              <a:r>
                <a:rPr lang="en-US" sz="1600" b="1" dirty="0"/>
                <a:t>30%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822359D-E5BB-4CD2-8169-145381A83632}"/>
                </a:ext>
              </a:extLst>
            </p:cNvPr>
            <p:cNvSpPr txBox="1"/>
            <p:nvPr/>
          </p:nvSpPr>
          <p:spPr>
            <a:xfrm>
              <a:off x="986443" y="2840505"/>
              <a:ext cx="140588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4 In-Progress</a:t>
              </a:r>
              <a:r>
                <a:rPr lang="en-US" sz="1600" dirty="0"/>
                <a:t>, </a:t>
              </a:r>
              <a:r>
                <a:rPr lang="en-US" sz="1600" b="1" dirty="0"/>
                <a:t>40%</a:t>
              </a: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72DA7138-7E57-4980-9A8E-661CB3BB6C47}"/>
              </a:ext>
            </a:extLst>
          </p:cNvPr>
          <p:cNvSpPr txBox="1"/>
          <p:nvPr/>
        </p:nvSpPr>
        <p:spPr>
          <a:xfrm>
            <a:off x="-4011" y="6493430"/>
            <a:ext cx="59207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Note: dotted areas represent recommendations with High priority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405F083-F227-49CB-B452-55E83B8E3D57}"/>
              </a:ext>
            </a:extLst>
          </p:cNvPr>
          <p:cNvGrpSpPr/>
          <p:nvPr/>
        </p:nvGrpSpPr>
        <p:grpSpPr>
          <a:xfrm>
            <a:off x="6510537" y="2986810"/>
            <a:ext cx="5350312" cy="730858"/>
            <a:chOff x="6618825" y="4016981"/>
            <a:chExt cx="5350312" cy="730858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DE60A44-3A00-4B0E-B209-7519A72E350D}"/>
                </a:ext>
              </a:extLst>
            </p:cNvPr>
            <p:cNvSpPr txBox="1"/>
            <p:nvPr/>
          </p:nvSpPr>
          <p:spPr>
            <a:xfrm>
              <a:off x="7248281" y="4016981"/>
              <a:ext cx="47208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Actions completed for </a:t>
              </a:r>
              <a:r>
                <a:rPr lang="en-US" b="1" dirty="0"/>
                <a:t>60% (6</a:t>
              </a:r>
              <a:r>
                <a:rPr lang="en-US" dirty="0"/>
                <a:t> of 10) of 2016, 2017 audit recommendations </a:t>
              </a:r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6353C5A2-8CB3-4C4E-8C95-C0C7B3EAA875}"/>
                </a:ext>
              </a:extLst>
            </p:cNvPr>
            <p:cNvGrpSpPr/>
            <p:nvPr/>
          </p:nvGrpSpPr>
          <p:grpSpPr>
            <a:xfrm>
              <a:off x="6618825" y="4030333"/>
              <a:ext cx="670634" cy="717506"/>
              <a:chOff x="6618825" y="4030333"/>
              <a:chExt cx="670634" cy="717506"/>
            </a:xfrm>
          </p:grpSpPr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7F14811B-5DFD-4B2D-A12E-8E249F3D3F50}"/>
                  </a:ext>
                </a:extLst>
              </p:cNvPr>
              <p:cNvSpPr/>
              <p:nvPr/>
            </p:nvSpPr>
            <p:spPr>
              <a:xfrm>
                <a:off x="6618825" y="4030333"/>
                <a:ext cx="629456" cy="64008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99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29" name="Graphic 28" descr="Checkmark">
                <a:extLst>
                  <a:ext uri="{FF2B5EF4-FFF2-40B4-BE49-F238E27FC236}">
                    <a16:creationId xmlns:a16="http://schemas.microsoft.com/office/drawing/2014/main" id="{74F68DBC-031F-418E-98D0-0216D9FA90D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6635510" y="4093890"/>
                <a:ext cx="653949" cy="653949"/>
              </a:xfrm>
              <a:prstGeom prst="rect">
                <a:avLst/>
              </a:prstGeom>
            </p:spPr>
          </p:pic>
        </p:grp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61DF8F0-E4FE-4820-80D3-D99B5D8D7A32}"/>
              </a:ext>
            </a:extLst>
          </p:cNvPr>
          <p:cNvGrpSpPr/>
          <p:nvPr/>
        </p:nvGrpSpPr>
        <p:grpSpPr>
          <a:xfrm>
            <a:off x="6510537" y="4262140"/>
            <a:ext cx="5725575" cy="653949"/>
            <a:chOff x="6618825" y="4719921"/>
            <a:chExt cx="5725575" cy="653949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02F66B09-F073-4BEF-A43F-31C8B397C5C3}"/>
                </a:ext>
              </a:extLst>
            </p:cNvPr>
            <p:cNvSpPr txBox="1"/>
            <p:nvPr/>
          </p:nvSpPr>
          <p:spPr>
            <a:xfrm>
              <a:off x="7287656" y="4719921"/>
              <a:ext cx="50567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UNBoA</a:t>
              </a:r>
              <a:r>
                <a:rPr lang="en-US" dirty="0"/>
                <a:t> </a:t>
              </a:r>
              <a:r>
                <a:rPr lang="en-US" b="1" dirty="0"/>
                <a:t>assessed implemented 3</a:t>
              </a:r>
              <a:r>
                <a:rPr lang="en-US" dirty="0"/>
                <a:t> of 6 audit recommendations, 3 pending assessment </a:t>
              </a:r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F6502CA5-7DEE-409C-8532-ABF28E838381}"/>
                </a:ext>
              </a:extLst>
            </p:cNvPr>
            <p:cNvGrpSpPr/>
            <p:nvPr/>
          </p:nvGrpSpPr>
          <p:grpSpPr>
            <a:xfrm>
              <a:off x="6618825" y="4719921"/>
              <a:ext cx="659219" cy="653949"/>
              <a:chOff x="6667811" y="4790456"/>
              <a:chExt cx="659219" cy="653949"/>
            </a:xfrm>
          </p:grpSpPr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F5221758-75C1-4A98-A4BB-40514A974F9D}"/>
                  </a:ext>
                </a:extLst>
              </p:cNvPr>
              <p:cNvSpPr/>
              <p:nvPr/>
            </p:nvSpPr>
            <p:spPr>
              <a:xfrm>
                <a:off x="6667811" y="4790456"/>
                <a:ext cx="629456" cy="64008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99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36" name="Graphic 35" descr="Checkmark">
                <a:extLst>
                  <a:ext uri="{FF2B5EF4-FFF2-40B4-BE49-F238E27FC236}">
                    <a16:creationId xmlns:a16="http://schemas.microsoft.com/office/drawing/2014/main" id="{BE6EFBAE-173D-41D3-BC28-FF070DAA400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6673081" y="4790456"/>
                <a:ext cx="653949" cy="653949"/>
              </a:xfrm>
              <a:prstGeom prst="rect">
                <a:avLst/>
              </a:prstGeom>
            </p:spPr>
          </p:pic>
        </p:grpSp>
      </p:grpSp>
      <p:pic>
        <p:nvPicPr>
          <p:cNvPr id="22" name="Picture 21" descr="A picture containing clock, drawing, light&#10;&#10;Description automatically generated">
            <a:extLst>
              <a:ext uri="{FF2B5EF4-FFF2-40B4-BE49-F238E27FC236}">
                <a16:creationId xmlns:a16="http://schemas.microsoft.com/office/drawing/2014/main" id="{EECB7658-B2B0-447F-B645-C2D4927AF04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2391" y="6256421"/>
            <a:ext cx="1550709" cy="686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788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2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2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Custom 1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498DB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390CE86F8D26479BF5754343AE84A9" ma:contentTypeVersion="23" ma:contentTypeDescription="Create a new document." ma:contentTypeScope="" ma:versionID="e9010f36b8f1a065748e7b8bef4276ed">
  <xsd:schema xmlns:xsd="http://www.w3.org/2001/XMLSchema" xmlns:xs="http://www.w3.org/2001/XMLSchema" xmlns:p="http://schemas.microsoft.com/office/2006/metadata/properties" xmlns:ns2="a15e0e0f-4f4a-4916-abd0-83d6a9ed7276" xmlns:ns3="5e8903ef-2950-4202-8259-a44a8508baba" targetNamespace="http://schemas.microsoft.com/office/2006/metadata/properties" ma:root="true" ma:fieldsID="bf84066039de47cb7da29ab67cf3b283" ns2:_="" ns3:_="">
    <xsd:import namespace="a15e0e0f-4f4a-4916-abd0-83d6a9ed7276"/>
    <xsd:import namespace="5e8903ef-2950-4202-8259-a44a8508bab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2:SharingHintHash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5e0e0f-4f4a-4916-abd0-83d6a9ed727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internalName="SharingHintHash" ma:readOnly="true">
      <xsd:simpleType>
        <xsd:restriction base="dms:Text"/>
      </xsd:simpleType>
    </xsd:element>
    <xsd:element name="LastSharedByUser" ma:index="14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5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8903ef-2950-4202-8259-a44a8508ba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6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7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8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9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2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AutoKeyPoints" ma:index="2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a15e0e0f-4f4a-4916-abd0-83d6a9ed7276">S2JVWQHSHYPP-1177-629700</_dlc_DocId>
    <_dlc_DocIdUrl xmlns="a15e0e0f-4f4a-4916-abd0-83d6a9ed7276">
      <Url>https://unwomen.sharepoint.com/Intergovernmental-Support/EBS/_layouts/15/DocIdRedir.aspx?ID=S2JVWQHSHYPP-1177-629700</Url>
      <Description>S2JVWQHSHYPP-1177-629700</Description>
    </_dlc_DocIdUrl>
  </documentManagement>
</p:properties>
</file>

<file path=customXml/itemProps1.xml><?xml version="1.0" encoding="utf-8"?>
<ds:datastoreItem xmlns:ds="http://schemas.openxmlformats.org/officeDocument/2006/customXml" ds:itemID="{61C8936A-5973-4436-83C1-CD7CEC270EE9}"/>
</file>

<file path=customXml/itemProps2.xml><?xml version="1.0" encoding="utf-8"?>
<ds:datastoreItem xmlns:ds="http://schemas.openxmlformats.org/officeDocument/2006/customXml" ds:itemID="{636438AD-0A81-4E86-B1A1-F400D110E963}"/>
</file>

<file path=customXml/itemProps3.xml><?xml version="1.0" encoding="utf-8"?>
<ds:datastoreItem xmlns:ds="http://schemas.openxmlformats.org/officeDocument/2006/customXml" ds:itemID="{BB318ABE-C572-4BE1-957D-1D0F9E76DB6E}"/>
</file>

<file path=customXml/itemProps4.xml><?xml version="1.0" encoding="utf-8"?>
<ds:datastoreItem xmlns:ds="http://schemas.openxmlformats.org/officeDocument/2006/customXml" ds:itemID="{20A0D8F2-94FF-4E0E-8F74-45DAC286A273}"/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2158</TotalTime>
  <Words>592</Words>
  <Application>Microsoft Office PowerPoint</Application>
  <PresentationFormat>Widescreen</PresentationFormat>
  <Paragraphs>113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Linwen JU</dc:creator>
  <cp:lastModifiedBy>Ma. Cynthia Santos-Ferraris</cp:lastModifiedBy>
  <cp:revision>156</cp:revision>
  <cp:lastPrinted>2020-01-20T23:26:45Z</cp:lastPrinted>
  <dcterms:created xsi:type="dcterms:W3CDTF">2020-01-08T17:08:13Z</dcterms:created>
  <dcterms:modified xsi:type="dcterms:W3CDTF">2020-01-21T21:09:59Z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0x010100E8390CE86F8D26479BF5754343AE84A9</vt:lpwstr>
  </property>
  <property fmtid="{D5CDD505-2E9C-101B-9397-08002B2CF9AE}" pid="3" name="_dlc_DocIdItemGuid">
    <vt:lpwstr>3ad0c0c3-e5e3-425a-9b04-cffddfc3e113</vt:lpwstr>
  </property>
</Properties>
</file>