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03968" y="2357457"/>
            <a:ext cx="5885180" cy="8362950"/>
          </a:xfrm>
          <a:custGeom>
            <a:avLst/>
            <a:gdLst/>
            <a:ahLst/>
            <a:cxnLst/>
            <a:rect l="l" t="t" r="r" b="b"/>
            <a:pathLst>
              <a:path w="5885180" h="8362950">
                <a:moveTo>
                  <a:pt x="0" y="8362499"/>
                </a:moveTo>
                <a:lnTo>
                  <a:pt x="5884637" y="8362499"/>
                </a:lnTo>
                <a:lnTo>
                  <a:pt x="5884637" y="0"/>
                </a:lnTo>
                <a:lnTo>
                  <a:pt x="0" y="0"/>
                </a:lnTo>
                <a:lnTo>
                  <a:pt x="0" y="8362499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rgbClr val="0F7A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2951" y="756039"/>
            <a:ext cx="19711670" cy="967740"/>
          </a:xfrm>
          <a:custGeom>
            <a:avLst/>
            <a:gdLst/>
            <a:ahLst/>
            <a:cxnLst/>
            <a:rect l="l" t="t" r="r" b="b"/>
            <a:pathLst>
              <a:path w="19711670" h="967739">
                <a:moveTo>
                  <a:pt x="0" y="967300"/>
                </a:moveTo>
                <a:lnTo>
                  <a:pt x="19711138" y="967300"/>
                </a:lnTo>
                <a:lnTo>
                  <a:pt x="19711138" y="0"/>
                </a:lnTo>
                <a:lnTo>
                  <a:pt x="0" y="0"/>
                </a:lnTo>
                <a:lnTo>
                  <a:pt x="0" y="967300"/>
                </a:lnTo>
                <a:close/>
              </a:path>
            </a:pathLst>
          </a:custGeom>
          <a:solidFill>
            <a:srgbClr val="BC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762" y="125651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0"/>
                </a:move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3762" y="125651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2228068"/>
                </a:move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close/>
              </a:path>
            </a:pathLst>
          </a:custGeom>
          <a:ln w="41883">
            <a:solidFill>
              <a:srgbClr val="15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rgbClr val="0F7A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rgbClr val="0F7A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5377" y="494365"/>
            <a:ext cx="8533345" cy="944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rgbClr val="0F7A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jpg"/><Relationship Id="rId2" Type="http://schemas.openxmlformats.org/officeDocument/2006/relationships/image" Target="../media/image14.pn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hyperlink" Target="http://www.unwomen.org/en/about-us/accountability/evaluation/corporate-evaluations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93629" y="0"/>
            <a:ext cx="10795" cy="11308715"/>
          </a:xfrm>
          <a:custGeom>
            <a:avLst/>
            <a:gdLst/>
            <a:ahLst/>
            <a:cxnLst/>
            <a:rect l="l" t="t" r="r" b="b"/>
            <a:pathLst>
              <a:path w="10794" h="11308715">
                <a:moveTo>
                  <a:pt x="0" y="11308556"/>
                </a:moveTo>
                <a:lnTo>
                  <a:pt x="10470" y="11308556"/>
                </a:lnTo>
                <a:lnTo>
                  <a:pt x="1047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795" cy="11308715"/>
          </a:xfrm>
          <a:custGeom>
            <a:avLst/>
            <a:gdLst/>
            <a:ahLst/>
            <a:cxnLst/>
            <a:rect l="l" t="t" r="r" b="b"/>
            <a:pathLst>
              <a:path w="10795" h="11308715">
                <a:moveTo>
                  <a:pt x="0" y="11308556"/>
                </a:moveTo>
                <a:lnTo>
                  <a:pt x="10470" y="11308556"/>
                </a:lnTo>
                <a:lnTo>
                  <a:pt x="1047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" y="10470"/>
            <a:ext cx="10795" cy="11287760"/>
          </a:xfrm>
          <a:custGeom>
            <a:avLst/>
            <a:gdLst/>
            <a:ahLst/>
            <a:cxnLst/>
            <a:rect l="l" t="t" r="r" b="b"/>
            <a:pathLst>
              <a:path w="10795" h="11287760">
                <a:moveTo>
                  <a:pt x="0" y="11287614"/>
                </a:moveTo>
                <a:lnTo>
                  <a:pt x="10470" y="11287614"/>
                </a:lnTo>
                <a:lnTo>
                  <a:pt x="10470" y="0"/>
                </a:lnTo>
                <a:lnTo>
                  <a:pt x="0" y="0"/>
                </a:lnTo>
                <a:lnTo>
                  <a:pt x="0" y="11287614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0" y="10470"/>
            <a:ext cx="20083158" cy="11287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41" y="0"/>
            <a:ext cx="20083780" cy="11287760"/>
          </a:xfrm>
          <a:custGeom>
            <a:avLst/>
            <a:gdLst/>
            <a:ahLst/>
            <a:cxnLst/>
            <a:rect l="l" t="t" r="r" b="b"/>
            <a:pathLst>
              <a:path w="20083780" h="11287760">
                <a:moveTo>
                  <a:pt x="0" y="11287614"/>
                </a:moveTo>
                <a:lnTo>
                  <a:pt x="20083158" y="11287614"/>
                </a:lnTo>
                <a:lnTo>
                  <a:pt x="20083158" y="0"/>
                </a:lnTo>
                <a:lnTo>
                  <a:pt x="0" y="0"/>
                </a:lnTo>
                <a:lnTo>
                  <a:pt x="0" y="11287614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69726" y="570324"/>
            <a:ext cx="1703768" cy="747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90651" y="570717"/>
            <a:ext cx="113030" cy="105410"/>
          </a:xfrm>
          <a:custGeom>
            <a:avLst/>
            <a:gdLst/>
            <a:ahLst/>
            <a:cxnLst/>
            <a:rect l="l" t="t" r="r" b="b"/>
            <a:pathLst>
              <a:path w="113030" h="105409">
                <a:moveTo>
                  <a:pt x="112656" y="0"/>
                </a:moveTo>
                <a:lnTo>
                  <a:pt x="0" y="0"/>
                </a:lnTo>
                <a:lnTo>
                  <a:pt x="0" y="104844"/>
                </a:lnTo>
                <a:lnTo>
                  <a:pt x="29685" y="102636"/>
                </a:lnTo>
                <a:lnTo>
                  <a:pt x="58448" y="98948"/>
                </a:lnTo>
                <a:lnTo>
                  <a:pt x="86151" y="93876"/>
                </a:lnTo>
                <a:lnTo>
                  <a:pt x="112656" y="87515"/>
                </a:lnTo>
                <a:lnTo>
                  <a:pt x="112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51953" y="653980"/>
            <a:ext cx="90805" cy="142240"/>
          </a:xfrm>
          <a:custGeom>
            <a:avLst/>
            <a:gdLst/>
            <a:ahLst/>
            <a:cxnLst/>
            <a:rect l="l" t="t" r="r" b="b"/>
            <a:pathLst>
              <a:path w="90805" h="142240">
                <a:moveTo>
                  <a:pt x="90698" y="0"/>
                </a:moveTo>
                <a:lnTo>
                  <a:pt x="50156" y="24116"/>
                </a:lnTo>
                <a:lnTo>
                  <a:pt x="0" y="45171"/>
                </a:lnTo>
                <a:lnTo>
                  <a:pt x="0" y="141985"/>
                </a:lnTo>
                <a:lnTo>
                  <a:pt x="26665" y="117600"/>
                </a:lnTo>
                <a:lnTo>
                  <a:pt x="50803" y="90214"/>
                </a:lnTo>
                <a:lnTo>
                  <a:pt x="72214" y="60083"/>
                </a:lnTo>
                <a:lnTo>
                  <a:pt x="90698" y="27465"/>
                </a:lnTo>
                <a:lnTo>
                  <a:pt x="906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90651" y="713788"/>
            <a:ext cx="113030" cy="150495"/>
          </a:xfrm>
          <a:custGeom>
            <a:avLst/>
            <a:gdLst/>
            <a:ahLst/>
            <a:cxnLst/>
            <a:rect l="l" t="t" r="r" b="b"/>
            <a:pathLst>
              <a:path w="113030" h="150494">
                <a:moveTo>
                  <a:pt x="112656" y="0"/>
                </a:moveTo>
                <a:lnTo>
                  <a:pt x="85783" y="5805"/>
                </a:lnTo>
                <a:lnTo>
                  <a:pt x="57985" y="10375"/>
                </a:lnTo>
                <a:lnTo>
                  <a:pt x="29358" y="13686"/>
                </a:lnTo>
                <a:lnTo>
                  <a:pt x="0" y="15716"/>
                </a:lnTo>
                <a:lnTo>
                  <a:pt x="0" y="150393"/>
                </a:lnTo>
                <a:lnTo>
                  <a:pt x="29686" y="145795"/>
                </a:lnTo>
                <a:lnTo>
                  <a:pt x="58453" y="138300"/>
                </a:lnTo>
                <a:lnTo>
                  <a:pt x="86168" y="128028"/>
                </a:lnTo>
                <a:lnTo>
                  <a:pt x="112698" y="115095"/>
                </a:lnTo>
                <a:lnTo>
                  <a:pt x="112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51956" y="570717"/>
            <a:ext cx="90805" cy="71755"/>
          </a:xfrm>
          <a:custGeom>
            <a:avLst/>
            <a:gdLst/>
            <a:ahLst/>
            <a:cxnLst/>
            <a:rect l="l" t="t" r="r" b="b"/>
            <a:pathLst>
              <a:path w="90805" h="71754">
                <a:moveTo>
                  <a:pt x="90698" y="0"/>
                </a:moveTo>
                <a:lnTo>
                  <a:pt x="0" y="0"/>
                </a:lnTo>
                <a:lnTo>
                  <a:pt x="0" y="71380"/>
                </a:lnTo>
                <a:lnTo>
                  <a:pt x="26830" y="59530"/>
                </a:lnTo>
                <a:lnTo>
                  <a:pt x="51054" y="46408"/>
                </a:lnTo>
                <a:lnTo>
                  <a:pt x="72426" y="32196"/>
                </a:lnTo>
                <a:lnTo>
                  <a:pt x="90698" y="17078"/>
                </a:lnTo>
                <a:lnTo>
                  <a:pt x="906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14253" y="570716"/>
            <a:ext cx="118110" cy="104775"/>
          </a:xfrm>
          <a:custGeom>
            <a:avLst/>
            <a:gdLst/>
            <a:ahLst/>
            <a:cxnLst/>
            <a:rect l="l" t="t" r="r" b="b"/>
            <a:pathLst>
              <a:path w="118109" h="104775">
                <a:moveTo>
                  <a:pt x="117661" y="0"/>
                </a:moveTo>
                <a:lnTo>
                  <a:pt x="0" y="0"/>
                </a:lnTo>
                <a:lnTo>
                  <a:pt x="0" y="86227"/>
                </a:lnTo>
                <a:lnTo>
                  <a:pt x="27591" y="93047"/>
                </a:lnTo>
                <a:lnTo>
                  <a:pt x="56510" y="98464"/>
                </a:lnTo>
                <a:lnTo>
                  <a:pt x="86588" y="102391"/>
                </a:lnTo>
                <a:lnTo>
                  <a:pt x="117661" y="104740"/>
                </a:lnTo>
                <a:lnTo>
                  <a:pt x="117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0157" y="570718"/>
            <a:ext cx="85725" cy="69850"/>
          </a:xfrm>
          <a:custGeom>
            <a:avLst/>
            <a:gdLst/>
            <a:ahLst/>
            <a:cxnLst/>
            <a:rect l="l" t="t" r="r" b="b"/>
            <a:pathLst>
              <a:path w="85725" h="69850">
                <a:moveTo>
                  <a:pt x="85442" y="0"/>
                </a:moveTo>
                <a:lnTo>
                  <a:pt x="0" y="0"/>
                </a:lnTo>
                <a:lnTo>
                  <a:pt x="0" y="17088"/>
                </a:lnTo>
                <a:lnTo>
                  <a:pt x="33762" y="43028"/>
                </a:lnTo>
                <a:lnTo>
                  <a:pt x="75321" y="65211"/>
                </a:lnTo>
                <a:lnTo>
                  <a:pt x="85442" y="69558"/>
                </a:lnTo>
                <a:lnTo>
                  <a:pt x="85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4253" y="712502"/>
            <a:ext cx="118110" cy="151765"/>
          </a:xfrm>
          <a:custGeom>
            <a:avLst/>
            <a:gdLst/>
            <a:ahLst/>
            <a:cxnLst/>
            <a:rect l="l" t="t" r="r" b="b"/>
            <a:pathLst>
              <a:path w="118109" h="151765">
                <a:moveTo>
                  <a:pt x="0" y="0"/>
                </a:moveTo>
                <a:lnTo>
                  <a:pt x="0" y="113755"/>
                </a:lnTo>
                <a:lnTo>
                  <a:pt x="27606" y="127746"/>
                </a:lnTo>
                <a:lnTo>
                  <a:pt x="56517" y="138816"/>
                </a:lnTo>
                <a:lnTo>
                  <a:pt x="86585" y="146837"/>
                </a:lnTo>
                <a:lnTo>
                  <a:pt x="117661" y="151681"/>
                </a:lnTo>
                <a:lnTo>
                  <a:pt x="117661" y="16889"/>
                </a:lnTo>
                <a:lnTo>
                  <a:pt x="86955" y="14695"/>
                </a:lnTo>
                <a:lnTo>
                  <a:pt x="57032" y="11146"/>
                </a:lnTo>
                <a:lnTo>
                  <a:pt x="28008" y="62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80157" y="653929"/>
            <a:ext cx="85725" cy="138430"/>
          </a:xfrm>
          <a:custGeom>
            <a:avLst/>
            <a:gdLst/>
            <a:ahLst/>
            <a:cxnLst/>
            <a:rect l="l" t="t" r="r" b="b"/>
            <a:pathLst>
              <a:path w="85725" h="138429">
                <a:moveTo>
                  <a:pt x="0" y="0"/>
                </a:moveTo>
                <a:lnTo>
                  <a:pt x="0" y="28114"/>
                </a:lnTo>
                <a:lnTo>
                  <a:pt x="17557" y="59177"/>
                </a:lnTo>
                <a:lnTo>
                  <a:pt x="37769" y="87988"/>
                </a:lnTo>
                <a:lnTo>
                  <a:pt x="60458" y="114334"/>
                </a:lnTo>
                <a:lnTo>
                  <a:pt x="85442" y="138006"/>
                </a:lnTo>
                <a:lnTo>
                  <a:pt x="85442" y="43695"/>
                </a:lnTo>
                <a:lnTo>
                  <a:pt x="62089" y="34374"/>
                </a:lnTo>
                <a:lnTo>
                  <a:pt x="40023" y="23956"/>
                </a:lnTo>
                <a:lnTo>
                  <a:pt x="19306" y="124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80160" y="776300"/>
            <a:ext cx="252095" cy="535305"/>
          </a:xfrm>
          <a:custGeom>
            <a:avLst/>
            <a:gdLst/>
            <a:ahLst/>
            <a:cxnLst/>
            <a:rect l="l" t="t" r="r" b="b"/>
            <a:pathLst>
              <a:path w="252094" h="535305">
                <a:moveTo>
                  <a:pt x="0" y="0"/>
                </a:moveTo>
                <a:lnTo>
                  <a:pt x="0" y="534863"/>
                </a:lnTo>
                <a:lnTo>
                  <a:pt x="251751" y="534863"/>
                </a:lnTo>
                <a:lnTo>
                  <a:pt x="251751" y="428918"/>
                </a:lnTo>
                <a:lnTo>
                  <a:pt x="133566" y="428918"/>
                </a:lnTo>
                <a:lnTo>
                  <a:pt x="133566" y="367842"/>
                </a:lnTo>
                <a:lnTo>
                  <a:pt x="251751" y="367842"/>
                </a:lnTo>
                <a:lnTo>
                  <a:pt x="251751" y="306838"/>
                </a:lnTo>
                <a:lnTo>
                  <a:pt x="133556" y="306838"/>
                </a:lnTo>
                <a:lnTo>
                  <a:pt x="133556" y="245772"/>
                </a:lnTo>
                <a:lnTo>
                  <a:pt x="251751" y="245772"/>
                </a:lnTo>
                <a:lnTo>
                  <a:pt x="251751" y="142267"/>
                </a:lnTo>
                <a:lnTo>
                  <a:pt x="202523" y="134263"/>
                </a:lnTo>
                <a:lnTo>
                  <a:pt x="155614" y="119321"/>
                </a:lnTo>
                <a:lnTo>
                  <a:pt x="111465" y="97932"/>
                </a:lnTo>
                <a:lnTo>
                  <a:pt x="70518" y="70588"/>
                </a:lnTo>
                <a:lnTo>
                  <a:pt x="33215" y="377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90651" y="776046"/>
            <a:ext cx="252095" cy="535305"/>
          </a:xfrm>
          <a:custGeom>
            <a:avLst/>
            <a:gdLst/>
            <a:ahLst/>
            <a:cxnLst/>
            <a:rect l="l" t="t" r="r" b="b"/>
            <a:pathLst>
              <a:path w="252094" h="535305">
                <a:moveTo>
                  <a:pt x="252002" y="0"/>
                </a:moveTo>
                <a:lnTo>
                  <a:pt x="218763" y="37827"/>
                </a:lnTo>
                <a:lnTo>
                  <a:pt x="181433" y="70681"/>
                </a:lnTo>
                <a:lnTo>
                  <a:pt x="140451" y="98070"/>
                </a:lnTo>
                <a:lnTo>
                  <a:pt x="96258" y="119500"/>
                </a:lnTo>
                <a:lnTo>
                  <a:pt x="49294" y="134481"/>
                </a:lnTo>
                <a:lnTo>
                  <a:pt x="0" y="142519"/>
                </a:lnTo>
                <a:lnTo>
                  <a:pt x="0" y="246023"/>
                </a:lnTo>
                <a:lnTo>
                  <a:pt x="113284" y="246023"/>
                </a:lnTo>
                <a:lnTo>
                  <a:pt x="113284" y="307100"/>
                </a:lnTo>
                <a:lnTo>
                  <a:pt x="0" y="307100"/>
                </a:lnTo>
                <a:lnTo>
                  <a:pt x="0" y="368103"/>
                </a:lnTo>
                <a:lnTo>
                  <a:pt x="113294" y="368103"/>
                </a:lnTo>
                <a:lnTo>
                  <a:pt x="113294" y="429170"/>
                </a:lnTo>
                <a:lnTo>
                  <a:pt x="0" y="429170"/>
                </a:lnTo>
                <a:lnTo>
                  <a:pt x="0" y="535125"/>
                </a:lnTo>
                <a:lnTo>
                  <a:pt x="252002" y="535125"/>
                </a:lnTo>
                <a:lnTo>
                  <a:pt x="252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1203" y="474149"/>
            <a:ext cx="8971280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310" dirty="0">
                <a:solidFill>
                  <a:srgbClr val="FFFFFF"/>
                </a:solidFill>
                <a:latin typeface="Calibri"/>
                <a:cs typeface="Calibri"/>
              </a:rPr>
              <a:t>Independent </a:t>
            </a:r>
            <a:r>
              <a:rPr sz="2750" spc="290" dirty="0">
                <a:solidFill>
                  <a:srgbClr val="FFFFFF"/>
                </a:solidFill>
                <a:latin typeface="Calibri"/>
                <a:cs typeface="Calibri"/>
              </a:rPr>
              <a:t>Evaluation </a:t>
            </a:r>
            <a:r>
              <a:rPr sz="2750" spc="33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50" spc="330" dirty="0">
                <a:solidFill>
                  <a:srgbClr val="FFFFFF"/>
                </a:solidFill>
                <a:latin typeface="Calibri"/>
                <a:cs typeface="Calibri"/>
              </a:rPr>
              <a:t>Audit </a:t>
            </a:r>
            <a:r>
              <a:rPr sz="2750" spc="32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75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430" dirty="0">
                <a:solidFill>
                  <a:srgbClr val="FFFFFF"/>
                </a:solidFill>
                <a:latin typeface="Calibri"/>
                <a:cs typeface="Calibri"/>
              </a:rPr>
              <a:t>(IEAS)</a:t>
            </a:r>
            <a:endParaRPr sz="275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000"/>
              </a:spcBef>
            </a:pPr>
            <a:r>
              <a:rPr sz="1850" spc="114" dirty="0">
                <a:solidFill>
                  <a:srgbClr val="FFFFFF"/>
                </a:solidFill>
                <a:latin typeface="Tahoma"/>
                <a:cs typeface="Tahoma"/>
              </a:rPr>
              <a:t>Independent Evaluation </a:t>
            </a:r>
            <a:r>
              <a:rPr sz="1850" spc="12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r>
              <a:rPr sz="1850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50" spc="80" dirty="0">
                <a:solidFill>
                  <a:srgbClr val="FFFFFF"/>
                </a:solidFill>
                <a:latin typeface="Tahoma"/>
                <a:cs typeface="Tahoma"/>
              </a:rPr>
              <a:t>(IES)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37032" y="6722308"/>
            <a:ext cx="2639060" cy="561340"/>
          </a:xfrm>
          <a:custGeom>
            <a:avLst/>
            <a:gdLst/>
            <a:ahLst/>
            <a:cxnLst/>
            <a:rect l="l" t="t" r="r" b="b"/>
            <a:pathLst>
              <a:path w="2639059" h="561340">
                <a:moveTo>
                  <a:pt x="0" y="560831"/>
                </a:moveTo>
                <a:lnTo>
                  <a:pt x="2638663" y="560831"/>
                </a:lnTo>
                <a:lnTo>
                  <a:pt x="2638663" y="0"/>
                </a:lnTo>
                <a:lnTo>
                  <a:pt x="0" y="0"/>
                </a:lnTo>
                <a:lnTo>
                  <a:pt x="0" y="560831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92773" y="4488157"/>
            <a:ext cx="17138015" cy="282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150" b="1" spc="2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6150" b="1" spc="27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6150" b="1" spc="100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6150" b="1" spc="145" dirty="0">
                <a:solidFill>
                  <a:srgbClr val="FFFFFF"/>
                </a:solidFill>
                <a:latin typeface="Calibri"/>
                <a:cs typeface="Calibri"/>
              </a:rPr>
              <a:t>learn </a:t>
            </a:r>
            <a:r>
              <a:rPr sz="6150" b="1" spc="15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6150" b="1" spc="17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6150" b="1" spc="195" dirty="0">
                <a:solidFill>
                  <a:srgbClr val="FFFFFF"/>
                </a:solidFill>
                <a:latin typeface="Calibri"/>
                <a:cs typeface="Calibri"/>
              </a:rPr>
              <a:t>Women</a:t>
            </a:r>
            <a:r>
              <a:rPr sz="6150" b="1" spc="6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50" b="1" spc="140" dirty="0">
                <a:solidFill>
                  <a:srgbClr val="FFFFFF"/>
                </a:solidFill>
                <a:latin typeface="Calibri"/>
                <a:cs typeface="Calibri"/>
              </a:rPr>
              <a:t>evaluations?</a:t>
            </a:r>
            <a:endParaRPr sz="6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sz="3350" spc="3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10" dirty="0">
                <a:solidFill>
                  <a:srgbClr val="FFFFFF"/>
                </a:solidFill>
                <a:latin typeface="Tahoma"/>
                <a:cs typeface="Tahoma"/>
              </a:rPr>
              <a:t>META-SYNTHESIS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5" dirty="0">
                <a:solidFill>
                  <a:srgbClr val="FFFFFF"/>
                </a:solidFill>
                <a:latin typeface="Tahoma"/>
                <a:cs typeface="Tahoma"/>
              </a:rPr>
              <a:t>EVALUATIONS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20" dirty="0">
                <a:solidFill>
                  <a:srgbClr val="FFFFFF"/>
                </a:solidFill>
                <a:latin typeface="Tahoma"/>
                <a:cs typeface="Tahoma"/>
              </a:rPr>
              <a:t>MANAGED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0" dirty="0">
                <a:solidFill>
                  <a:srgbClr val="FFFFFF"/>
                </a:solidFill>
                <a:latin typeface="Tahoma"/>
                <a:cs typeface="Tahoma"/>
              </a:rPr>
              <a:t>WOMEN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17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350" spc="-160" dirty="0">
                <a:solidFill>
                  <a:srgbClr val="FFFFFF"/>
                </a:solidFill>
                <a:latin typeface="Tahoma"/>
                <a:cs typeface="Tahoma"/>
              </a:rPr>
              <a:t> 2018</a:t>
            </a:r>
            <a:endParaRPr sz="3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Times New Roman"/>
              <a:cs typeface="Times New Roman"/>
            </a:endParaRPr>
          </a:p>
          <a:p>
            <a:pPr marR="602615" algn="ctr">
              <a:lnSpc>
                <a:spcPct val="100000"/>
              </a:lnSpc>
              <a:spcBef>
                <a:spcPts val="5"/>
              </a:spcBef>
            </a:pPr>
            <a:r>
              <a:rPr sz="3900" spc="355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41" y="0"/>
            <a:ext cx="20083780" cy="11287760"/>
          </a:xfrm>
          <a:custGeom>
            <a:avLst/>
            <a:gdLst/>
            <a:ahLst/>
            <a:cxnLst/>
            <a:rect l="l" t="t" r="r" b="b"/>
            <a:pathLst>
              <a:path w="20083780" h="11287760">
                <a:moveTo>
                  <a:pt x="0" y="11287614"/>
                </a:moveTo>
                <a:lnTo>
                  <a:pt x="20083158" y="11287614"/>
                </a:lnTo>
                <a:lnTo>
                  <a:pt x="20083158" y="0"/>
                </a:lnTo>
                <a:lnTo>
                  <a:pt x="0" y="0"/>
                </a:lnTo>
                <a:lnTo>
                  <a:pt x="0" y="11287614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62961" y="570276"/>
            <a:ext cx="1277827" cy="560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3652" y="570570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90" h="78740">
                <a:moveTo>
                  <a:pt x="84500" y="0"/>
                </a:moveTo>
                <a:lnTo>
                  <a:pt x="0" y="0"/>
                </a:lnTo>
                <a:lnTo>
                  <a:pt x="0" y="78636"/>
                </a:lnTo>
                <a:lnTo>
                  <a:pt x="22264" y="76977"/>
                </a:lnTo>
                <a:lnTo>
                  <a:pt x="43836" y="74212"/>
                </a:lnTo>
                <a:lnTo>
                  <a:pt x="64614" y="70411"/>
                </a:lnTo>
                <a:lnTo>
                  <a:pt x="84500" y="65641"/>
                </a:lnTo>
                <a:lnTo>
                  <a:pt x="8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74629" y="633019"/>
            <a:ext cx="68580" cy="106680"/>
          </a:xfrm>
          <a:custGeom>
            <a:avLst/>
            <a:gdLst/>
            <a:ahLst/>
            <a:cxnLst/>
            <a:rect l="l" t="t" r="r" b="b"/>
            <a:pathLst>
              <a:path w="68580" h="106679">
                <a:moveTo>
                  <a:pt x="68029" y="0"/>
                </a:moveTo>
                <a:lnTo>
                  <a:pt x="25569" y="23758"/>
                </a:lnTo>
                <a:lnTo>
                  <a:pt x="0" y="33883"/>
                </a:lnTo>
                <a:lnTo>
                  <a:pt x="0" y="106488"/>
                </a:lnTo>
                <a:lnTo>
                  <a:pt x="20000" y="88197"/>
                </a:lnTo>
                <a:lnTo>
                  <a:pt x="38106" y="67658"/>
                </a:lnTo>
                <a:lnTo>
                  <a:pt x="54166" y="45064"/>
                </a:lnTo>
                <a:lnTo>
                  <a:pt x="68029" y="20606"/>
                </a:lnTo>
                <a:lnTo>
                  <a:pt x="68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3647" y="677876"/>
            <a:ext cx="85090" cy="113030"/>
          </a:xfrm>
          <a:custGeom>
            <a:avLst/>
            <a:gdLst/>
            <a:ahLst/>
            <a:cxnLst/>
            <a:rect l="l" t="t" r="r" b="b"/>
            <a:pathLst>
              <a:path w="85090" h="113029">
                <a:moveTo>
                  <a:pt x="84500" y="0"/>
                </a:moveTo>
                <a:lnTo>
                  <a:pt x="64346" y="4355"/>
                </a:lnTo>
                <a:lnTo>
                  <a:pt x="43498" y="7783"/>
                </a:lnTo>
                <a:lnTo>
                  <a:pt x="22026" y="10267"/>
                </a:lnTo>
                <a:lnTo>
                  <a:pt x="0" y="11790"/>
                </a:lnTo>
                <a:lnTo>
                  <a:pt x="0" y="112792"/>
                </a:lnTo>
                <a:lnTo>
                  <a:pt x="22266" y="109344"/>
                </a:lnTo>
                <a:lnTo>
                  <a:pt x="43844" y="103723"/>
                </a:lnTo>
                <a:lnTo>
                  <a:pt x="64632" y="96019"/>
                </a:lnTo>
                <a:lnTo>
                  <a:pt x="84531" y="86321"/>
                </a:lnTo>
                <a:lnTo>
                  <a:pt x="8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74634" y="570574"/>
            <a:ext cx="68580" cy="53975"/>
          </a:xfrm>
          <a:custGeom>
            <a:avLst/>
            <a:gdLst/>
            <a:ahLst/>
            <a:cxnLst/>
            <a:rect l="l" t="t" r="r" b="b"/>
            <a:pathLst>
              <a:path w="68580" h="53975">
                <a:moveTo>
                  <a:pt x="68018" y="0"/>
                </a:moveTo>
                <a:lnTo>
                  <a:pt x="0" y="0"/>
                </a:lnTo>
                <a:lnTo>
                  <a:pt x="0" y="53537"/>
                </a:lnTo>
                <a:lnTo>
                  <a:pt x="20122" y="44649"/>
                </a:lnTo>
                <a:lnTo>
                  <a:pt x="38289" y="34805"/>
                </a:lnTo>
                <a:lnTo>
                  <a:pt x="54316" y="24144"/>
                </a:lnTo>
                <a:lnTo>
                  <a:pt x="68018" y="12805"/>
                </a:lnTo>
                <a:lnTo>
                  <a:pt x="68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21352" y="570572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5" h="78740">
                <a:moveTo>
                  <a:pt x="88248" y="0"/>
                </a:moveTo>
                <a:lnTo>
                  <a:pt x="0" y="0"/>
                </a:lnTo>
                <a:lnTo>
                  <a:pt x="0" y="64678"/>
                </a:lnTo>
                <a:lnTo>
                  <a:pt x="20691" y="69789"/>
                </a:lnTo>
                <a:lnTo>
                  <a:pt x="42380" y="73849"/>
                </a:lnTo>
                <a:lnTo>
                  <a:pt x="64941" y="76792"/>
                </a:lnTo>
                <a:lnTo>
                  <a:pt x="88248" y="78552"/>
                </a:lnTo>
                <a:lnTo>
                  <a:pt x="88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20784" y="570576"/>
            <a:ext cx="64135" cy="52705"/>
          </a:xfrm>
          <a:custGeom>
            <a:avLst/>
            <a:gdLst/>
            <a:ahLst/>
            <a:cxnLst/>
            <a:rect l="l" t="t" r="r" b="b"/>
            <a:pathLst>
              <a:path w="64134" h="52704">
                <a:moveTo>
                  <a:pt x="64081" y="0"/>
                </a:moveTo>
                <a:lnTo>
                  <a:pt x="0" y="0"/>
                </a:lnTo>
                <a:lnTo>
                  <a:pt x="0" y="12816"/>
                </a:lnTo>
                <a:lnTo>
                  <a:pt x="35286" y="38260"/>
                </a:lnTo>
                <a:lnTo>
                  <a:pt x="64081" y="52165"/>
                </a:lnTo>
                <a:lnTo>
                  <a:pt x="64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21352" y="676909"/>
            <a:ext cx="88265" cy="114300"/>
          </a:xfrm>
          <a:custGeom>
            <a:avLst/>
            <a:gdLst/>
            <a:ahLst/>
            <a:cxnLst/>
            <a:rect l="l" t="t" r="r" b="b"/>
            <a:pathLst>
              <a:path w="88265" h="114300">
                <a:moveTo>
                  <a:pt x="0" y="0"/>
                </a:moveTo>
                <a:lnTo>
                  <a:pt x="0" y="85316"/>
                </a:lnTo>
                <a:lnTo>
                  <a:pt x="20703" y="95812"/>
                </a:lnTo>
                <a:lnTo>
                  <a:pt x="42388" y="104115"/>
                </a:lnTo>
                <a:lnTo>
                  <a:pt x="64941" y="110132"/>
                </a:lnTo>
                <a:lnTo>
                  <a:pt x="88248" y="113766"/>
                </a:lnTo>
                <a:lnTo>
                  <a:pt x="88248" y="12669"/>
                </a:lnTo>
                <a:lnTo>
                  <a:pt x="65220" y="11022"/>
                </a:lnTo>
                <a:lnTo>
                  <a:pt x="42777" y="8361"/>
                </a:lnTo>
                <a:lnTo>
                  <a:pt x="21008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0784" y="632981"/>
            <a:ext cx="64135" cy="103505"/>
          </a:xfrm>
          <a:custGeom>
            <a:avLst/>
            <a:gdLst/>
            <a:ahLst/>
            <a:cxnLst/>
            <a:rect l="l" t="t" r="r" b="b"/>
            <a:pathLst>
              <a:path w="64134" h="103504">
                <a:moveTo>
                  <a:pt x="0" y="0"/>
                </a:moveTo>
                <a:lnTo>
                  <a:pt x="0" y="21077"/>
                </a:lnTo>
                <a:lnTo>
                  <a:pt x="13166" y="44379"/>
                </a:lnTo>
                <a:lnTo>
                  <a:pt x="28326" y="65990"/>
                </a:lnTo>
                <a:lnTo>
                  <a:pt x="45343" y="85751"/>
                </a:lnTo>
                <a:lnTo>
                  <a:pt x="64081" y="103504"/>
                </a:lnTo>
                <a:lnTo>
                  <a:pt x="64081" y="32773"/>
                </a:lnTo>
                <a:lnTo>
                  <a:pt x="46565" y="25779"/>
                </a:lnTo>
                <a:lnTo>
                  <a:pt x="30014" y="17965"/>
                </a:lnTo>
                <a:lnTo>
                  <a:pt x="14477" y="9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20786" y="724763"/>
            <a:ext cx="189230" cy="401320"/>
          </a:xfrm>
          <a:custGeom>
            <a:avLst/>
            <a:gdLst/>
            <a:ahLst/>
            <a:cxnLst/>
            <a:rect l="l" t="t" r="r" b="b"/>
            <a:pathLst>
              <a:path w="189230" h="401319">
                <a:moveTo>
                  <a:pt x="0" y="0"/>
                </a:moveTo>
                <a:lnTo>
                  <a:pt x="0" y="401150"/>
                </a:lnTo>
                <a:lnTo>
                  <a:pt x="188811" y="401150"/>
                </a:lnTo>
                <a:lnTo>
                  <a:pt x="188811" y="321686"/>
                </a:lnTo>
                <a:lnTo>
                  <a:pt x="100174" y="321686"/>
                </a:lnTo>
                <a:lnTo>
                  <a:pt x="100174" y="275876"/>
                </a:lnTo>
                <a:lnTo>
                  <a:pt x="188811" y="275876"/>
                </a:lnTo>
                <a:lnTo>
                  <a:pt x="188811" y="230129"/>
                </a:lnTo>
                <a:lnTo>
                  <a:pt x="100164" y="230129"/>
                </a:lnTo>
                <a:lnTo>
                  <a:pt x="100164" y="184329"/>
                </a:lnTo>
                <a:lnTo>
                  <a:pt x="188811" y="184329"/>
                </a:lnTo>
                <a:lnTo>
                  <a:pt x="188811" y="106698"/>
                </a:lnTo>
                <a:lnTo>
                  <a:pt x="144703" y="98859"/>
                </a:lnTo>
                <a:lnTo>
                  <a:pt x="103195" y="83633"/>
                </a:lnTo>
                <a:lnTo>
                  <a:pt x="64860" y="61657"/>
                </a:lnTo>
                <a:lnTo>
                  <a:pt x="30270" y="335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3652" y="724571"/>
            <a:ext cx="189230" cy="401955"/>
          </a:xfrm>
          <a:custGeom>
            <a:avLst/>
            <a:gdLst/>
            <a:ahLst/>
            <a:cxnLst/>
            <a:rect l="l" t="t" r="r" b="b"/>
            <a:pathLst>
              <a:path w="189230" h="401955">
                <a:moveTo>
                  <a:pt x="189009" y="0"/>
                </a:moveTo>
                <a:lnTo>
                  <a:pt x="158713" y="33605"/>
                </a:lnTo>
                <a:lnTo>
                  <a:pt x="124094" y="61735"/>
                </a:lnTo>
                <a:lnTo>
                  <a:pt x="85722" y="83751"/>
                </a:lnTo>
                <a:lnTo>
                  <a:pt x="44167" y="99014"/>
                </a:lnTo>
                <a:lnTo>
                  <a:pt x="0" y="106886"/>
                </a:lnTo>
                <a:lnTo>
                  <a:pt x="0" y="184517"/>
                </a:lnTo>
                <a:lnTo>
                  <a:pt x="84960" y="184517"/>
                </a:lnTo>
                <a:lnTo>
                  <a:pt x="84960" y="230317"/>
                </a:lnTo>
                <a:lnTo>
                  <a:pt x="0" y="230317"/>
                </a:lnTo>
                <a:lnTo>
                  <a:pt x="0" y="276075"/>
                </a:lnTo>
                <a:lnTo>
                  <a:pt x="84971" y="276075"/>
                </a:lnTo>
                <a:lnTo>
                  <a:pt x="84971" y="321875"/>
                </a:lnTo>
                <a:lnTo>
                  <a:pt x="0" y="321875"/>
                </a:lnTo>
                <a:lnTo>
                  <a:pt x="0" y="401338"/>
                </a:lnTo>
                <a:lnTo>
                  <a:pt x="189009" y="401338"/>
                </a:lnTo>
                <a:lnTo>
                  <a:pt x="189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5378" y="953170"/>
            <a:ext cx="3294379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Independent Evaluation 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r>
              <a:rPr sz="140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(IES)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203" y="546500"/>
            <a:ext cx="6734809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40" dirty="0">
                <a:solidFill>
                  <a:srgbClr val="FFFFFF"/>
                </a:solidFill>
                <a:latin typeface="Calibri"/>
                <a:cs typeface="Calibri"/>
              </a:rPr>
              <a:t>Independent </a:t>
            </a:r>
            <a:r>
              <a:rPr sz="2050" spc="225" dirty="0">
                <a:solidFill>
                  <a:srgbClr val="FFFFFF"/>
                </a:solidFill>
                <a:latin typeface="Calibri"/>
                <a:cs typeface="Calibri"/>
              </a:rPr>
              <a:t>Evaluation </a:t>
            </a:r>
            <a:r>
              <a:rPr sz="2050" spc="26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50" spc="250" dirty="0">
                <a:solidFill>
                  <a:srgbClr val="FFFFFF"/>
                </a:solidFill>
                <a:latin typeface="Calibri"/>
                <a:cs typeface="Calibri"/>
              </a:rPr>
              <a:t>Audit </a:t>
            </a:r>
            <a:r>
              <a:rPr sz="2050" spc="24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05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325" dirty="0">
                <a:solidFill>
                  <a:srgbClr val="FFFFFF"/>
                </a:solidFill>
                <a:latin typeface="Calibri"/>
                <a:cs typeface="Calibri"/>
              </a:rPr>
              <a:t>(IEAS)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54257" y="4374788"/>
            <a:ext cx="2981960" cy="4165600"/>
          </a:xfrm>
          <a:custGeom>
            <a:avLst/>
            <a:gdLst/>
            <a:ahLst/>
            <a:cxnLst/>
            <a:rect l="l" t="t" r="r" b="b"/>
            <a:pathLst>
              <a:path w="2981959" h="4165600">
                <a:moveTo>
                  <a:pt x="0" y="0"/>
                </a:moveTo>
                <a:lnTo>
                  <a:pt x="2981689" y="0"/>
                </a:lnTo>
                <a:lnTo>
                  <a:pt x="2981689" y="4165318"/>
                </a:lnTo>
                <a:lnTo>
                  <a:pt x="0" y="4165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5042" y="4366830"/>
            <a:ext cx="2932560" cy="2452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5042" y="6785385"/>
            <a:ext cx="2933065" cy="1696085"/>
          </a:xfrm>
          <a:custGeom>
            <a:avLst/>
            <a:gdLst/>
            <a:ahLst/>
            <a:cxnLst/>
            <a:rect l="l" t="t" r="r" b="b"/>
            <a:pathLst>
              <a:path w="2933065" h="1696084">
                <a:moveTo>
                  <a:pt x="2932559" y="1696032"/>
                </a:moveTo>
                <a:lnTo>
                  <a:pt x="0" y="1696032"/>
                </a:lnTo>
                <a:lnTo>
                  <a:pt x="0" y="0"/>
                </a:lnTo>
                <a:lnTo>
                  <a:pt x="2932559" y="0"/>
                </a:lnTo>
                <a:lnTo>
                  <a:pt x="2932559" y="1696032"/>
                </a:lnTo>
                <a:close/>
              </a:path>
            </a:pathLst>
          </a:custGeom>
          <a:solidFill>
            <a:srgbClr val="D31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3110" y="7731173"/>
            <a:ext cx="424556" cy="219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38380" y="6966706"/>
            <a:ext cx="2426335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5904">
              <a:lnSpc>
                <a:spcPct val="121800"/>
              </a:lnSpc>
            </a:pPr>
            <a:r>
              <a:rPr sz="850" u="sng" spc="155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850" u="sng" spc="120" dirty="0">
                <a:solidFill>
                  <a:srgbClr val="FFFFFF"/>
                </a:solidFill>
                <a:latin typeface="Calibri"/>
                <a:cs typeface="Calibri"/>
              </a:rPr>
              <a:t>THEMATIC </a:t>
            </a:r>
            <a:r>
              <a:rPr sz="850" u="sng" spc="130" dirty="0">
                <a:solidFill>
                  <a:srgbClr val="FFFFFF"/>
                </a:solidFill>
                <a:latin typeface="Calibri"/>
                <a:cs typeface="Calibri"/>
              </a:rPr>
              <a:t>EVALUATION  </a:t>
            </a:r>
            <a:r>
              <a:rPr sz="850" u="sng" spc="17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20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35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850" u="sng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50" u="sng" spc="155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850" u="sng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6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850" u="sng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4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850" u="sng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4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8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610"/>
              </a:spcBef>
            </a:pPr>
            <a:r>
              <a:rPr sz="650" spc="50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6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50" spc="65" dirty="0">
                <a:solidFill>
                  <a:srgbClr val="FFFFFF"/>
                </a:solidFill>
                <a:latin typeface="Tahoma"/>
                <a:cs typeface="Tahoma"/>
              </a:rPr>
              <a:t>Report</a:t>
            </a:r>
            <a:endParaRPr sz="65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31486" y="8049612"/>
            <a:ext cx="770452" cy="218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51070" y="4888280"/>
            <a:ext cx="6985" cy="3121660"/>
          </a:xfrm>
          <a:custGeom>
            <a:avLst/>
            <a:gdLst/>
            <a:ahLst/>
            <a:cxnLst/>
            <a:rect l="l" t="t" r="r" b="b"/>
            <a:pathLst>
              <a:path w="6984" h="3121659">
                <a:moveTo>
                  <a:pt x="0" y="3121161"/>
                </a:moveTo>
                <a:lnTo>
                  <a:pt x="6502" y="3121161"/>
                </a:lnTo>
                <a:lnTo>
                  <a:pt x="6502" y="0"/>
                </a:lnTo>
                <a:lnTo>
                  <a:pt x="0" y="0"/>
                </a:lnTo>
                <a:lnTo>
                  <a:pt x="0" y="3121161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42704" y="4881160"/>
            <a:ext cx="2199409" cy="1839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42704" y="6695073"/>
            <a:ext cx="15240" cy="1272540"/>
          </a:xfrm>
          <a:custGeom>
            <a:avLst/>
            <a:gdLst/>
            <a:ahLst/>
            <a:cxnLst/>
            <a:rect l="l" t="t" r="r" b="b"/>
            <a:pathLst>
              <a:path w="15240" h="1272540">
                <a:moveTo>
                  <a:pt x="0" y="1272024"/>
                </a:moveTo>
                <a:lnTo>
                  <a:pt x="14868" y="1272024"/>
                </a:lnTo>
                <a:lnTo>
                  <a:pt x="14868" y="0"/>
                </a:lnTo>
                <a:lnTo>
                  <a:pt x="0" y="0"/>
                </a:lnTo>
                <a:lnTo>
                  <a:pt x="0" y="1272024"/>
                </a:lnTo>
                <a:close/>
              </a:path>
            </a:pathLst>
          </a:custGeom>
          <a:solidFill>
            <a:srgbClr val="D31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88742" y="7404412"/>
            <a:ext cx="318423" cy="164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857573" y="4898123"/>
            <a:ext cx="2314575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14629" marR="504190">
              <a:lnSpc>
                <a:spcPct val="119500"/>
              </a:lnSpc>
              <a:spcBef>
                <a:spcPts val="500"/>
              </a:spcBef>
            </a:pPr>
            <a:r>
              <a:rPr sz="650" spc="110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650" spc="80" dirty="0">
                <a:solidFill>
                  <a:srgbClr val="FFFFFF"/>
                </a:solidFill>
                <a:latin typeface="Calibri"/>
                <a:cs typeface="Calibri"/>
              </a:rPr>
              <a:t>THEMATIC</a:t>
            </a:r>
            <a:r>
              <a:rPr sz="6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90" dirty="0">
                <a:solidFill>
                  <a:srgbClr val="FFFFFF"/>
                </a:solidFill>
                <a:latin typeface="Calibri"/>
                <a:cs typeface="Calibri"/>
              </a:rPr>
              <a:t>EVALUATION  </a:t>
            </a:r>
            <a:r>
              <a:rPr sz="650" spc="1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8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85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95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65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  <a:spcBef>
                <a:spcPts val="145"/>
              </a:spcBef>
            </a:pPr>
            <a:r>
              <a:rPr sz="650" spc="110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1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10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95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650">
              <a:latin typeface="Calibri"/>
              <a:cs typeface="Calibri"/>
            </a:endParaRPr>
          </a:p>
          <a:p>
            <a:pPr marL="215265">
              <a:lnSpc>
                <a:spcPct val="100000"/>
              </a:lnSpc>
              <a:spcBef>
                <a:spcPts val="440"/>
              </a:spcBef>
            </a:pPr>
            <a:r>
              <a:rPr sz="500" spc="35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5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spc="45" dirty="0">
                <a:solidFill>
                  <a:srgbClr val="FFFFFF"/>
                </a:solidFill>
                <a:latin typeface="Tahoma"/>
                <a:cs typeface="Tahoma"/>
              </a:rPr>
              <a:t>Report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257527" y="7643217"/>
            <a:ext cx="577846" cy="163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311194" y="5273388"/>
            <a:ext cx="11430" cy="2341245"/>
          </a:xfrm>
          <a:custGeom>
            <a:avLst/>
            <a:gdLst/>
            <a:ahLst/>
            <a:cxnLst/>
            <a:rect l="l" t="t" r="r" b="b"/>
            <a:pathLst>
              <a:path w="11429" h="2341245">
                <a:moveTo>
                  <a:pt x="0" y="2340871"/>
                </a:moveTo>
                <a:lnTo>
                  <a:pt x="10889" y="2340871"/>
                </a:lnTo>
                <a:lnTo>
                  <a:pt x="10889" y="0"/>
                </a:lnTo>
                <a:lnTo>
                  <a:pt x="0" y="0"/>
                </a:lnTo>
                <a:lnTo>
                  <a:pt x="0" y="2340871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07216" y="5266897"/>
            <a:ext cx="1649562" cy="13792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07216" y="6627337"/>
            <a:ext cx="15240" cy="954405"/>
          </a:xfrm>
          <a:custGeom>
            <a:avLst/>
            <a:gdLst/>
            <a:ahLst/>
            <a:cxnLst/>
            <a:rect l="l" t="t" r="r" b="b"/>
            <a:pathLst>
              <a:path w="15240" h="954404">
                <a:moveTo>
                  <a:pt x="0" y="954012"/>
                </a:moveTo>
                <a:lnTo>
                  <a:pt x="14868" y="954012"/>
                </a:lnTo>
                <a:lnTo>
                  <a:pt x="14868" y="0"/>
                </a:lnTo>
                <a:lnTo>
                  <a:pt x="0" y="0"/>
                </a:lnTo>
                <a:lnTo>
                  <a:pt x="0" y="954012"/>
                </a:lnTo>
                <a:close/>
              </a:path>
            </a:pathLst>
          </a:custGeom>
          <a:solidFill>
            <a:srgbClr val="D31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91752" y="7159341"/>
            <a:ext cx="238818" cy="1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322084" y="5283860"/>
            <a:ext cx="1764664" cy="242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156845" marR="408305">
              <a:lnSpc>
                <a:spcPct val="129400"/>
              </a:lnSpc>
              <a:spcBef>
                <a:spcPts val="5"/>
              </a:spcBef>
            </a:pPr>
            <a:r>
              <a:rPr sz="450" spc="100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450" spc="80" dirty="0">
                <a:solidFill>
                  <a:srgbClr val="FFFFFF"/>
                </a:solidFill>
                <a:latin typeface="Calibri"/>
                <a:cs typeface="Calibri"/>
              </a:rPr>
              <a:t>THEMATIC</a:t>
            </a:r>
            <a:r>
              <a:rPr sz="4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85" dirty="0">
                <a:solidFill>
                  <a:srgbClr val="FFFFFF"/>
                </a:solidFill>
                <a:latin typeface="Calibri"/>
                <a:cs typeface="Calibri"/>
              </a:rPr>
              <a:t>EVALUATION  </a:t>
            </a:r>
            <a:r>
              <a:rPr sz="450" spc="1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8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85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0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45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  <a:spcBef>
                <a:spcPts val="160"/>
              </a:spcBef>
            </a:pPr>
            <a:r>
              <a:rPr sz="450" spc="105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10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450">
              <a:latin typeface="Calibri"/>
              <a:cs typeface="Calibri"/>
            </a:endParaRPr>
          </a:p>
          <a:p>
            <a:pPr marL="158115">
              <a:lnSpc>
                <a:spcPct val="100000"/>
              </a:lnSpc>
              <a:spcBef>
                <a:spcPts val="365"/>
              </a:spcBef>
            </a:pPr>
            <a:r>
              <a:rPr sz="350" spc="35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3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50" spc="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50" spc="40" dirty="0">
                <a:solidFill>
                  <a:srgbClr val="FFFFFF"/>
                </a:solidFill>
                <a:latin typeface="Tahoma"/>
                <a:cs typeface="Tahoma"/>
              </a:rPr>
              <a:t>eport</a:t>
            </a:r>
            <a:endParaRPr sz="35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368339" y="7337264"/>
            <a:ext cx="433383" cy="1238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225388" y="5562228"/>
            <a:ext cx="11430" cy="1753235"/>
          </a:xfrm>
          <a:custGeom>
            <a:avLst/>
            <a:gdLst/>
            <a:ahLst/>
            <a:cxnLst/>
            <a:rect l="l" t="t" r="r" b="b"/>
            <a:pathLst>
              <a:path w="11430" h="1753234">
                <a:moveTo>
                  <a:pt x="0" y="1752826"/>
                </a:moveTo>
                <a:lnTo>
                  <a:pt x="11382" y="1752826"/>
                </a:lnTo>
                <a:lnTo>
                  <a:pt x="11382" y="0"/>
                </a:lnTo>
                <a:lnTo>
                  <a:pt x="0" y="0"/>
                </a:lnTo>
                <a:lnTo>
                  <a:pt x="0" y="1752826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21879" y="5556207"/>
            <a:ext cx="1237176" cy="1034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221879" y="6576532"/>
            <a:ext cx="15240" cy="715645"/>
          </a:xfrm>
          <a:custGeom>
            <a:avLst/>
            <a:gdLst/>
            <a:ahLst/>
            <a:cxnLst/>
            <a:rect l="l" t="t" r="r" b="b"/>
            <a:pathLst>
              <a:path w="15240" h="715645">
                <a:moveTo>
                  <a:pt x="0" y="715517"/>
                </a:moveTo>
                <a:lnTo>
                  <a:pt x="14889" y="715517"/>
                </a:lnTo>
                <a:lnTo>
                  <a:pt x="14889" y="0"/>
                </a:lnTo>
                <a:lnTo>
                  <a:pt x="0" y="0"/>
                </a:lnTo>
                <a:lnTo>
                  <a:pt x="0" y="715517"/>
                </a:lnTo>
                <a:close/>
              </a:path>
            </a:pathLst>
          </a:custGeom>
          <a:solidFill>
            <a:srgbClr val="D31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360285" y="6975537"/>
            <a:ext cx="179105" cy="927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236770" y="5573171"/>
            <a:ext cx="1353820" cy="1847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Times New Roman"/>
              <a:cs typeface="Times New Roman"/>
            </a:endParaRPr>
          </a:p>
          <a:p>
            <a:pPr marL="113664" marR="338455">
              <a:lnSpc>
                <a:spcPct val="124800"/>
              </a:lnSpc>
              <a:spcBef>
                <a:spcPts val="5"/>
              </a:spcBef>
            </a:pPr>
            <a:r>
              <a:rPr sz="350" spc="70" dirty="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sz="3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55" dirty="0">
                <a:solidFill>
                  <a:srgbClr val="FFFFFF"/>
                </a:solidFill>
                <a:latin typeface="Calibri"/>
                <a:cs typeface="Calibri"/>
              </a:rPr>
              <a:t>THEMATIC EVALUATION  </a:t>
            </a:r>
            <a:r>
              <a:rPr sz="350" spc="7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5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55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0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350">
              <a:latin typeface="Calibri"/>
              <a:cs typeface="Calibri"/>
            </a:endParaRPr>
          </a:p>
          <a:p>
            <a:pPr marL="113664">
              <a:lnSpc>
                <a:spcPct val="100000"/>
              </a:lnSpc>
              <a:spcBef>
                <a:spcPts val="105"/>
              </a:spcBef>
            </a:pPr>
            <a:r>
              <a:rPr sz="350" spc="70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7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35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285"/>
              </a:spcBef>
            </a:pPr>
            <a:r>
              <a:rPr sz="250" spc="30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2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" spc="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50" spc="35" dirty="0">
                <a:solidFill>
                  <a:srgbClr val="FFFFFF"/>
                </a:solidFill>
                <a:latin typeface="Tahoma"/>
                <a:cs typeface="Tahoma"/>
              </a:rPr>
              <a:t>eport</a:t>
            </a:r>
            <a:endParaRPr sz="25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017721" y="7109005"/>
            <a:ext cx="325040" cy="92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17319" y="1021285"/>
            <a:ext cx="6670040" cy="150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800" spc="-655" dirty="0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sz="9800" spc="-1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800" spc="-66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sz="98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07707" y="10348469"/>
            <a:ext cx="634365" cy="525145"/>
          </a:xfrm>
          <a:custGeom>
            <a:avLst/>
            <a:gdLst/>
            <a:ahLst/>
            <a:cxnLst/>
            <a:rect l="l" t="t" r="r" b="b"/>
            <a:pathLst>
              <a:path w="634365" h="525145">
                <a:moveTo>
                  <a:pt x="62804" y="308744"/>
                </a:moveTo>
                <a:lnTo>
                  <a:pt x="58354" y="313770"/>
                </a:lnTo>
                <a:lnTo>
                  <a:pt x="59998" y="318901"/>
                </a:lnTo>
                <a:lnTo>
                  <a:pt x="76341" y="352768"/>
                </a:lnTo>
                <a:lnTo>
                  <a:pt x="100855" y="380436"/>
                </a:lnTo>
                <a:lnTo>
                  <a:pt x="131848" y="400505"/>
                </a:lnTo>
                <a:lnTo>
                  <a:pt x="167628" y="411579"/>
                </a:lnTo>
                <a:lnTo>
                  <a:pt x="135212" y="430031"/>
                </a:lnTo>
                <a:lnTo>
                  <a:pt x="100684" y="443389"/>
                </a:lnTo>
                <a:lnTo>
                  <a:pt x="64501" y="451509"/>
                </a:lnTo>
                <a:lnTo>
                  <a:pt x="27119" y="454247"/>
                </a:lnTo>
                <a:lnTo>
                  <a:pt x="6541" y="454247"/>
                </a:lnTo>
                <a:lnTo>
                  <a:pt x="2450" y="457399"/>
                </a:lnTo>
                <a:lnTo>
                  <a:pt x="0" y="466708"/>
                </a:lnTo>
                <a:lnTo>
                  <a:pt x="2240" y="471587"/>
                </a:lnTo>
                <a:lnTo>
                  <a:pt x="6376" y="473985"/>
                </a:lnTo>
                <a:lnTo>
                  <a:pt x="50388" y="495840"/>
                </a:lnTo>
                <a:lnTo>
                  <a:pt x="96747" y="511671"/>
                </a:lnTo>
                <a:lnTo>
                  <a:pt x="144796" y="521300"/>
                </a:lnTo>
                <a:lnTo>
                  <a:pt x="193878" y="524549"/>
                </a:lnTo>
                <a:lnTo>
                  <a:pt x="236380" y="522408"/>
                </a:lnTo>
                <a:lnTo>
                  <a:pt x="277344" y="516007"/>
                </a:lnTo>
                <a:lnTo>
                  <a:pt x="316632" y="505377"/>
                </a:lnTo>
                <a:lnTo>
                  <a:pt x="354104" y="490550"/>
                </a:lnTo>
                <a:lnTo>
                  <a:pt x="415141" y="454247"/>
                </a:lnTo>
                <a:lnTo>
                  <a:pt x="27119" y="454247"/>
                </a:lnTo>
                <a:lnTo>
                  <a:pt x="415157" y="454237"/>
                </a:lnTo>
                <a:lnTo>
                  <a:pt x="445314" y="429391"/>
                </a:lnTo>
                <a:lnTo>
                  <a:pt x="493240" y="375424"/>
                </a:lnTo>
                <a:lnTo>
                  <a:pt x="529198" y="315202"/>
                </a:lnTo>
                <a:lnTo>
                  <a:pt x="530588" y="311938"/>
                </a:lnTo>
                <a:lnTo>
                  <a:pt x="83400" y="311938"/>
                </a:lnTo>
                <a:lnTo>
                  <a:pt x="75694" y="311205"/>
                </a:lnTo>
                <a:lnTo>
                  <a:pt x="62804" y="308744"/>
                </a:lnTo>
                <a:close/>
              </a:path>
              <a:path w="634365" h="525145">
                <a:moveTo>
                  <a:pt x="20365" y="177753"/>
                </a:moveTo>
                <a:lnTo>
                  <a:pt x="14575" y="181114"/>
                </a:lnTo>
                <a:lnTo>
                  <a:pt x="14512" y="186496"/>
                </a:lnTo>
                <a:lnTo>
                  <a:pt x="19879" y="226106"/>
                </a:lnTo>
                <a:lnTo>
                  <a:pt x="35950" y="261507"/>
                </a:lnTo>
                <a:lnTo>
                  <a:pt x="61153" y="290756"/>
                </a:lnTo>
                <a:lnTo>
                  <a:pt x="93913" y="311906"/>
                </a:lnTo>
                <a:lnTo>
                  <a:pt x="83400" y="311938"/>
                </a:lnTo>
                <a:lnTo>
                  <a:pt x="530588" y="311938"/>
                </a:lnTo>
                <a:lnTo>
                  <a:pt x="543135" y="282473"/>
                </a:lnTo>
                <a:lnTo>
                  <a:pt x="553679" y="250028"/>
                </a:lnTo>
                <a:lnTo>
                  <a:pt x="561317" y="216972"/>
                </a:lnTo>
                <a:lnTo>
                  <a:pt x="564760" y="192371"/>
                </a:lnTo>
                <a:lnTo>
                  <a:pt x="56082" y="192371"/>
                </a:lnTo>
                <a:lnTo>
                  <a:pt x="48040" y="190172"/>
                </a:lnTo>
                <a:lnTo>
                  <a:pt x="40166" y="187431"/>
                </a:lnTo>
                <a:lnTo>
                  <a:pt x="32496" y="184160"/>
                </a:lnTo>
                <a:lnTo>
                  <a:pt x="25067" y="180371"/>
                </a:lnTo>
                <a:lnTo>
                  <a:pt x="20365" y="177753"/>
                </a:lnTo>
                <a:close/>
              </a:path>
              <a:path w="634365" h="525145">
                <a:moveTo>
                  <a:pt x="42469" y="22355"/>
                </a:moveTo>
                <a:lnTo>
                  <a:pt x="20237" y="60019"/>
                </a:lnTo>
                <a:lnTo>
                  <a:pt x="15549" y="95463"/>
                </a:lnTo>
                <a:lnTo>
                  <a:pt x="18264" y="122593"/>
                </a:lnTo>
                <a:lnTo>
                  <a:pt x="26168" y="148244"/>
                </a:lnTo>
                <a:lnTo>
                  <a:pt x="38895" y="171731"/>
                </a:lnTo>
                <a:lnTo>
                  <a:pt x="56082" y="192371"/>
                </a:lnTo>
                <a:lnTo>
                  <a:pt x="564760" y="192371"/>
                </a:lnTo>
                <a:lnTo>
                  <a:pt x="565964" y="183767"/>
                </a:lnTo>
                <a:lnTo>
                  <a:pt x="567234" y="157126"/>
                </a:lnTo>
                <a:lnTo>
                  <a:pt x="292525" y="157126"/>
                </a:lnTo>
                <a:lnTo>
                  <a:pt x="290629" y="157105"/>
                </a:lnTo>
                <a:lnTo>
                  <a:pt x="243244" y="149536"/>
                </a:lnTo>
                <a:lnTo>
                  <a:pt x="197885" y="135950"/>
                </a:lnTo>
                <a:lnTo>
                  <a:pt x="154997" y="116586"/>
                </a:lnTo>
                <a:lnTo>
                  <a:pt x="115026" y="91683"/>
                </a:lnTo>
                <a:lnTo>
                  <a:pt x="78415" y="61477"/>
                </a:lnTo>
                <a:lnTo>
                  <a:pt x="45611" y="26208"/>
                </a:lnTo>
                <a:lnTo>
                  <a:pt x="42469" y="22355"/>
                </a:lnTo>
                <a:close/>
              </a:path>
              <a:path w="634365" h="525145">
                <a:moveTo>
                  <a:pt x="431149" y="0"/>
                </a:moveTo>
                <a:lnTo>
                  <a:pt x="388071" y="6649"/>
                </a:lnTo>
                <a:lnTo>
                  <a:pt x="331161" y="42404"/>
                </a:lnTo>
                <a:lnTo>
                  <a:pt x="299310" y="101546"/>
                </a:lnTo>
                <a:lnTo>
                  <a:pt x="295238" y="139240"/>
                </a:lnTo>
                <a:lnTo>
                  <a:pt x="296085" y="151607"/>
                </a:lnTo>
                <a:lnTo>
                  <a:pt x="296294" y="153492"/>
                </a:lnTo>
                <a:lnTo>
                  <a:pt x="295404" y="154812"/>
                </a:lnTo>
                <a:lnTo>
                  <a:pt x="293896" y="156508"/>
                </a:lnTo>
                <a:lnTo>
                  <a:pt x="292525" y="157126"/>
                </a:lnTo>
                <a:lnTo>
                  <a:pt x="567234" y="157126"/>
                </a:lnTo>
                <a:lnTo>
                  <a:pt x="567497" y="151607"/>
                </a:lnTo>
                <a:lnTo>
                  <a:pt x="567532" y="141838"/>
                </a:lnTo>
                <a:lnTo>
                  <a:pt x="570684" y="135273"/>
                </a:lnTo>
                <a:lnTo>
                  <a:pt x="605437" y="103184"/>
                </a:lnTo>
                <a:lnTo>
                  <a:pt x="627205" y="75683"/>
                </a:lnTo>
                <a:lnTo>
                  <a:pt x="577982" y="75683"/>
                </a:lnTo>
                <a:lnTo>
                  <a:pt x="589527" y="63256"/>
                </a:lnTo>
                <a:lnTo>
                  <a:pt x="599421" y="49512"/>
                </a:lnTo>
                <a:lnTo>
                  <a:pt x="605477" y="38396"/>
                </a:lnTo>
                <a:lnTo>
                  <a:pt x="528486" y="38396"/>
                </a:lnTo>
                <a:lnTo>
                  <a:pt x="524350" y="36815"/>
                </a:lnTo>
                <a:lnTo>
                  <a:pt x="521104" y="33957"/>
                </a:lnTo>
                <a:lnTo>
                  <a:pt x="501229" y="19414"/>
                </a:lnTo>
                <a:lnTo>
                  <a:pt x="479244" y="8768"/>
                </a:lnTo>
                <a:lnTo>
                  <a:pt x="455700" y="2226"/>
                </a:lnTo>
                <a:lnTo>
                  <a:pt x="431149" y="0"/>
                </a:lnTo>
                <a:close/>
              </a:path>
              <a:path w="634365" h="525145">
                <a:moveTo>
                  <a:pt x="627970" y="58134"/>
                </a:moveTo>
                <a:lnTo>
                  <a:pt x="589100" y="72768"/>
                </a:lnTo>
                <a:lnTo>
                  <a:pt x="577982" y="75683"/>
                </a:lnTo>
                <a:lnTo>
                  <a:pt x="627205" y="75683"/>
                </a:lnTo>
                <a:lnTo>
                  <a:pt x="630253" y="71474"/>
                </a:lnTo>
                <a:lnTo>
                  <a:pt x="634211" y="65558"/>
                </a:lnTo>
                <a:lnTo>
                  <a:pt x="627970" y="58134"/>
                </a:lnTo>
                <a:close/>
              </a:path>
              <a:path w="634365" h="525145">
                <a:moveTo>
                  <a:pt x="608986" y="7088"/>
                </a:moveTo>
                <a:lnTo>
                  <a:pt x="571095" y="26550"/>
                </a:lnTo>
                <a:lnTo>
                  <a:pt x="534140" y="38396"/>
                </a:lnTo>
                <a:lnTo>
                  <a:pt x="605477" y="38396"/>
                </a:lnTo>
                <a:lnTo>
                  <a:pt x="607540" y="34609"/>
                </a:lnTo>
                <a:lnTo>
                  <a:pt x="613761" y="18701"/>
                </a:lnTo>
                <a:lnTo>
                  <a:pt x="615750" y="12470"/>
                </a:lnTo>
                <a:lnTo>
                  <a:pt x="608986" y="7088"/>
                </a:lnTo>
                <a:close/>
              </a:path>
            </a:pathLst>
          </a:custGeom>
          <a:solidFill>
            <a:srgbClr val="F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930104" y="9624027"/>
            <a:ext cx="4244340" cy="127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315" dirty="0">
                <a:solidFill>
                  <a:srgbClr val="FFFFFF"/>
                </a:solidFill>
                <a:latin typeface="Tahoma"/>
                <a:cs typeface="Tahoma"/>
              </a:rPr>
              <a:t>Find </a:t>
            </a:r>
            <a:r>
              <a:rPr sz="3700" spc="204" dirty="0">
                <a:solidFill>
                  <a:srgbClr val="FFFFFF"/>
                </a:solidFill>
                <a:latin typeface="Tahoma"/>
                <a:cs typeface="Tahoma"/>
              </a:rPr>
              <a:t>us </a:t>
            </a:r>
            <a:r>
              <a:rPr sz="3700" spc="30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3700" spc="-7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195" dirty="0">
                <a:solidFill>
                  <a:srgbClr val="FFFFFF"/>
                </a:solidFill>
                <a:latin typeface="Tahoma"/>
                <a:cs typeface="Tahoma"/>
              </a:rPr>
              <a:t>Twitter</a:t>
            </a:r>
            <a:endParaRPr sz="3700">
              <a:latin typeface="Tahoma"/>
              <a:cs typeface="Tahoma"/>
            </a:endParaRPr>
          </a:p>
          <a:p>
            <a:pPr marL="913765">
              <a:lnSpc>
                <a:spcPct val="100000"/>
              </a:lnSpc>
              <a:spcBef>
                <a:spcPts val="1465"/>
              </a:spcBef>
            </a:pPr>
            <a:r>
              <a:rPr sz="3100" b="1" spc="305" dirty="0">
                <a:solidFill>
                  <a:srgbClr val="FFFFFF"/>
                </a:solidFill>
                <a:latin typeface="Calibri"/>
                <a:cs typeface="Calibri"/>
              </a:rPr>
              <a:t>@unwomenEval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72434" y="2653843"/>
            <a:ext cx="14959330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985">
              <a:lnSpc>
                <a:spcPct val="100000"/>
              </a:lnSpc>
            </a:pPr>
            <a:r>
              <a:rPr sz="2700" spc="225" dirty="0">
                <a:solidFill>
                  <a:srgbClr val="FFFFFF"/>
                </a:solidFill>
                <a:latin typeface="Tahoma"/>
                <a:cs typeface="Tahoma"/>
              </a:rPr>
              <a:t>Find</a:t>
            </a:r>
            <a:r>
              <a:rPr sz="2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90" dirty="0">
                <a:solidFill>
                  <a:srgbClr val="FFFFFF"/>
                </a:solidFill>
                <a:latin typeface="Tahoma"/>
                <a:cs typeface="Tahoma"/>
              </a:rPr>
              <a:t>corporate</a:t>
            </a:r>
            <a:r>
              <a:rPr sz="2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50" dirty="0">
                <a:solidFill>
                  <a:srgbClr val="FFFFFF"/>
                </a:solidFill>
                <a:latin typeface="Tahoma"/>
                <a:cs typeface="Tahoma"/>
              </a:rPr>
              <a:t>evaluations</a:t>
            </a:r>
            <a:r>
              <a:rPr sz="2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5" dirty="0">
                <a:solidFill>
                  <a:srgbClr val="FFFFFF"/>
                </a:solidFill>
                <a:latin typeface="Tahoma"/>
                <a:cs typeface="Tahoma"/>
              </a:rPr>
              <a:t>at: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2600" b="1" spc="240" dirty="0">
                <a:solidFill>
                  <a:srgbClr val="FFFFFF"/>
                </a:solidFill>
                <a:latin typeface="Calibri"/>
                <a:cs typeface="Calibri"/>
                <a:hlinkClick r:id="rId15"/>
              </a:rPr>
              <a:t>http://www.unwomen.org/en/about-us/accountability/evaluation/corporate-evaluations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57573" y="4898123"/>
            <a:ext cx="2314575" cy="3200400"/>
          </a:xfrm>
          <a:custGeom>
            <a:avLst/>
            <a:gdLst/>
            <a:ahLst/>
            <a:cxnLst/>
            <a:rect l="l" t="t" r="r" b="b"/>
            <a:pathLst>
              <a:path w="2314575" h="3200400">
                <a:moveTo>
                  <a:pt x="0" y="0"/>
                </a:moveTo>
                <a:lnTo>
                  <a:pt x="2314484" y="0"/>
                </a:lnTo>
                <a:lnTo>
                  <a:pt x="2314484" y="3200321"/>
                </a:lnTo>
                <a:lnTo>
                  <a:pt x="0" y="32003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42704" y="4881160"/>
            <a:ext cx="2199409" cy="30859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322084" y="5283860"/>
            <a:ext cx="1764664" cy="2427605"/>
          </a:xfrm>
          <a:custGeom>
            <a:avLst/>
            <a:gdLst/>
            <a:ahLst/>
            <a:cxnLst/>
            <a:rect l="l" t="t" r="r" b="b"/>
            <a:pathLst>
              <a:path w="1764665" h="2427604">
                <a:moveTo>
                  <a:pt x="0" y="0"/>
                </a:moveTo>
                <a:lnTo>
                  <a:pt x="1764134" y="0"/>
                </a:lnTo>
                <a:lnTo>
                  <a:pt x="1764134" y="2427570"/>
                </a:lnTo>
                <a:lnTo>
                  <a:pt x="0" y="24275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307216" y="5266897"/>
            <a:ext cx="1649562" cy="23144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236748" y="5573170"/>
            <a:ext cx="1353820" cy="1847214"/>
          </a:xfrm>
          <a:custGeom>
            <a:avLst/>
            <a:gdLst/>
            <a:ahLst/>
            <a:cxnLst/>
            <a:rect l="l" t="t" r="r" b="b"/>
            <a:pathLst>
              <a:path w="1353819" h="1847215">
                <a:moveTo>
                  <a:pt x="0" y="0"/>
                </a:moveTo>
                <a:lnTo>
                  <a:pt x="1353257" y="0"/>
                </a:lnTo>
                <a:lnTo>
                  <a:pt x="1353257" y="1847064"/>
                </a:lnTo>
                <a:lnTo>
                  <a:pt x="0" y="18470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21879" y="5556207"/>
            <a:ext cx="1237176" cy="17358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8220" y="3772052"/>
            <a:ext cx="5360035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8595">
              <a:lnSpc>
                <a:spcPct val="100600"/>
              </a:lnSpc>
            </a:pPr>
            <a:r>
              <a:rPr sz="2950" spc="-1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US" sz="295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-135" dirty="0">
                <a:solidFill>
                  <a:srgbClr val="FFFFFF"/>
                </a:solidFill>
                <a:latin typeface="Arial"/>
                <a:cs typeface="Arial"/>
              </a:rPr>
              <a:t>Evidence-based </a:t>
            </a:r>
            <a:r>
              <a:rPr sz="2950" b="1" spc="-140" dirty="0">
                <a:solidFill>
                  <a:srgbClr val="FFFFFF"/>
                </a:solidFill>
                <a:latin typeface="Arial"/>
                <a:cs typeface="Arial"/>
              </a:rPr>
              <a:t>insights  </a:t>
            </a:r>
            <a:r>
              <a:rPr sz="2950" spc="125" dirty="0">
                <a:solidFill>
                  <a:srgbClr val="FFFFFF"/>
                </a:solidFill>
                <a:latin typeface="Calibri"/>
                <a:cs typeface="Calibri"/>
              </a:rPr>
              <a:t>through aggregation </a:t>
            </a:r>
            <a:r>
              <a:rPr sz="2950" spc="13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950" dirty="0">
                <a:solidFill>
                  <a:srgbClr val="FFFFFF"/>
                </a:solidFill>
                <a:latin typeface="Tahoma"/>
                <a:cs typeface="Tahoma"/>
              </a:rPr>
              <a:t>synthesis</a:t>
            </a:r>
            <a:r>
              <a:rPr sz="295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4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95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10" dirty="0">
                <a:solidFill>
                  <a:srgbClr val="FFFFFF"/>
                </a:solidFill>
                <a:latin typeface="Tahoma"/>
                <a:cs typeface="Tahoma"/>
              </a:rPr>
              <a:t>evaluation</a:t>
            </a:r>
            <a:r>
              <a:rPr sz="295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40" dirty="0">
                <a:solidFill>
                  <a:srgbClr val="FFFFFF"/>
                </a:solidFill>
                <a:latin typeface="Tahoma"/>
                <a:cs typeface="Tahoma"/>
              </a:rPr>
              <a:t>findings</a:t>
            </a:r>
            <a:endParaRPr sz="29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8220" y="5673398"/>
            <a:ext cx="5177155" cy="138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7960">
              <a:lnSpc>
                <a:spcPct val="100600"/>
              </a:lnSpc>
              <a:buFont typeface="Arial"/>
              <a:buChar char="•"/>
              <a:tabLst>
                <a:tab pos="283845" algn="l"/>
              </a:tabLst>
            </a:pPr>
            <a:r>
              <a:rPr sz="2950" spc="90" dirty="0">
                <a:solidFill>
                  <a:srgbClr val="FFFFFF"/>
                </a:solidFill>
                <a:latin typeface="Calibri"/>
                <a:cs typeface="Calibri"/>
              </a:rPr>
              <a:t>Contribute </a:t>
            </a:r>
            <a:r>
              <a:rPr sz="2950" spc="7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950" spc="110" dirty="0">
                <a:solidFill>
                  <a:srgbClr val="FFFFFF"/>
                </a:solidFill>
                <a:latin typeface="Calibri"/>
                <a:cs typeface="Calibri"/>
              </a:rPr>
              <a:t>knowledge  </a:t>
            </a:r>
            <a:r>
              <a:rPr sz="2950" spc="90" dirty="0">
                <a:solidFill>
                  <a:srgbClr val="FFFFFF"/>
                </a:solidFill>
                <a:latin typeface="Calibri"/>
                <a:cs typeface="Calibri"/>
              </a:rPr>
              <a:t>generation </a:t>
            </a:r>
            <a:r>
              <a:rPr sz="2950" spc="13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95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50" b="1" spc="-85" dirty="0">
                <a:solidFill>
                  <a:srgbClr val="FFFFFF"/>
                </a:solidFill>
                <a:latin typeface="Arial"/>
                <a:cs typeface="Arial"/>
              </a:rPr>
              <a:t>organizational  </a:t>
            </a:r>
            <a:r>
              <a:rPr sz="2950" b="1" spc="-9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8220" y="7574743"/>
            <a:ext cx="5217160" cy="184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8595">
              <a:lnSpc>
                <a:spcPct val="100600"/>
              </a:lnSpc>
            </a:pPr>
            <a:r>
              <a:rPr sz="2950" spc="85" dirty="0">
                <a:solidFill>
                  <a:srgbClr val="FFFFFF"/>
                </a:solidFill>
                <a:latin typeface="Calibri"/>
                <a:cs typeface="Calibri"/>
              </a:rPr>
              <a:t>•Inform </a:t>
            </a:r>
            <a:r>
              <a:rPr sz="2950" spc="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950" b="1" spc="-45" dirty="0">
                <a:solidFill>
                  <a:srgbClr val="FFFFFF"/>
                </a:solidFill>
                <a:latin typeface="Arial"/>
                <a:cs typeface="Arial"/>
              </a:rPr>
              <a:t>mid-term </a:t>
            </a:r>
            <a:r>
              <a:rPr sz="2950" b="1" spc="-75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2950" b="1" spc="-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950" b="1" spc="-3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950" b="1" spc="-120" dirty="0">
                <a:solidFill>
                  <a:srgbClr val="FFFFFF"/>
                </a:solidFill>
                <a:latin typeface="Arial"/>
                <a:cs typeface="Arial"/>
              </a:rPr>
              <a:t>Strategic </a:t>
            </a:r>
            <a:r>
              <a:rPr sz="2950" b="1" spc="-135" dirty="0">
                <a:solidFill>
                  <a:srgbClr val="FFFFFF"/>
                </a:solidFill>
                <a:latin typeface="Arial"/>
                <a:cs typeface="Arial"/>
              </a:rPr>
              <a:t>Plan, </a:t>
            </a:r>
            <a:r>
              <a:rPr sz="2950" spc="13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950" spc="70" dirty="0">
                <a:solidFill>
                  <a:srgbClr val="FFFFFF"/>
                </a:solidFill>
                <a:latin typeface="Calibri"/>
                <a:cs typeface="Calibri"/>
              </a:rPr>
              <a:t>other  </a:t>
            </a:r>
            <a:r>
              <a:rPr sz="2950" spc="45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2950" spc="13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950" spc="7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950" spc="40" dirty="0">
                <a:solidFill>
                  <a:srgbClr val="FFFFFF"/>
                </a:solidFill>
                <a:latin typeface="Calibri"/>
                <a:cs typeface="Calibri"/>
              </a:rPr>
              <a:t>level  </a:t>
            </a:r>
            <a:r>
              <a:rPr sz="2950" spc="90" dirty="0">
                <a:solidFill>
                  <a:srgbClr val="FFFFFF"/>
                </a:solidFill>
                <a:latin typeface="Calibri"/>
                <a:cs typeface="Calibri"/>
              </a:rPr>
              <a:t>strategies </a:t>
            </a:r>
            <a:r>
              <a:rPr sz="2950" spc="13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95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50" spc="65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3599" y="6009758"/>
            <a:ext cx="1183640" cy="1057910"/>
          </a:xfrm>
          <a:custGeom>
            <a:avLst/>
            <a:gdLst/>
            <a:ahLst/>
            <a:cxnLst/>
            <a:rect l="l" t="t" r="r" b="b"/>
            <a:pathLst>
              <a:path w="1183640" h="1057909">
                <a:moveTo>
                  <a:pt x="691874" y="0"/>
                </a:moveTo>
                <a:lnTo>
                  <a:pt x="737600" y="20303"/>
                </a:lnTo>
                <a:lnTo>
                  <a:pt x="1164205" y="479577"/>
                </a:lnTo>
                <a:lnTo>
                  <a:pt x="1181863" y="515222"/>
                </a:lnTo>
                <a:lnTo>
                  <a:pt x="1183073" y="529010"/>
                </a:lnTo>
                <a:lnTo>
                  <a:pt x="1181863" y="542735"/>
                </a:lnTo>
                <a:lnTo>
                  <a:pt x="1164205" y="578348"/>
                </a:lnTo>
                <a:lnTo>
                  <a:pt x="737600" y="1037580"/>
                </a:lnTo>
                <a:lnTo>
                  <a:pt x="691874" y="1057884"/>
                </a:lnTo>
                <a:lnTo>
                  <a:pt x="679143" y="1056547"/>
                </a:lnTo>
                <a:lnTo>
                  <a:pt x="607447" y="995812"/>
                </a:lnTo>
                <a:lnTo>
                  <a:pt x="589804" y="960136"/>
                </a:lnTo>
                <a:lnTo>
                  <a:pt x="588568" y="946400"/>
                </a:lnTo>
                <a:lnTo>
                  <a:pt x="589804" y="932645"/>
                </a:lnTo>
                <a:lnTo>
                  <a:pt x="593437" y="919574"/>
                </a:lnTo>
                <a:lnTo>
                  <a:pt x="599355" y="907539"/>
                </a:lnTo>
                <a:lnTo>
                  <a:pt x="607447" y="896894"/>
                </a:lnTo>
                <a:lnTo>
                  <a:pt x="856309" y="628378"/>
                </a:lnTo>
                <a:lnTo>
                  <a:pt x="64415" y="628378"/>
                </a:lnTo>
                <a:lnTo>
                  <a:pt x="41068" y="623454"/>
                </a:lnTo>
                <a:lnTo>
                  <a:pt x="19880" y="608777"/>
                </a:lnTo>
                <a:lnTo>
                  <a:pt x="5376" y="586906"/>
                </a:lnTo>
                <a:lnTo>
                  <a:pt x="0" y="559962"/>
                </a:lnTo>
                <a:lnTo>
                  <a:pt x="0" y="500969"/>
                </a:lnTo>
                <a:lnTo>
                  <a:pt x="5237" y="473619"/>
                </a:lnTo>
                <a:lnTo>
                  <a:pt x="19435" y="450855"/>
                </a:lnTo>
                <a:lnTo>
                  <a:pt x="40317" y="435285"/>
                </a:lnTo>
                <a:lnTo>
                  <a:pt x="65610" y="429515"/>
                </a:lnTo>
                <a:lnTo>
                  <a:pt x="859115" y="429515"/>
                </a:lnTo>
                <a:lnTo>
                  <a:pt x="607447" y="159502"/>
                </a:lnTo>
                <a:lnTo>
                  <a:pt x="599355" y="149052"/>
                </a:lnTo>
                <a:lnTo>
                  <a:pt x="593437" y="137435"/>
                </a:lnTo>
                <a:lnTo>
                  <a:pt x="589804" y="124782"/>
                </a:lnTo>
                <a:lnTo>
                  <a:pt x="588568" y="111221"/>
                </a:lnTo>
                <a:lnTo>
                  <a:pt x="589804" y="97509"/>
                </a:lnTo>
                <a:lnTo>
                  <a:pt x="607447" y="62008"/>
                </a:lnTo>
                <a:lnTo>
                  <a:pt x="646168" y="20303"/>
                </a:lnTo>
                <a:lnTo>
                  <a:pt x="679157" y="1330"/>
                </a:lnTo>
                <a:lnTo>
                  <a:pt x="691874" y="0"/>
                </a:lnTo>
                <a:close/>
              </a:path>
              <a:path w="1183640" h="1057909">
                <a:moveTo>
                  <a:pt x="64415" y="628378"/>
                </a:moveTo>
                <a:lnTo>
                  <a:pt x="64657" y="628378"/>
                </a:lnTo>
                <a:lnTo>
                  <a:pt x="66500" y="628818"/>
                </a:lnTo>
                <a:lnTo>
                  <a:pt x="64415" y="628378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15912" y="6009758"/>
            <a:ext cx="1183640" cy="1057910"/>
          </a:xfrm>
          <a:custGeom>
            <a:avLst/>
            <a:gdLst/>
            <a:ahLst/>
            <a:cxnLst/>
            <a:rect l="l" t="t" r="r" b="b"/>
            <a:pathLst>
              <a:path w="1183640" h="1057909">
                <a:moveTo>
                  <a:pt x="491189" y="0"/>
                </a:moveTo>
                <a:lnTo>
                  <a:pt x="445462" y="20303"/>
                </a:lnTo>
                <a:lnTo>
                  <a:pt x="18858" y="479577"/>
                </a:lnTo>
                <a:lnTo>
                  <a:pt x="1204" y="515222"/>
                </a:lnTo>
                <a:lnTo>
                  <a:pt x="0" y="529010"/>
                </a:lnTo>
                <a:lnTo>
                  <a:pt x="1204" y="542735"/>
                </a:lnTo>
                <a:lnTo>
                  <a:pt x="18858" y="578348"/>
                </a:lnTo>
                <a:lnTo>
                  <a:pt x="445462" y="1037580"/>
                </a:lnTo>
                <a:lnTo>
                  <a:pt x="491189" y="1057884"/>
                </a:lnTo>
                <a:lnTo>
                  <a:pt x="503920" y="1056547"/>
                </a:lnTo>
                <a:lnTo>
                  <a:pt x="575615" y="995812"/>
                </a:lnTo>
                <a:lnTo>
                  <a:pt x="593259" y="960136"/>
                </a:lnTo>
                <a:lnTo>
                  <a:pt x="594494" y="946400"/>
                </a:lnTo>
                <a:lnTo>
                  <a:pt x="593259" y="932645"/>
                </a:lnTo>
                <a:lnTo>
                  <a:pt x="589626" y="919574"/>
                </a:lnTo>
                <a:lnTo>
                  <a:pt x="583707" y="907539"/>
                </a:lnTo>
                <a:lnTo>
                  <a:pt x="575615" y="896894"/>
                </a:lnTo>
                <a:lnTo>
                  <a:pt x="326754" y="628378"/>
                </a:lnTo>
                <a:lnTo>
                  <a:pt x="1118648" y="628378"/>
                </a:lnTo>
                <a:lnTo>
                  <a:pt x="1141994" y="623454"/>
                </a:lnTo>
                <a:lnTo>
                  <a:pt x="1163183" y="608777"/>
                </a:lnTo>
                <a:lnTo>
                  <a:pt x="1177686" y="586906"/>
                </a:lnTo>
                <a:lnTo>
                  <a:pt x="1183063" y="559962"/>
                </a:lnTo>
                <a:lnTo>
                  <a:pt x="1183063" y="500969"/>
                </a:lnTo>
                <a:lnTo>
                  <a:pt x="1177825" y="473619"/>
                </a:lnTo>
                <a:lnTo>
                  <a:pt x="1163628" y="450855"/>
                </a:lnTo>
                <a:lnTo>
                  <a:pt x="1142745" y="435285"/>
                </a:lnTo>
                <a:lnTo>
                  <a:pt x="1117452" y="429515"/>
                </a:lnTo>
                <a:lnTo>
                  <a:pt x="323948" y="429515"/>
                </a:lnTo>
                <a:lnTo>
                  <a:pt x="575615" y="159502"/>
                </a:lnTo>
                <a:lnTo>
                  <a:pt x="583707" y="149052"/>
                </a:lnTo>
                <a:lnTo>
                  <a:pt x="589626" y="137435"/>
                </a:lnTo>
                <a:lnTo>
                  <a:pt x="593259" y="124782"/>
                </a:lnTo>
                <a:lnTo>
                  <a:pt x="594494" y="111221"/>
                </a:lnTo>
                <a:lnTo>
                  <a:pt x="593259" y="97509"/>
                </a:lnTo>
                <a:lnTo>
                  <a:pt x="575615" y="62008"/>
                </a:lnTo>
                <a:lnTo>
                  <a:pt x="536894" y="20303"/>
                </a:lnTo>
                <a:lnTo>
                  <a:pt x="503906" y="1330"/>
                </a:lnTo>
                <a:lnTo>
                  <a:pt x="491189" y="0"/>
                </a:lnTo>
                <a:close/>
              </a:path>
              <a:path w="1183640" h="1057909">
                <a:moveTo>
                  <a:pt x="1118648" y="628378"/>
                </a:moveTo>
                <a:lnTo>
                  <a:pt x="1118405" y="628378"/>
                </a:lnTo>
                <a:lnTo>
                  <a:pt x="1116562" y="628818"/>
                </a:lnTo>
                <a:lnTo>
                  <a:pt x="1118648" y="628378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4396" y="2670232"/>
            <a:ext cx="2602230" cy="419100"/>
          </a:xfrm>
          <a:custGeom>
            <a:avLst/>
            <a:gdLst/>
            <a:ahLst/>
            <a:cxnLst/>
            <a:rect l="l" t="t" r="r" b="b"/>
            <a:pathLst>
              <a:path w="2602229" h="419100">
                <a:moveTo>
                  <a:pt x="0" y="418772"/>
                </a:moveTo>
                <a:lnTo>
                  <a:pt x="2601679" y="418772"/>
                </a:lnTo>
                <a:lnTo>
                  <a:pt x="2601679" y="0"/>
                </a:lnTo>
                <a:lnTo>
                  <a:pt x="0" y="0"/>
                </a:lnTo>
                <a:lnTo>
                  <a:pt x="0" y="418772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21695" y="2568307"/>
            <a:ext cx="2627630" cy="68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100" b="1" spc="575" dirty="0">
                <a:solidFill>
                  <a:srgbClr val="FFFFFF"/>
                </a:solidFill>
                <a:latin typeface="Calibri"/>
                <a:cs typeface="Calibri"/>
              </a:rPr>
              <a:t>PURP</a:t>
            </a:r>
            <a:r>
              <a:rPr sz="4100" b="1" spc="65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100" b="1" spc="73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56506" y="2430745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90" h="897889">
                <a:moveTo>
                  <a:pt x="175575" y="317707"/>
                </a:moveTo>
                <a:lnTo>
                  <a:pt x="350994" y="504099"/>
                </a:lnTo>
                <a:lnTo>
                  <a:pt x="0" y="897752"/>
                </a:lnTo>
                <a:lnTo>
                  <a:pt x="398302" y="545564"/>
                </a:lnTo>
                <a:lnTo>
                  <a:pt x="556797" y="545564"/>
                </a:lnTo>
                <a:lnTo>
                  <a:pt x="707953" y="359099"/>
                </a:lnTo>
                <a:lnTo>
                  <a:pt x="344293" y="359099"/>
                </a:lnTo>
                <a:lnTo>
                  <a:pt x="175575" y="317707"/>
                </a:lnTo>
                <a:close/>
              </a:path>
              <a:path w="897890" h="897889">
                <a:moveTo>
                  <a:pt x="556797" y="545564"/>
                </a:moveTo>
                <a:lnTo>
                  <a:pt x="398302" y="545564"/>
                </a:lnTo>
                <a:lnTo>
                  <a:pt x="567008" y="718187"/>
                </a:lnTo>
                <a:lnTo>
                  <a:pt x="540025" y="566255"/>
                </a:lnTo>
                <a:lnTo>
                  <a:pt x="556797" y="545564"/>
                </a:lnTo>
                <a:close/>
              </a:path>
              <a:path w="897890" h="897889">
                <a:moveTo>
                  <a:pt x="614232" y="0"/>
                </a:moveTo>
                <a:lnTo>
                  <a:pt x="614232" y="110499"/>
                </a:lnTo>
                <a:lnTo>
                  <a:pt x="344293" y="359099"/>
                </a:lnTo>
                <a:lnTo>
                  <a:pt x="707953" y="359099"/>
                </a:lnTo>
                <a:lnTo>
                  <a:pt x="769526" y="283143"/>
                </a:lnTo>
                <a:lnTo>
                  <a:pt x="891017" y="283143"/>
                </a:lnTo>
                <a:lnTo>
                  <a:pt x="614232" y="0"/>
                </a:lnTo>
                <a:close/>
              </a:path>
              <a:path w="897890" h="897889">
                <a:moveTo>
                  <a:pt x="891017" y="283143"/>
                </a:moveTo>
                <a:lnTo>
                  <a:pt x="769526" y="283143"/>
                </a:lnTo>
                <a:lnTo>
                  <a:pt x="897752" y="290033"/>
                </a:lnTo>
                <a:lnTo>
                  <a:pt x="891017" y="283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601" y="6907946"/>
            <a:ext cx="212090" cy="63500"/>
          </a:xfrm>
          <a:custGeom>
            <a:avLst/>
            <a:gdLst/>
            <a:ahLst/>
            <a:cxnLst/>
            <a:rect l="l" t="t" r="r" b="b"/>
            <a:pathLst>
              <a:path w="212090" h="63500">
                <a:moveTo>
                  <a:pt x="211564" y="63327"/>
                </a:moveTo>
                <a:lnTo>
                  <a:pt x="0" y="63327"/>
                </a:lnTo>
                <a:lnTo>
                  <a:pt x="0" y="0"/>
                </a:lnTo>
                <a:lnTo>
                  <a:pt x="211564" y="0"/>
                </a:lnTo>
                <a:lnTo>
                  <a:pt x="211564" y="63327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794" y="6106547"/>
            <a:ext cx="756920" cy="1039494"/>
          </a:xfrm>
          <a:custGeom>
            <a:avLst/>
            <a:gdLst/>
            <a:ahLst/>
            <a:cxnLst/>
            <a:rect l="l" t="t" r="r" b="b"/>
            <a:pathLst>
              <a:path w="756919" h="1039495">
                <a:moveTo>
                  <a:pt x="565804" y="1039381"/>
                </a:moveTo>
                <a:lnTo>
                  <a:pt x="0" y="1039381"/>
                </a:lnTo>
                <a:lnTo>
                  <a:pt x="0" y="0"/>
                </a:lnTo>
                <a:lnTo>
                  <a:pt x="756343" y="0"/>
                </a:lnTo>
                <a:lnTo>
                  <a:pt x="756343" y="452802"/>
                </a:lnTo>
              </a:path>
            </a:pathLst>
          </a:custGeom>
          <a:ln w="27894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603" y="6208334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350994" y="351005"/>
                </a:moveTo>
                <a:lnTo>
                  <a:pt x="0" y="351005"/>
                </a:lnTo>
                <a:lnTo>
                  <a:pt x="0" y="0"/>
                </a:lnTo>
                <a:lnTo>
                  <a:pt x="350994" y="0"/>
                </a:lnTo>
                <a:lnTo>
                  <a:pt x="350994" y="351005"/>
                </a:lnTo>
                <a:close/>
              </a:path>
            </a:pathLst>
          </a:custGeom>
          <a:ln w="27894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0592" y="6713125"/>
            <a:ext cx="351790" cy="0"/>
          </a:xfrm>
          <a:custGeom>
            <a:avLst/>
            <a:gdLst/>
            <a:ahLst/>
            <a:cxnLst/>
            <a:rect l="l" t="t" r="r" b="b"/>
            <a:pathLst>
              <a:path w="351790">
                <a:moveTo>
                  <a:pt x="0" y="0"/>
                </a:moveTo>
                <a:lnTo>
                  <a:pt x="351277" y="0"/>
                </a:lnTo>
              </a:path>
            </a:pathLst>
          </a:custGeom>
          <a:ln w="27894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0592" y="6821593"/>
            <a:ext cx="351790" cy="0"/>
          </a:xfrm>
          <a:custGeom>
            <a:avLst/>
            <a:gdLst/>
            <a:ahLst/>
            <a:cxnLst/>
            <a:rect l="l" t="t" r="r" b="b"/>
            <a:pathLst>
              <a:path w="351790">
                <a:moveTo>
                  <a:pt x="0" y="0"/>
                </a:moveTo>
                <a:lnTo>
                  <a:pt x="351277" y="0"/>
                </a:lnTo>
              </a:path>
            </a:pathLst>
          </a:custGeom>
          <a:ln w="27894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3228" y="6280985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39">
                <a:moveTo>
                  <a:pt x="205731" y="0"/>
                </a:moveTo>
                <a:lnTo>
                  <a:pt x="167089" y="85472"/>
                </a:lnTo>
                <a:lnTo>
                  <a:pt x="132778" y="135392"/>
                </a:lnTo>
                <a:lnTo>
                  <a:pt x="83511" y="169046"/>
                </a:lnTo>
                <a:lnTo>
                  <a:pt x="0" y="205721"/>
                </a:lnTo>
                <a:lnTo>
                  <a:pt x="205731" y="205721"/>
                </a:lnTo>
                <a:lnTo>
                  <a:pt x="205731" y="0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5504" y="6599726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439264" y="219626"/>
                </a:moveTo>
                <a:lnTo>
                  <a:pt x="434802" y="175364"/>
                </a:lnTo>
                <a:lnTo>
                  <a:pt x="422004" y="134138"/>
                </a:lnTo>
                <a:lnTo>
                  <a:pt x="401754" y="96832"/>
                </a:lnTo>
                <a:lnTo>
                  <a:pt x="374936" y="64327"/>
                </a:lnTo>
                <a:lnTo>
                  <a:pt x="342431" y="37509"/>
                </a:lnTo>
                <a:lnTo>
                  <a:pt x="305125" y="17259"/>
                </a:lnTo>
                <a:lnTo>
                  <a:pt x="263899" y="4462"/>
                </a:lnTo>
                <a:lnTo>
                  <a:pt x="219637" y="0"/>
                </a:lnTo>
                <a:lnTo>
                  <a:pt x="175371" y="4462"/>
                </a:lnTo>
                <a:lnTo>
                  <a:pt x="134143" y="17259"/>
                </a:lnTo>
                <a:lnTo>
                  <a:pt x="96834" y="37509"/>
                </a:lnTo>
                <a:lnTo>
                  <a:pt x="64329" y="64327"/>
                </a:lnTo>
                <a:lnTo>
                  <a:pt x="37509" y="96832"/>
                </a:lnTo>
                <a:lnTo>
                  <a:pt x="17259" y="134138"/>
                </a:lnTo>
                <a:lnTo>
                  <a:pt x="4462" y="175364"/>
                </a:lnTo>
                <a:lnTo>
                  <a:pt x="0" y="219626"/>
                </a:lnTo>
                <a:lnTo>
                  <a:pt x="4462" y="263888"/>
                </a:lnTo>
                <a:lnTo>
                  <a:pt x="17259" y="305114"/>
                </a:lnTo>
                <a:lnTo>
                  <a:pt x="37509" y="342421"/>
                </a:lnTo>
                <a:lnTo>
                  <a:pt x="64329" y="374925"/>
                </a:lnTo>
                <a:lnTo>
                  <a:pt x="96834" y="401744"/>
                </a:lnTo>
                <a:lnTo>
                  <a:pt x="134143" y="421994"/>
                </a:lnTo>
                <a:lnTo>
                  <a:pt x="175371" y="434791"/>
                </a:lnTo>
                <a:lnTo>
                  <a:pt x="219637" y="439253"/>
                </a:lnTo>
                <a:lnTo>
                  <a:pt x="263899" y="434791"/>
                </a:lnTo>
                <a:lnTo>
                  <a:pt x="305125" y="421994"/>
                </a:lnTo>
                <a:lnTo>
                  <a:pt x="342431" y="401744"/>
                </a:lnTo>
                <a:lnTo>
                  <a:pt x="374936" y="374925"/>
                </a:lnTo>
                <a:lnTo>
                  <a:pt x="401754" y="342421"/>
                </a:lnTo>
                <a:lnTo>
                  <a:pt x="422004" y="305114"/>
                </a:lnTo>
                <a:lnTo>
                  <a:pt x="434802" y="263888"/>
                </a:lnTo>
                <a:lnTo>
                  <a:pt x="439264" y="219626"/>
                </a:lnTo>
                <a:close/>
              </a:path>
            </a:pathLst>
          </a:custGeom>
          <a:ln w="27894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5137" y="6675935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09">
                <a:moveTo>
                  <a:pt x="0" y="0"/>
                </a:moveTo>
                <a:lnTo>
                  <a:pt x="45280" y="7323"/>
                </a:lnTo>
                <a:lnTo>
                  <a:pt x="84644" y="27706"/>
                </a:lnTo>
                <a:lnTo>
                  <a:pt x="115709" y="58770"/>
                </a:lnTo>
                <a:lnTo>
                  <a:pt x="136095" y="98134"/>
                </a:lnTo>
                <a:lnTo>
                  <a:pt x="143419" y="143419"/>
                </a:lnTo>
              </a:path>
            </a:pathLst>
          </a:custGeom>
          <a:ln w="27894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0047" y="7082615"/>
            <a:ext cx="90170" cy="222250"/>
          </a:xfrm>
          <a:custGeom>
            <a:avLst/>
            <a:gdLst/>
            <a:ahLst/>
            <a:cxnLst/>
            <a:rect l="l" t="t" r="r" b="b"/>
            <a:pathLst>
              <a:path w="90169" h="222250">
                <a:moveTo>
                  <a:pt x="0" y="0"/>
                </a:moveTo>
                <a:lnTo>
                  <a:pt x="0" y="176895"/>
                </a:lnTo>
                <a:lnTo>
                  <a:pt x="3543" y="194444"/>
                </a:lnTo>
                <a:lnTo>
                  <a:pt x="13206" y="208776"/>
                </a:lnTo>
                <a:lnTo>
                  <a:pt x="27538" y="218439"/>
                </a:lnTo>
                <a:lnTo>
                  <a:pt x="45087" y="221982"/>
                </a:lnTo>
                <a:lnTo>
                  <a:pt x="62637" y="218439"/>
                </a:lnTo>
                <a:lnTo>
                  <a:pt x="76968" y="208776"/>
                </a:lnTo>
                <a:lnTo>
                  <a:pt x="86631" y="194444"/>
                </a:lnTo>
                <a:lnTo>
                  <a:pt x="90175" y="176895"/>
                </a:lnTo>
                <a:lnTo>
                  <a:pt x="90175" y="0"/>
                </a:lnTo>
              </a:path>
            </a:pathLst>
          </a:custGeom>
          <a:ln w="27894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2104" y="9248093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0" y="0"/>
                </a:moveTo>
                <a:lnTo>
                  <a:pt x="707611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5915" y="8894281"/>
            <a:ext cx="0" cy="354330"/>
          </a:xfrm>
          <a:custGeom>
            <a:avLst/>
            <a:gdLst/>
            <a:ahLst/>
            <a:cxnLst/>
            <a:rect l="l" t="t" r="r" b="b"/>
            <a:pathLst>
              <a:path h="354329">
                <a:moveTo>
                  <a:pt x="0" y="0"/>
                </a:moveTo>
                <a:lnTo>
                  <a:pt x="0" y="354188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2104" y="8894240"/>
            <a:ext cx="708025" cy="354965"/>
          </a:xfrm>
          <a:custGeom>
            <a:avLst/>
            <a:gdLst/>
            <a:ahLst/>
            <a:cxnLst/>
            <a:rect l="l" t="t" r="r" b="b"/>
            <a:pathLst>
              <a:path w="708025" h="354965">
                <a:moveTo>
                  <a:pt x="0" y="354230"/>
                </a:moveTo>
                <a:lnTo>
                  <a:pt x="3230" y="306204"/>
                </a:lnTo>
                <a:lnTo>
                  <a:pt x="12639" y="260129"/>
                </a:lnTo>
                <a:lnTo>
                  <a:pt x="27807" y="216430"/>
                </a:lnTo>
                <a:lnTo>
                  <a:pt x="48311" y="175530"/>
                </a:lnTo>
                <a:lnTo>
                  <a:pt x="73730" y="137854"/>
                </a:lnTo>
                <a:lnTo>
                  <a:pt x="103642" y="103825"/>
                </a:lnTo>
                <a:lnTo>
                  <a:pt x="137625" y="73868"/>
                </a:lnTo>
                <a:lnTo>
                  <a:pt x="175259" y="48406"/>
                </a:lnTo>
                <a:lnTo>
                  <a:pt x="216121" y="27864"/>
                </a:lnTo>
                <a:lnTo>
                  <a:pt x="259790" y="12667"/>
                </a:lnTo>
                <a:lnTo>
                  <a:pt x="305845" y="3237"/>
                </a:lnTo>
                <a:lnTo>
                  <a:pt x="353863" y="0"/>
                </a:lnTo>
                <a:lnTo>
                  <a:pt x="401877" y="3247"/>
                </a:lnTo>
                <a:lnTo>
                  <a:pt x="447928" y="12706"/>
                </a:lnTo>
                <a:lnTo>
                  <a:pt x="491595" y="27948"/>
                </a:lnTo>
                <a:lnTo>
                  <a:pt x="532455" y="48544"/>
                </a:lnTo>
                <a:lnTo>
                  <a:pt x="570088" y="74068"/>
                </a:lnTo>
                <a:lnTo>
                  <a:pt x="604071" y="104091"/>
                </a:lnTo>
                <a:lnTo>
                  <a:pt x="633984" y="138185"/>
                </a:lnTo>
                <a:lnTo>
                  <a:pt x="659403" y="175923"/>
                </a:lnTo>
                <a:lnTo>
                  <a:pt x="679907" y="216876"/>
                </a:lnTo>
                <a:lnTo>
                  <a:pt x="695076" y="260618"/>
                </a:lnTo>
                <a:lnTo>
                  <a:pt x="704486" y="306719"/>
                </a:lnTo>
                <a:lnTo>
                  <a:pt x="707716" y="354753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6277" y="8894240"/>
            <a:ext cx="189865" cy="354330"/>
          </a:xfrm>
          <a:custGeom>
            <a:avLst/>
            <a:gdLst/>
            <a:ahLst/>
            <a:cxnLst/>
            <a:rect l="l" t="t" r="r" b="b"/>
            <a:pathLst>
              <a:path w="189865" h="354329">
                <a:moveTo>
                  <a:pt x="189690" y="0"/>
                </a:moveTo>
                <a:lnTo>
                  <a:pt x="80025" y="48124"/>
                </a:lnTo>
                <a:lnTo>
                  <a:pt x="23711" y="101025"/>
                </a:lnTo>
                <a:lnTo>
                  <a:pt x="2963" y="191877"/>
                </a:lnTo>
                <a:lnTo>
                  <a:pt x="0" y="353853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5968" y="8894240"/>
            <a:ext cx="189865" cy="354330"/>
          </a:xfrm>
          <a:custGeom>
            <a:avLst/>
            <a:gdLst/>
            <a:ahLst/>
            <a:cxnLst/>
            <a:rect l="l" t="t" r="r" b="b"/>
            <a:pathLst>
              <a:path w="189865" h="354329">
                <a:moveTo>
                  <a:pt x="0" y="0"/>
                </a:moveTo>
                <a:lnTo>
                  <a:pt x="109658" y="48124"/>
                </a:lnTo>
                <a:lnTo>
                  <a:pt x="165970" y="101025"/>
                </a:lnTo>
                <a:lnTo>
                  <a:pt x="186716" y="191877"/>
                </a:lnTo>
                <a:lnTo>
                  <a:pt x="189680" y="353853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9902" y="8993797"/>
            <a:ext cx="246379" cy="102870"/>
          </a:xfrm>
          <a:custGeom>
            <a:avLst/>
            <a:gdLst/>
            <a:ahLst/>
            <a:cxnLst/>
            <a:rect l="l" t="t" r="r" b="b"/>
            <a:pathLst>
              <a:path w="246380" h="102870">
                <a:moveTo>
                  <a:pt x="246013" y="102499"/>
                </a:moveTo>
                <a:lnTo>
                  <a:pt x="125140" y="86483"/>
                </a:lnTo>
                <a:lnTo>
                  <a:pt x="49732" y="51249"/>
                </a:lnTo>
                <a:lnTo>
                  <a:pt x="10961" y="16015"/>
                </a:lnTo>
                <a:lnTo>
                  <a:pt x="0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6010" y="8993797"/>
            <a:ext cx="246379" cy="102870"/>
          </a:xfrm>
          <a:custGeom>
            <a:avLst/>
            <a:gdLst/>
            <a:ahLst/>
            <a:cxnLst/>
            <a:rect l="l" t="t" r="r" b="b"/>
            <a:pathLst>
              <a:path w="246380" h="102870">
                <a:moveTo>
                  <a:pt x="246013" y="0"/>
                </a:moveTo>
                <a:lnTo>
                  <a:pt x="213697" y="59257"/>
                </a:lnTo>
                <a:lnTo>
                  <a:pt x="177299" y="89687"/>
                </a:lnTo>
                <a:lnTo>
                  <a:pt x="113754" y="100897"/>
                </a:lnTo>
                <a:lnTo>
                  <a:pt x="0" y="102499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6013" y="9248093"/>
            <a:ext cx="0" cy="354330"/>
          </a:xfrm>
          <a:custGeom>
            <a:avLst/>
            <a:gdLst/>
            <a:ahLst/>
            <a:cxnLst/>
            <a:rect l="l" t="t" r="r" b="b"/>
            <a:pathLst>
              <a:path h="354329">
                <a:moveTo>
                  <a:pt x="0" y="354177"/>
                </a:moveTo>
                <a:lnTo>
                  <a:pt x="0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2107" y="9248470"/>
            <a:ext cx="708025" cy="354330"/>
          </a:xfrm>
          <a:custGeom>
            <a:avLst/>
            <a:gdLst/>
            <a:ahLst/>
            <a:cxnLst/>
            <a:rect l="l" t="t" r="r" b="b"/>
            <a:pathLst>
              <a:path w="708025" h="354329">
                <a:moveTo>
                  <a:pt x="707716" y="0"/>
                </a:moveTo>
                <a:lnTo>
                  <a:pt x="704486" y="48015"/>
                </a:lnTo>
                <a:lnTo>
                  <a:pt x="695075" y="94068"/>
                </a:lnTo>
                <a:lnTo>
                  <a:pt x="679907" y="137735"/>
                </a:lnTo>
                <a:lnTo>
                  <a:pt x="659402" y="178596"/>
                </a:lnTo>
                <a:lnTo>
                  <a:pt x="633983" y="216229"/>
                </a:lnTo>
                <a:lnTo>
                  <a:pt x="604070" y="250212"/>
                </a:lnTo>
                <a:lnTo>
                  <a:pt x="570086" y="280123"/>
                </a:lnTo>
                <a:lnTo>
                  <a:pt x="532452" y="305541"/>
                </a:lnTo>
                <a:lnTo>
                  <a:pt x="491590" y="326045"/>
                </a:lnTo>
                <a:lnTo>
                  <a:pt x="447922" y="341213"/>
                </a:lnTo>
                <a:lnTo>
                  <a:pt x="401869" y="350622"/>
                </a:lnTo>
                <a:lnTo>
                  <a:pt x="353853" y="353853"/>
                </a:lnTo>
                <a:lnTo>
                  <a:pt x="305837" y="350622"/>
                </a:lnTo>
                <a:lnTo>
                  <a:pt x="259784" y="341213"/>
                </a:lnTo>
                <a:lnTo>
                  <a:pt x="216117" y="326045"/>
                </a:lnTo>
                <a:lnTo>
                  <a:pt x="175256" y="305541"/>
                </a:lnTo>
                <a:lnTo>
                  <a:pt x="137623" y="280123"/>
                </a:lnTo>
                <a:lnTo>
                  <a:pt x="103640" y="250212"/>
                </a:lnTo>
                <a:lnTo>
                  <a:pt x="73729" y="216229"/>
                </a:lnTo>
                <a:lnTo>
                  <a:pt x="48311" y="178596"/>
                </a:lnTo>
                <a:lnTo>
                  <a:pt x="27807" y="137735"/>
                </a:lnTo>
                <a:lnTo>
                  <a:pt x="12639" y="94068"/>
                </a:lnTo>
                <a:lnTo>
                  <a:pt x="3230" y="48015"/>
                </a:lnTo>
                <a:lnTo>
                  <a:pt x="0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85960" y="9248470"/>
            <a:ext cx="189865" cy="354330"/>
          </a:xfrm>
          <a:custGeom>
            <a:avLst/>
            <a:gdLst/>
            <a:ahLst/>
            <a:cxnLst/>
            <a:rect l="l" t="t" r="r" b="b"/>
            <a:pathLst>
              <a:path w="189865" h="354329">
                <a:moveTo>
                  <a:pt x="0" y="353853"/>
                </a:moveTo>
                <a:lnTo>
                  <a:pt x="109658" y="305722"/>
                </a:lnTo>
                <a:lnTo>
                  <a:pt x="165970" y="252819"/>
                </a:lnTo>
                <a:lnTo>
                  <a:pt x="186716" y="161969"/>
                </a:lnTo>
                <a:lnTo>
                  <a:pt x="189680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6280" y="9248470"/>
            <a:ext cx="189865" cy="354330"/>
          </a:xfrm>
          <a:custGeom>
            <a:avLst/>
            <a:gdLst/>
            <a:ahLst/>
            <a:cxnLst/>
            <a:rect l="l" t="t" r="r" b="b"/>
            <a:pathLst>
              <a:path w="189865" h="354329">
                <a:moveTo>
                  <a:pt x="189680" y="353853"/>
                </a:moveTo>
                <a:lnTo>
                  <a:pt x="80021" y="305722"/>
                </a:lnTo>
                <a:lnTo>
                  <a:pt x="23710" y="252819"/>
                </a:lnTo>
                <a:lnTo>
                  <a:pt x="2963" y="161969"/>
                </a:lnTo>
                <a:lnTo>
                  <a:pt x="0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86013" y="9400256"/>
            <a:ext cx="246379" cy="102870"/>
          </a:xfrm>
          <a:custGeom>
            <a:avLst/>
            <a:gdLst/>
            <a:ahLst/>
            <a:cxnLst/>
            <a:rect l="l" t="t" r="r" b="b"/>
            <a:pathLst>
              <a:path w="246380" h="102870">
                <a:moveTo>
                  <a:pt x="246013" y="102499"/>
                </a:moveTo>
                <a:lnTo>
                  <a:pt x="213697" y="43241"/>
                </a:lnTo>
                <a:lnTo>
                  <a:pt x="177299" y="12812"/>
                </a:lnTo>
                <a:lnTo>
                  <a:pt x="113754" y="1601"/>
                </a:lnTo>
                <a:lnTo>
                  <a:pt x="0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9895" y="9400256"/>
            <a:ext cx="246379" cy="102870"/>
          </a:xfrm>
          <a:custGeom>
            <a:avLst/>
            <a:gdLst/>
            <a:ahLst/>
            <a:cxnLst/>
            <a:rect l="l" t="t" r="r" b="b"/>
            <a:pathLst>
              <a:path w="246380" h="102870">
                <a:moveTo>
                  <a:pt x="0" y="102499"/>
                </a:moveTo>
                <a:lnTo>
                  <a:pt x="32315" y="43241"/>
                </a:lnTo>
                <a:lnTo>
                  <a:pt x="68713" y="12812"/>
                </a:lnTo>
                <a:lnTo>
                  <a:pt x="132258" y="1601"/>
                </a:lnTo>
                <a:lnTo>
                  <a:pt x="246013" y="0"/>
                </a:lnTo>
              </a:path>
            </a:pathLst>
          </a:custGeom>
          <a:ln w="2661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2817" y="8701489"/>
            <a:ext cx="417830" cy="730250"/>
          </a:xfrm>
          <a:custGeom>
            <a:avLst/>
            <a:gdLst/>
            <a:ahLst/>
            <a:cxnLst/>
            <a:rect l="l" t="t" r="r" b="b"/>
            <a:pathLst>
              <a:path w="417830" h="730250">
                <a:moveTo>
                  <a:pt x="417311" y="0"/>
                </a:moveTo>
                <a:lnTo>
                  <a:pt x="391570" y="38139"/>
                </a:lnTo>
                <a:lnTo>
                  <a:pt x="356415" y="64878"/>
                </a:lnTo>
                <a:lnTo>
                  <a:pt x="313509" y="86416"/>
                </a:lnTo>
                <a:lnTo>
                  <a:pt x="264512" y="108956"/>
                </a:lnTo>
                <a:lnTo>
                  <a:pt x="211087" y="138697"/>
                </a:lnTo>
                <a:lnTo>
                  <a:pt x="170027" y="169049"/>
                </a:lnTo>
                <a:lnTo>
                  <a:pt x="132979" y="204280"/>
                </a:lnTo>
                <a:lnTo>
                  <a:pt x="100070" y="243614"/>
                </a:lnTo>
                <a:lnTo>
                  <a:pt x="71429" y="286278"/>
                </a:lnTo>
                <a:lnTo>
                  <a:pt x="47187" y="331497"/>
                </a:lnTo>
                <a:lnTo>
                  <a:pt x="27723" y="378838"/>
                </a:lnTo>
                <a:lnTo>
                  <a:pt x="13359" y="427950"/>
                </a:lnTo>
                <a:lnTo>
                  <a:pt x="4113" y="478294"/>
                </a:lnTo>
                <a:lnTo>
                  <a:pt x="0" y="529333"/>
                </a:lnTo>
                <a:lnTo>
                  <a:pt x="1036" y="580526"/>
                </a:lnTo>
                <a:lnTo>
                  <a:pt x="7238" y="631334"/>
                </a:lnTo>
                <a:lnTo>
                  <a:pt x="18624" y="681220"/>
                </a:lnTo>
                <a:lnTo>
                  <a:pt x="35208" y="729642"/>
                </a:lnTo>
              </a:path>
            </a:pathLst>
          </a:custGeom>
          <a:ln w="35485">
            <a:solidFill>
              <a:srgbClr val="15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6320" y="8672538"/>
            <a:ext cx="102235" cy="83185"/>
          </a:xfrm>
          <a:custGeom>
            <a:avLst/>
            <a:gdLst/>
            <a:ahLst/>
            <a:cxnLst/>
            <a:rect l="l" t="t" r="r" b="b"/>
            <a:pathLst>
              <a:path w="102234" h="83184">
                <a:moveTo>
                  <a:pt x="0" y="18994"/>
                </a:moveTo>
                <a:lnTo>
                  <a:pt x="83138" y="0"/>
                </a:lnTo>
                <a:lnTo>
                  <a:pt x="102133" y="83149"/>
                </a:lnTo>
              </a:path>
            </a:pathLst>
          </a:custGeom>
          <a:ln w="35485">
            <a:solidFill>
              <a:srgbClr val="15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0119" y="9553663"/>
            <a:ext cx="822960" cy="190500"/>
          </a:xfrm>
          <a:custGeom>
            <a:avLst/>
            <a:gdLst/>
            <a:ahLst/>
            <a:cxnLst/>
            <a:rect l="l" t="t" r="r" b="b"/>
            <a:pathLst>
              <a:path w="822960" h="190500">
                <a:moveTo>
                  <a:pt x="0" y="33915"/>
                </a:moveTo>
                <a:lnTo>
                  <a:pt x="45896" y="37135"/>
                </a:lnTo>
                <a:lnTo>
                  <a:pt x="86629" y="54210"/>
                </a:lnTo>
                <a:lnTo>
                  <a:pt x="126738" y="80599"/>
                </a:lnTo>
                <a:lnTo>
                  <a:pt x="170758" y="111761"/>
                </a:lnTo>
                <a:lnTo>
                  <a:pt x="223228" y="143157"/>
                </a:lnTo>
                <a:lnTo>
                  <a:pt x="270043" y="163538"/>
                </a:lnTo>
                <a:lnTo>
                  <a:pt x="319076" y="178009"/>
                </a:lnTo>
                <a:lnTo>
                  <a:pt x="369593" y="186842"/>
                </a:lnTo>
                <a:lnTo>
                  <a:pt x="420860" y="190313"/>
                </a:lnTo>
                <a:lnTo>
                  <a:pt x="472142" y="188695"/>
                </a:lnTo>
                <a:lnTo>
                  <a:pt x="522870" y="181883"/>
                </a:lnTo>
                <a:lnTo>
                  <a:pt x="572583" y="169766"/>
                </a:lnTo>
                <a:lnTo>
                  <a:pt x="620806" y="152602"/>
                </a:lnTo>
                <a:lnTo>
                  <a:pt x="667063" y="130645"/>
                </a:lnTo>
                <a:lnTo>
                  <a:pt x="710880" y="104150"/>
                </a:lnTo>
                <a:lnTo>
                  <a:pt x="751782" y="73375"/>
                </a:lnTo>
                <a:lnTo>
                  <a:pt x="789293" y="38572"/>
                </a:lnTo>
                <a:lnTo>
                  <a:pt x="822938" y="0"/>
                </a:lnTo>
              </a:path>
            </a:pathLst>
          </a:custGeom>
          <a:ln w="35485">
            <a:solidFill>
              <a:srgbClr val="15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377" y="9527286"/>
            <a:ext cx="62865" cy="120650"/>
          </a:xfrm>
          <a:custGeom>
            <a:avLst/>
            <a:gdLst/>
            <a:ahLst/>
            <a:cxnLst/>
            <a:rect l="l" t="t" r="r" b="b"/>
            <a:pathLst>
              <a:path w="62865" h="120650">
                <a:moveTo>
                  <a:pt x="58019" y="120530"/>
                </a:moveTo>
                <a:lnTo>
                  <a:pt x="0" y="58019"/>
                </a:lnTo>
                <a:lnTo>
                  <a:pt x="62511" y="0"/>
                </a:lnTo>
              </a:path>
            </a:pathLst>
          </a:custGeom>
          <a:ln w="35485">
            <a:solidFill>
              <a:srgbClr val="15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6659" y="8760576"/>
            <a:ext cx="441325" cy="695960"/>
          </a:xfrm>
          <a:custGeom>
            <a:avLst/>
            <a:gdLst/>
            <a:ahLst/>
            <a:cxnLst/>
            <a:rect l="l" t="t" r="r" b="b"/>
            <a:pathLst>
              <a:path w="441325" h="695959">
                <a:moveTo>
                  <a:pt x="440834" y="695737"/>
                </a:moveTo>
                <a:lnTo>
                  <a:pt x="420672" y="654373"/>
                </a:lnTo>
                <a:lnTo>
                  <a:pt x="415092" y="610557"/>
                </a:lnTo>
                <a:lnTo>
                  <a:pt x="417893" y="562629"/>
                </a:lnTo>
                <a:lnTo>
                  <a:pt x="422873" y="508929"/>
                </a:lnTo>
                <a:lnTo>
                  <a:pt x="423830" y="447797"/>
                </a:lnTo>
                <a:lnTo>
                  <a:pt x="418074" y="397056"/>
                </a:lnTo>
                <a:lnTo>
                  <a:pt x="406087" y="347353"/>
                </a:lnTo>
                <a:lnTo>
                  <a:pt x="388476" y="299187"/>
                </a:lnTo>
                <a:lnTo>
                  <a:pt x="365847" y="253053"/>
                </a:lnTo>
                <a:lnTo>
                  <a:pt x="338806" y="209449"/>
                </a:lnTo>
                <a:lnTo>
                  <a:pt x="307542" y="168921"/>
                </a:lnTo>
                <a:lnTo>
                  <a:pt x="272193" y="131925"/>
                </a:lnTo>
                <a:lnTo>
                  <a:pt x="233217" y="98745"/>
                </a:lnTo>
                <a:lnTo>
                  <a:pt x="191074" y="69664"/>
                </a:lnTo>
                <a:lnTo>
                  <a:pt x="146221" y="44965"/>
                </a:lnTo>
                <a:lnTo>
                  <a:pt x="99119" y="24932"/>
                </a:lnTo>
                <a:lnTo>
                  <a:pt x="50225" y="9849"/>
                </a:lnTo>
                <a:lnTo>
                  <a:pt x="0" y="0"/>
                </a:lnTo>
              </a:path>
            </a:pathLst>
          </a:custGeom>
          <a:ln w="35485">
            <a:solidFill>
              <a:srgbClr val="15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1401" y="9406023"/>
            <a:ext cx="106680" cy="81915"/>
          </a:xfrm>
          <a:custGeom>
            <a:avLst/>
            <a:gdLst/>
            <a:ahLst/>
            <a:cxnLst/>
            <a:rect l="l" t="t" r="r" b="b"/>
            <a:pathLst>
              <a:path w="106680" h="81915">
                <a:moveTo>
                  <a:pt x="106625" y="0"/>
                </a:moveTo>
                <a:lnTo>
                  <a:pt x="81494" y="81505"/>
                </a:lnTo>
                <a:lnTo>
                  <a:pt x="0" y="56375"/>
                </a:lnTo>
              </a:path>
            </a:pathLst>
          </a:custGeom>
          <a:ln w="35485">
            <a:solidFill>
              <a:srgbClr val="15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1660" y="2357446"/>
            <a:ext cx="5885180" cy="8362950"/>
          </a:xfrm>
          <a:prstGeom prst="rect">
            <a:avLst/>
          </a:prstGeom>
          <a:ln w="20941">
            <a:solidFill>
              <a:srgbClr val="157EC1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575"/>
              </a:spcBef>
            </a:pPr>
            <a:r>
              <a:rPr sz="4100" b="1" spc="605" dirty="0">
                <a:solidFill>
                  <a:srgbClr val="157EC1"/>
                </a:solidFill>
                <a:latin typeface="Calibri"/>
                <a:cs typeface="Calibri"/>
              </a:rPr>
              <a:t>SCOPE</a:t>
            </a:r>
            <a:endParaRPr sz="4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0">
              <a:latin typeface="Times New Roman"/>
              <a:cs typeface="Times New Roman"/>
            </a:endParaRPr>
          </a:p>
          <a:p>
            <a:pPr marL="1601470">
              <a:lnSpc>
                <a:spcPct val="100000"/>
              </a:lnSpc>
              <a:spcBef>
                <a:spcPts val="5"/>
              </a:spcBef>
            </a:pPr>
            <a:r>
              <a:rPr sz="3450" b="1" spc="-90" dirty="0">
                <a:solidFill>
                  <a:srgbClr val="424245"/>
                </a:solidFill>
                <a:latin typeface="Arial"/>
                <a:cs typeface="Arial"/>
              </a:rPr>
              <a:t>39</a:t>
            </a:r>
            <a:r>
              <a:rPr sz="3450" b="1" spc="-165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3450" b="1" spc="-60" dirty="0">
                <a:solidFill>
                  <a:srgbClr val="424245"/>
                </a:solidFill>
                <a:latin typeface="Arial"/>
                <a:cs typeface="Arial"/>
              </a:rPr>
              <a:t>evaluations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900">
              <a:latin typeface="Times New Roman"/>
              <a:cs typeface="Times New Roman"/>
            </a:endParaRPr>
          </a:p>
          <a:p>
            <a:pPr marL="1601470">
              <a:lnSpc>
                <a:spcPct val="100000"/>
              </a:lnSpc>
            </a:pPr>
            <a:r>
              <a:rPr sz="3450" b="1" spc="-130" dirty="0">
                <a:solidFill>
                  <a:srgbClr val="424245"/>
                </a:solidFill>
                <a:latin typeface="Arial"/>
                <a:cs typeface="Arial"/>
              </a:rPr>
              <a:t>Programmes</a:t>
            </a:r>
            <a:endParaRPr sz="3450">
              <a:latin typeface="Arial"/>
              <a:cs typeface="Arial"/>
            </a:endParaRPr>
          </a:p>
          <a:p>
            <a:pPr marL="1601470" marR="1085850">
              <a:lnSpc>
                <a:spcPts val="4160"/>
              </a:lnSpc>
              <a:spcBef>
                <a:spcPts val="135"/>
              </a:spcBef>
            </a:pPr>
            <a:r>
              <a:rPr sz="3450" b="1" spc="-30" dirty="0">
                <a:solidFill>
                  <a:srgbClr val="424245"/>
                </a:solidFill>
                <a:latin typeface="Arial"/>
                <a:cs typeface="Arial"/>
              </a:rPr>
              <a:t>implemented </a:t>
            </a:r>
            <a:r>
              <a:rPr sz="3450" b="1" spc="-20" dirty="0">
                <a:solidFill>
                  <a:srgbClr val="424245"/>
                </a:solidFill>
                <a:latin typeface="Arial"/>
                <a:cs typeface="Arial"/>
              </a:rPr>
              <a:t>in  </a:t>
            </a:r>
            <a:r>
              <a:rPr sz="3450" b="1" spc="-114" dirty="0">
                <a:solidFill>
                  <a:srgbClr val="424245"/>
                </a:solidFill>
                <a:latin typeface="Arial"/>
                <a:cs typeface="Arial"/>
              </a:rPr>
              <a:t>2014-2018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950">
              <a:latin typeface="Times New Roman"/>
              <a:cs typeface="Times New Roman"/>
            </a:endParaRPr>
          </a:p>
          <a:p>
            <a:pPr marL="1601470">
              <a:lnSpc>
                <a:spcPct val="100000"/>
              </a:lnSpc>
            </a:pPr>
            <a:r>
              <a:rPr sz="3450" b="1" spc="130" dirty="0">
                <a:solidFill>
                  <a:srgbClr val="424245"/>
                </a:solidFill>
                <a:latin typeface="Arial"/>
                <a:cs typeface="Arial"/>
              </a:rPr>
              <a:t>80 </a:t>
            </a:r>
            <a:r>
              <a:rPr sz="3450" b="1" spc="-114" dirty="0">
                <a:solidFill>
                  <a:srgbClr val="424245"/>
                </a:solidFill>
                <a:latin typeface="Arial"/>
                <a:cs typeface="Arial"/>
              </a:rPr>
              <a:t>countries </a:t>
            </a:r>
            <a:r>
              <a:rPr sz="3450" b="1" spc="5" dirty="0">
                <a:solidFill>
                  <a:srgbClr val="424245"/>
                </a:solidFill>
                <a:latin typeface="Arial"/>
                <a:cs typeface="Arial"/>
              </a:rPr>
              <a:t>-</a:t>
            </a:r>
            <a:r>
              <a:rPr sz="3450" b="1" spc="-285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3450" b="1" spc="5" dirty="0">
                <a:solidFill>
                  <a:srgbClr val="424245"/>
                </a:solidFill>
                <a:latin typeface="Arial"/>
                <a:cs typeface="Arial"/>
              </a:rPr>
              <a:t>all</a:t>
            </a:r>
            <a:endParaRPr sz="3450">
              <a:latin typeface="Arial"/>
              <a:cs typeface="Arial"/>
            </a:endParaRPr>
          </a:p>
          <a:p>
            <a:pPr marL="1601470">
              <a:lnSpc>
                <a:spcPct val="100000"/>
              </a:lnSpc>
              <a:spcBef>
                <a:spcPts val="1125"/>
              </a:spcBef>
            </a:pPr>
            <a:r>
              <a:rPr sz="3450" b="1" spc="-130" dirty="0">
                <a:solidFill>
                  <a:srgbClr val="424245"/>
                </a:solidFill>
                <a:latin typeface="Arial"/>
                <a:cs typeface="Arial"/>
              </a:rPr>
              <a:t>regions</a:t>
            </a:r>
            <a:r>
              <a:rPr sz="3450" b="1" spc="-135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424245"/>
                </a:solidFill>
                <a:latin typeface="Arial"/>
                <a:cs typeface="Arial"/>
              </a:rPr>
              <a:t>represented</a:t>
            </a:r>
            <a:endParaRPr sz="34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5564" y="3765229"/>
            <a:ext cx="899160" cy="741680"/>
          </a:xfrm>
          <a:custGeom>
            <a:avLst/>
            <a:gdLst/>
            <a:ahLst/>
            <a:cxnLst/>
            <a:rect l="l" t="t" r="r" b="b"/>
            <a:pathLst>
              <a:path w="899160" h="741679">
                <a:moveTo>
                  <a:pt x="844560" y="741474"/>
                </a:moveTo>
                <a:lnTo>
                  <a:pt x="0" y="741474"/>
                </a:lnTo>
                <a:lnTo>
                  <a:pt x="0" y="0"/>
                </a:lnTo>
                <a:lnTo>
                  <a:pt x="898747" y="0"/>
                </a:lnTo>
                <a:lnTo>
                  <a:pt x="898747" y="687277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5564" y="3877582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8747" y="0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9796" y="3968465"/>
            <a:ext cx="721995" cy="142240"/>
          </a:xfrm>
          <a:custGeom>
            <a:avLst/>
            <a:gdLst/>
            <a:ahLst/>
            <a:cxnLst/>
            <a:rect l="l" t="t" r="r" b="b"/>
            <a:pathLst>
              <a:path w="721994" h="142239">
                <a:moveTo>
                  <a:pt x="721915" y="141671"/>
                </a:moveTo>
                <a:lnTo>
                  <a:pt x="0" y="141671"/>
                </a:lnTo>
                <a:lnTo>
                  <a:pt x="0" y="0"/>
                </a:lnTo>
                <a:lnTo>
                  <a:pt x="721915" y="0"/>
                </a:lnTo>
                <a:lnTo>
                  <a:pt x="721915" y="141671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8124" y="4230917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268" y="0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8124" y="4324568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268" y="0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6753" y="4506705"/>
            <a:ext cx="727075" cy="161290"/>
          </a:xfrm>
          <a:custGeom>
            <a:avLst/>
            <a:gdLst/>
            <a:ahLst/>
            <a:cxnLst/>
            <a:rect l="l" t="t" r="r" b="b"/>
            <a:pathLst>
              <a:path w="727075" h="161289">
                <a:moveTo>
                  <a:pt x="726564" y="161188"/>
                </a:moveTo>
                <a:lnTo>
                  <a:pt x="0" y="161188"/>
                </a:lnTo>
                <a:lnTo>
                  <a:pt x="0" y="0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4312" y="3926419"/>
            <a:ext cx="161290" cy="569595"/>
          </a:xfrm>
          <a:custGeom>
            <a:avLst/>
            <a:gdLst/>
            <a:ahLst/>
            <a:cxnLst/>
            <a:rect l="l" t="t" r="r" b="b"/>
            <a:pathLst>
              <a:path w="161289" h="569595">
                <a:moveTo>
                  <a:pt x="0" y="0"/>
                </a:moveTo>
                <a:lnTo>
                  <a:pt x="161188" y="0"/>
                </a:lnTo>
                <a:lnTo>
                  <a:pt x="161188" y="569281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70295" y="4432684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240453" y="157649"/>
                </a:moveTo>
                <a:lnTo>
                  <a:pt x="313969" y="84133"/>
                </a:lnTo>
                <a:lnTo>
                  <a:pt x="0" y="0"/>
                </a:lnTo>
                <a:lnTo>
                  <a:pt x="84123" y="313979"/>
                </a:lnTo>
                <a:lnTo>
                  <a:pt x="157649" y="240453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8770" y="465115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0" y="0"/>
                </a:moveTo>
                <a:lnTo>
                  <a:pt x="91840" y="91850"/>
                </a:lnTo>
              </a:path>
            </a:pathLst>
          </a:custGeom>
          <a:ln w="26376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85" dirty="0"/>
              <a:t>2019</a:t>
            </a:r>
            <a:r>
              <a:rPr spc="360" dirty="0"/>
              <a:t> </a:t>
            </a:r>
            <a:r>
              <a:rPr spc="750" dirty="0"/>
              <a:t>META-SYNTHESIS</a:t>
            </a:r>
          </a:p>
        </p:txBody>
      </p:sp>
      <p:sp>
        <p:nvSpPr>
          <p:cNvPr id="49" name="object 49"/>
          <p:cNvSpPr/>
          <p:nvPr/>
        </p:nvSpPr>
        <p:spPr>
          <a:xfrm>
            <a:off x="18859386" y="8837701"/>
            <a:ext cx="66040" cy="84455"/>
          </a:xfrm>
          <a:custGeom>
            <a:avLst/>
            <a:gdLst/>
            <a:ahLst/>
            <a:cxnLst/>
            <a:rect l="l" t="t" r="r" b="b"/>
            <a:pathLst>
              <a:path w="66040" h="84454">
                <a:moveTo>
                  <a:pt x="32752" y="0"/>
                </a:moveTo>
                <a:lnTo>
                  <a:pt x="20002" y="3311"/>
                </a:lnTo>
                <a:lnTo>
                  <a:pt x="9591" y="12342"/>
                </a:lnTo>
                <a:lnTo>
                  <a:pt x="2573" y="25735"/>
                </a:lnTo>
                <a:lnTo>
                  <a:pt x="0" y="42134"/>
                </a:lnTo>
                <a:lnTo>
                  <a:pt x="2573" y="58533"/>
                </a:lnTo>
                <a:lnTo>
                  <a:pt x="9591" y="71927"/>
                </a:lnTo>
                <a:lnTo>
                  <a:pt x="20002" y="80957"/>
                </a:lnTo>
                <a:lnTo>
                  <a:pt x="32752" y="84269"/>
                </a:lnTo>
                <a:lnTo>
                  <a:pt x="45497" y="80957"/>
                </a:lnTo>
                <a:lnTo>
                  <a:pt x="55905" y="71927"/>
                </a:lnTo>
                <a:lnTo>
                  <a:pt x="62922" y="58533"/>
                </a:lnTo>
                <a:lnTo>
                  <a:pt x="65495" y="42134"/>
                </a:lnTo>
                <a:lnTo>
                  <a:pt x="62922" y="25735"/>
                </a:lnTo>
                <a:lnTo>
                  <a:pt x="55905" y="12342"/>
                </a:lnTo>
                <a:lnTo>
                  <a:pt x="45497" y="3311"/>
                </a:lnTo>
                <a:lnTo>
                  <a:pt x="32752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552385" y="9897109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4">
                <a:moveTo>
                  <a:pt x="0" y="0"/>
                </a:moveTo>
                <a:lnTo>
                  <a:pt x="969038" y="0"/>
                </a:lnTo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48985" y="9339338"/>
            <a:ext cx="107314" cy="440690"/>
          </a:xfrm>
          <a:custGeom>
            <a:avLst/>
            <a:gdLst/>
            <a:ahLst/>
            <a:cxnLst/>
            <a:rect l="l" t="t" r="r" b="b"/>
            <a:pathLst>
              <a:path w="107315" h="440690">
                <a:moveTo>
                  <a:pt x="107232" y="0"/>
                </a:moveTo>
                <a:lnTo>
                  <a:pt x="0" y="0"/>
                </a:lnTo>
                <a:lnTo>
                  <a:pt x="0" y="440614"/>
                </a:lnTo>
                <a:lnTo>
                  <a:pt x="107232" y="440614"/>
                </a:lnTo>
                <a:lnTo>
                  <a:pt x="107232" y="0"/>
                </a:lnTo>
                <a:close/>
              </a:path>
            </a:pathLst>
          </a:custGeom>
          <a:solidFill>
            <a:srgbClr val="36B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417586" y="9110633"/>
            <a:ext cx="107314" cy="669925"/>
          </a:xfrm>
          <a:custGeom>
            <a:avLst/>
            <a:gdLst/>
            <a:ahLst/>
            <a:cxnLst/>
            <a:rect l="l" t="t" r="r" b="b"/>
            <a:pathLst>
              <a:path w="107315" h="669925">
                <a:moveTo>
                  <a:pt x="107232" y="0"/>
                </a:moveTo>
                <a:lnTo>
                  <a:pt x="0" y="0"/>
                </a:lnTo>
                <a:lnTo>
                  <a:pt x="0" y="669319"/>
                </a:lnTo>
                <a:lnTo>
                  <a:pt x="107232" y="669319"/>
                </a:lnTo>
                <a:lnTo>
                  <a:pt x="107232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838526" y="9102246"/>
            <a:ext cx="107314" cy="678180"/>
          </a:xfrm>
          <a:custGeom>
            <a:avLst/>
            <a:gdLst/>
            <a:ahLst/>
            <a:cxnLst/>
            <a:rect l="l" t="t" r="r" b="b"/>
            <a:pathLst>
              <a:path w="107315" h="678179">
                <a:moveTo>
                  <a:pt x="107232" y="0"/>
                </a:moveTo>
                <a:lnTo>
                  <a:pt x="0" y="0"/>
                </a:lnTo>
                <a:lnTo>
                  <a:pt x="0" y="677717"/>
                </a:lnTo>
                <a:lnTo>
                  <a:pt x="107232" y="677717"/>
                </a:lnTo>
                <a:lnTo>
                  <a:pt x="107232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819569" y="8782091"/>
            <a:ext cx="145415" cy="195580"/>
          </a:xfrm>
          <a:custGeom>
            <a:avLst/>
            <a:gdLst/>
            <a:ahLst/>
            <a:cxnLst/>
            <a:rect l="l" t="t" r="r" b="b"/>
            <a:pathLst>
              <a:path w="145415" h="195579">
                <a:moveTo>
                  <a:pt x="145136" y="97745"/>
                </a:moveTo>
                <a:lnTo>
                  <a:pt x="139433" y="59701"/>
                </a:lnTo>
                <a:lnTo>
                  <a:pt x="123881" y="28631"/>
                </a:lnTo>
                <a:lnTo>
                  <a:pt x="100812" y="7682"/>
                </a:lnTo>
                <a:lnTo>
                  <a:pt x="72563" y="0"/>
                </a:lnTo>
                <a:lnTo>
                  <a:pt x="44319" y="7682"/>
                </a:lnTo>
                <a:lnTo>
                  <a:pt x="21254" y="28631"/>
                </a:lnTo>
                <a:lnTo>
                  <a:pt x="5702" y="59701"/>
                </a:lnTo>
                <a:lnTo>
                  <a:pt x="0" y="97745"/>
                </a:lnTo>
                <a:lnTo>
                  <a:pt x="5702" y="135790"/>
                </a:lnTo>
                <a:lnTo>
                  <a:pt x="21254" y="166860"/>
                </a:lnTo>
                <a:lnTo>
                  <a:pt x="44319" y="187809"/>
                </a:lnTo>
                <a:lnTo>
                  <a:pt x="72563" y="195491"/>
                </a:lnTo>
                <a:lnTo>
                  <a:pt x="100812" y="187809"/>
                </a:lnTo>
                <a:lnTo>
                  <a:pt x="123881" y="166860"/>
                </a:lnTo>
                <a:lnTo>
                  <a:pt x="139433" y="135790"/>
                </a:lnTo>
                <a:lnTo>
                  <a:pt x="145136" y="97745"/>
                </a:lnTo>
                <a:close/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438452" y="8846094"/>
            <a:ext cx="66040" cy="84455"/>
          </a:xfrm>
          <a:custGeom>
            <a:avLst/>
            <a:gdLst/>
            <a:ahLst/>
            <a:cxnLst/>
            <a:rect l="l" t="t" r="r" b="b"/>
            <a:pathLst>
              <a:path w="66040" h="84454">
                <a:moveTo>
                  <a:pt x="32742" y="0"/>
                </a:moveTo>
                <a:lnTo>
                  <a:pt x="19997" y="3311"/>
                </a:lnTo>
                <a:lnTo>
                  <a:pt x="9590" y="12342"/>
                </a:lnTo>
                <a:lnTo>
                  <a:pt x="2573" y="25735"/>
                </a:lnTo>
                <a:lnTo>
                  <a:pt x="0" y="42134"/>
                </a:lnTo>
                <a:lnTo>
                  <a:pt x="2573" y="58533"/>
                </a:lnTo>
                <a:lnTo>
                  <a:pt x="9590" y="71927"/>
                </a:lnTo>
                <a:lnTo>
                  <a:pt x="19997" y="80957"/>
                </a:lnTo>
                <a:lnTo>
                  <a:pt x="32742" y="84269"/>
                </a:lnTo>
                <a:lnTo>
                  <a:pt x="45493" y="80957"/>
                </a:lnTo>
                <a:lnTo>
                  <a:pt x="55904" y="71927"/>
                </a:lnTo>
                <a:lnTo>
                  <a:pt x="62922" y="58533"/>
                </a:lnTo>
                <a:lnTo>
                  <a:pt x="65495" y="42134"/>
                </a:lnTo>
                <a:lnTo>
                  <a:pt x="62922" y="25735"/>
                </a:lnTo>
                <a:lnTo>
                  <a:pt x="55904" y="12342"/>
                </a:lnTo>
                <a:lnTo>
                  <a:pt x="45493" y="3311"/>
                </a:lnTo>
                <a:lnTo>
                  <a:pt x="32742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98632" y="8790482"/>
            <a:ext cx="145415" cy="195580"/>
          </a:xfrm>
          <a:custGeom>
            <a:avLst/>
            <a:gdLst/>
            <a:ahLst/>
            <a:cxnLst/>
            <a:rect l="l" t="t" r="r" b="b"/>
            <a:pathLst>
              <a:path w="145415" h="195579">
                <a:moveTo>
                  <a:pt x="145136" y="97745"/>
                </a:moveTo>
                <a:lnTo>
                  <a:pt x="139433" y="59701"/>
                </a:lnTo>
                <a:lnTo>
                  <a:pt x="123881" y="28631"/>
                </a:lnTo>
                <a:lnTo>
                  <a:pt x="100812" y="7682"/>
                </a:lnTo>
                <a:lnTo>
                  <a:pt x="72563" y="0"/>
                </a:lnTo>
                <a:lnTo>
                  <a:pt x="44319" y="7682"/>
                </a:lnTo>
                <a:lnTo>
                  <a:pt x="21254" y="28631"/>
                </a:lnTo>
                <a:lnTo>
                  <a:pt x="5702" y="59701"/>
                </a:lnTo>
                <a:lnTo>
                  <a:pt x="0" y="97745"/>
                </a:lnTo>
                <a:lnTo>
                  <a:pt x="5702" y="135790"/>
                </a:lnTo>
                <a:lnTo>
                  <a:pt x="21254" y="166860"/>
                </a:lnTo>
                <a:lnTo>
                  <a:pt x="44319" y="187809"/>
                </a:lnTo>
                <a:lnTo>
                  <a:pt x="72563" y="195491"/>
                </a:lnTo>
                <a:lnTo>
                  <a:pt x="100812" y="187809"/>
                </a:lnTo>
                <a:lnTo>
                  <a:pt x="123881" y="166860"/>
                </a:lnTo>
                <a:lnTo>
                  <a:pt x="139433" y="135790"/>
                </a:lnTo>
                <a:lnTo>
                  <a:pt x="145136" y="97745"/>
                </a:lnTo>
                <a:close/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128055" y="9314166"/>
            <a:ext cx="107314" cy="466090"/>
          </a:xfrm>
          <a:custGeom>
            <a:avLst/>
            <a:gdLst/>
            <a:ahLst/>
            <a:cxnLst/>
            <a:rect l="l" t="t" r="r" b="b"/>
            <a:pathLst>
              <a:path w="107315" h="466090">
                <a:moveTo>
                  <a:pt x="107232" y="0"/>
                </a:moveTo>
                <a:lnTo>
                  <a:pt x="0" y="0"/>
                </a:lnTo>
                <a:lnTo>
                  <a:pt x="0" y="465797"/>
                </a:lnTo>
                <a:lnTo>
                  <a:pt x="107232" y="465797"/>
                </a:lnTo>
                <a:lnTo>
                  <a:pt x="107232" y="0"/>
                </a:lnTo>
                <a:close/>
              </a:path>
            </a:pathLst>
          </a:custGeom>
          <a:solidFill>
            <a:srgbClr val="36B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34861" y="9032388"/>
            <a:ext cx="90805" cy="118110"/>
          </a:xfrm>
          <a:custGeom>
            <a:avLst/>
            <a:gdLst/>
            <a:ahLst/>
            <a:cxnLst/>
            <a:rect l="l" t="t" r="r" b="b"/>
            <a:pathLst>
              <a:path w="90805" h="118109">
                <a:moveTo>
                  <a:pt x="90615" y="59003"/>
                </a:moveTo>
                <a:lnTo>
                  <a:pt x="87054" y="36037"/>
                </a:lnTo>
                <a:lnTo>
                  <a:pt x="77345" y="17282"/>
                </a:lnTo>
                <a:lnTo>
                  <a:pt x="62944" y="4636"/>
                </a:lnTo>
                <a:lnTo>
                  <a:pt x="45307" y="0"/>
                </a:lnTo>
                <a:lnTo>
                  <a:pt x="27675" y="4636"/>
                </a:lnTo>
                <a:lnTo>
                  <a:pt x="13273" y="17282"/>
                </a:lnTo>
                <a:lnTo>
                  <a:pt x="3561" y="36037"/>
                </a:lnTo>
                <a:lnTo>
                  <a:pt x="0" y="59003"/>
                </a:lnTo>
                <a:lnTo>
                  <a:pt x="3561" y="81969"/>
                </a:lnTo>
                <a:lnTo>
                  <a:pt x="13273" y="100724"/>
                </a:lnTo>
                <a:lnTo>
                  <a:pt x="27675" y="113369"/>
                </a:lnTo>
                <a:lnTo>
                  <a:pt x="45307" y="118006"/>
                </a:lnTo>
                <a:lnTo>
                  <a:pt x="62944" y="113369"/>
                </a:lnTo>
                <a:lnTo>
                  <a:pt x="77345" y="100724"/>
                </a:lnTo>
                <a:lnTo>
                  <a:pt x="87054" y="81969"/>
                </a:lnTo>
                <a:lnTo>
                  <a:pt x="90615" y="59003"/>
                </a:lnTo>
                <a:close/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60344" y="9057675"/>
            <a:ext cx="90805" cy="118110"/>
          </a:xfrm>
          <a:custGeom>
            <a:avLst/>
            <a:gdLst/>
            <a:ahLst/>
            <a:cxnLst/>
            <a:rect l="l" t="t" r="r" b="b"/>
            <a:pathLst>
              <a:path w="90805" h="118109">
                <a:moveTo>
                  <a:pt x="90604" y="59003"/>
                </a:moveTo>
                <a:lnTo>
                  <a:pt x="87044" y="36037"/>
                </a:lnTo>
                <a:lnTo>
                  <a:pt x="77335" y="17282"/>
                </a:lnTo>
                <a:lnTo>
                  <a:pt x="62933" y="4636"/>
                </a:lnTo>
                <a:lnTo>
                  <a:pt x="45297" y="0"/>
                </a:lnTo>
                <a:lnTo>
                  <a:pt x="27666" y="4636"/>
                </a:lnTo>
                <a:lnTo>
                  <a:pt x="13267" y="17282"/>
                </a:lnTo>
                <a:lnTo>
                  <a:pt x="3559" y="36037"/>
                </a:lnTo>
                <a:lnTo>
                  <a:pt x="0" y="59003"/>
                </a:lnTo>
                <a:lnTo>
                  <a:pt x="3559" y="81969"/>
                </a:lnTo>
                <a:lnTo>
                  <a:pt x="13267" y="100724"/>
                </a:lnTo>
                <a:lnTo>
                  <a:pt x="27666" y="113369"/>
                </a:lnTo>
                <a:lnTo>
                  <a:pt x="45297" y="118006"/>
                </a:lnTo>
                <a:lnTo>
                  <a:pt x="62933" y="113369"/>
                </a:lnTo>
                <a:lnTo>
                  <a:pt x="77335" y="100724"/>
                </a:lnTo>
                <a:lnTo>
                  <a:pt x="87044" y="81969"/>
                </a:lnTo>
                <a:lnTo>
                  <a:pt x="90604" y="59003"/>
                </a:lnTo>
                <a:close/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639587" y="8928580"/>
            <a:ext cx="188595" cy="149225"/>
          </a:xfrm>
          <a:custGeom>
            <a:avLst/>
            <a:gdLst/>
            <a:ahLst/>
            <a:cxnLst/>
            <a:rect l="l" t="t" r="r" b="b"/>
            <a:pathLst>
              <a:path w="188594" h="149225">
                <a:moveTo>
                  <a:pt x="0" y="149105"/>
                </a:moveTo>
                <a:lnTo>
                  <a:pt x="188538" y="0"/>
                </a:lnTo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962374" y="8916706"/>
            <a:ext cx="172720" cy="140970"/>
          </a:xfrm>
          <a:custGeom>
            <a:avLst/>
            <a:gdLst/>
            <a:ahLst/>
            <a:cxnLst/>
            <a:rect l="l" t="t" r="r" b="b"/>
            <a:pathLst>
              <a:path w="172719" h="140970">
                <a:moveTo>
                  <a:pt x="0" y="0"/>
                </a:moveTo>
                <a:lnTo>
                  <a:pt x="172486" y="140969"/>
                </a:lnTo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220042" y="8929303"/>
            <a:ext cx="179705" cy="134620"/>
          </a:xfrm>
          <a:custGeom>
            <a:avLst/>
            <a:gdLst/>
            <a:ahLst/>
            <a:cxnLst/>
            <a:rect l="l" t="t" r="r" b="b"/>
            <a:pathLst>
              <a:path w="179705" h="134620">
                <a:moveTo>
                  <a:pt x="0" y="134069"/>
                </a:moveTo>
                <a:lnTo>
                  <a:pt x="179460" y="0"/>
                </a:lnTo>
              </a:path>
            </a:pathLst>
          </a:custGeom>
          <a:ln w="30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723919" y="6283917"/>
            <a:ext cx="649605" cy="688975"/>
          </a:xfrm>
          <a:custGeom>
            <a:avLst/>
            <a:gdLst/>
            <a:ahLst/>
            <a:cxnLst/>
            <a:rect l="l" t="t" r="r" b="b"/>
            <a:pathLst>
              <a:path w="649605" h="688975">
                <a:moveTo>
                  <a:pt x="649011" y="324063"/>
                </a:moveTo>
                <a:lnTo>
                  <a:pt x="645791" y="278145"/>
                </a:lnTo>
                <a:lnTo>
                  <a:pt x="636424" y="234204"/>
                </a:lnTo>
                <a:lnTo>
                  <a:pt x="621347" y="192678"/>
                </a:lnTo>
                <a:lnTo>
                  <a:pt x="601000" y="154006"/>
                </a:lnTo>
                <a:lnTo>
                  <a:pt x="575820" y="118627"/>
                </a:lnTo>
                <a:lnTo>
                  <a:pt x="546248" y="86979"/>
                </a:lnTo>
                <a:lnTo>
                  <a:pt x="512720" y="59500"/>
                </a:lnTo>
                <a:lnTo>
                  <a:pt x="475676" y="36629"/>
                </a:lnTo>
                <a:lnTo>
                  <a:pt x="435554" y="18806"/>
                </a:lnTo>
                <a:lnTo>
                  <a:pt x="392792" y="6467"/>
                </a:lnTo>
                <a:lnTo>
                  <a:pt x="347830" y="52"/>
                </a:lnTo>
                <a:lnTo>
                  <a:pt x="301106" y="0"/>
                </a:lnTo>
                <a:lnTo>
                  <a:pt x="254519" y="6686"/>
                </a:lnTo>
                <a:lnTo>
                  <a:pt x="210217" y="19840"/>
                </a:lnTo>
                <a:lnTo>
                  <a:pt x="168720" y="38951"/>
                </a:lnTo>
                <a:lnTo>
                  <a:pt x="130547" y="63506"/>
                </a:lnTo>
                <a:lnTo>
                  <a:pt x="96218" y="92995"/>
                </a:lnTo>
                <a:lnTo>
                  <a:pt x="66253" y="126907"/>
                </a:lnTo>
                <a:lnTo>
                  <a:pt x="41173" y="164730"/>
                </a:lnTo>
                <a:lnTo>
                  <a:pt x="21496" y="205954"/>
                </a:lnTo>
                <a:lnTo>
                  <a:pt x="7743" y="250066"/>
                </a:lnTo>
                <a:lnTo>
                  <a:pt x="434" y="296556"/>
                </a:lnTo>
                <a:lnTo>
                  <a:pt x="0" y="345554"/>
                </a:lnTo>
                <a:lnTo>
                  <a:pt x="6558" y="392638"/>
                </a:lnTo>
                <a:lnTo>
                  <a:pt x="19605" y="437307"/>
                </a:lnTo>
                <a:lnTo>
                  <a:pt x="38638" y="479063"/>
                </a:lnTo>
                <a:lnTo>
                  <a:pt x="63151" y="517406"/>
                </a:lnTo>
                <a:lnTo>
                  <a:pt x="92641" y="551836"/>
                </a:lnTo>
                <a:lnTo>
                  <a:pt x="116750" y="581226"/>
                </a:lnTo>
                <a:lnTo>
                  <a:pt x="134803" y="614192"/>
                </a:lnTo>
                <a:lnTo>
                  <a:pt x="146128" y="649916"/>
                </a:lnTo>
                <a:lnTo>
                  <a:pt x="150053" y="687581"/>
                </a:lnTo>
                <a:lnTo>
                  <a:pt x="150053" y="688732"/>
                </a:lnTo>
                <a:lnTo>
                  <a:pt x="498273" y="688732"/>
                </a:lnTo>
                <a:lnTo>
                  <a:pt x="498273" y="687539"/>
                </a:lnTo>
                <a:lnTo>
                  <a:pt x="501830" y="650717"/>
                </a:lnTo>
                <a:lnTo>
                  <a:pt x="512307" y="615585"/>
                </a:lnTo>
                <a:lnTo>
                  <a:pt x="529411" y="583214"/>
                </a:lnTo>
                <a:lnTo>
                  <a:pt x="552847" y="554674"/>
                </a:lnTo>
                <a:lnTo>
                  <a:pt x="585646" y="516757"/>
                </a:lnTo>
                <a:lnTo>
                  <a:pt x="612345" y="474061"/>
                </a:lnTo>
                <a:lnTo>
                  <a:pt x="632260" y="427262"/>
                </a:lnTo>
                <a:lnTo>
                  <a:pt x="644710" y="377038"/>
                </a:lnTo>
                <a:lnTo>
                  <a:pt x="649011" y="324063"/>
                </a:lnTo>
                <a:close/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821911" y="6379192"/>
            <a:ext cx="376555" cy="208279"/>
          </a:xfrm>
          <a:custGeom>
            <a:avLst/>
            <a:gdLst/>
            <a:ahLst/>
            <a:cxnLst/>
            <a:rect l="l" t="t" r="r" b="b"/>
            <a:pathLst>
              <a:path w="376555" h="208279">
                <a:moveTo>
                  <a:pt x="0" y="207690"/>
                </a:moveTo>
                <a:lnTo>
                  <a:pt x="8684" y="161840"/>
                </a:lnTo>
                <a:lnTo>
                  <a:pt x="26248" y="119662"/>
                </a:lnTo>
                <a:lnTo>
                  <a:pt x="51627" y="82203"/>
                </a:lnTo>
                <a:lnTo>
                  <a:pt x="83757" y="50515"/>
                </a:lnTo>
                <a:lnTo>
                  <a:pt x="121575" y="25646"/>
                </a:lnTo>
                <a:lnTo>
                  <a:pt x="164015" y="8646"/>
                </a:lnTo>
                <a:lnTo>
                  <a:pt x="210014" y="565"/>
                </a:lnTo>
                <a:lnTo>
                  <a:pt x="220883" y="0"/>
                </a:lnTo>
                <a:lnTo>
                  <a:pt x="226254" y="0"/>
                </a:lnTo>
                <a:lnTo>
                  <a:pt x="268251" y="3892"/>
                </a:lnTo>
                <a:lnTo>
                  <a:pt x="307700" y="15099"/>
                </a:lnTo>
                <a:lnTo>
                  <a:pt x="343893" y="32909"/>
                </a:lnTo>
                <a:lnTo>
                  <a:pt x="376124" y="56616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871899" y="7041150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366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871899" y="7111002"/>
            <a:ext cx="352425" cy="168910"/>
          </a:xfrm>
          <a:custGeom>
            <a:avLst/>
            <a:gdLst/>
            <a:ahLst/>
            <a:cxnLst/>
            <a:rect l="l" t="t" r="r" b="b"/>
            <a:pathLst>
              <a:path w="352425" h="168909">
                <a:moveTo>
                  <a:pt x="207250" y="168623"/>
                </a:moveTo>
                <a:lnTo>
                  <a:pt x="145116" y="168623"/>
                </a:lnTo>
                <a:lnTo>
                  <a:pt x="99248" y="161224"/>
                </a:lnTo>
                <a:lnTo>
                  <a:pt x="59412" y="140623"/>
                </a:lnTo>
                <a:lnTo>
                  <a:pt x="27999" y="109210"/>
                </a:lnTo>
                <a:lnTo>
                  <a:pt x="7398" y="69374"/>
                </a:lnTo>
                <a:lnTo>
                  <a:pt x="0" y="23507"/>
                </a:lnTo>
                <a:lnTo>
                  <a:pt x="0" y="0"/>
                </a:lnTo>
                <a:lnTo>
                  <a:pt x="352366" y="0"/>
                </a:lnTo>
                <a:lnTo>
                  <a:pt x="352366" y="23507"/>
                </a:lnTo>
                <a:lnTo>
                  <a:pt x="344968" y="69374"/>
                </a:lnTo>
                <a:lnTo>
                  <a:pt x="324366" y="109210"/>
                </a:lnTo>
                <a:lnTo>
                  <a:pt x="292953" y="140623"/>
                </a:lnTo>
                <a:lnTo>
                  <a:pt x="253117" y="161224"/>
                </a:lnTo>
                <a:lnTo>
                  <a:pt x="207250" y="168623"/>
                </a:lnTo>
                <a:close/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96011" y="7282400"/>
            <a:ext cx="104775" cy="71120"/>
          </a:xfrm>
          <a:custGeom>
            <a:avLst/>
            <a:gdLst/>
            <a:ahLst/>
            <a:cxnLst/>
            <a:rect l="l" t="t" r="r" b="b"/>
            <a:pathLst>
              <a:path w="104775" h="71120">
                <a:moveTo>
                  <a:pt x="0" y="167"/>
                </a:moveTo>
                <a:lnTo>
                  <a:pt x="0" y="18470"/>
                </a:lnTo>
                <a:lnTo>
                  <a:pt x="4091" y="38743"/>
                </a:lnTo>
                <a:lnTo>
                  <a:pt x="15249" y="55298"/>
                </a:lnTo>
                <a:lnTo>
                  <a:pt x="31800" y="66459"/>
                </a:lnTo>
                <a:lnTo>
                  <a:pt x="52071" y="70552"/>
                </a:lnTo>
                <a:lnTo>
                  <a:pt x="72344" y="66459"/>
                </a:lnTo>
                <a:lnTo>
                  <a:pt x="88899" y="55298"/>
                </a:lnTo>
                <a:lnTo>
                  <a:pt x="100060" y="38743"/>
                </a:lnTo>
                <a:lnTo>
                  <a:pt x="104153" y="18470"/>
                </a:lnTo>
                <a:lnTo>
                  <a:pt x="104153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898444" y="6638090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79">
                <a:moveTo>
                  <a:pt x="396668" y="0"/>
                </a:moveTo>
                <a:lnTo>
                  <a:pt x="348259" y="47710"/>
                </a:lnTo>
                <a:lnTo>
                  <a:pt x="315954" y="73385"/>
                </a:lnTo>
                <a:lnTo>
                  <a:pt x="278064" y="98667"/>
                </a:lnTo>
                <a:lnTo>
                  <a:pt x="234450" y="122351"/>
                </a:lnTo>
                <a:lnTo>
                  <a:pt x="184975" y="143232"/>
                </a:lnTo>
                <a:lnTo>
                  <a:pt x="129501" y="160105"/>
                </a:lnTo>
                <a:lnTo>
                  <a:pt x="67888" y="171766"/>
                </a:lnTo>
                <a:lnTo>
                  <a:pt x="0" y="177010"/>
                </a:lnTo>
                <a:lnTo>
                  <a:pt x="12765" y="196212"/>
                </a:lnTo>
                <a:lnTo>
                  <a:pt x="23818" y="216273"/>
                </a:lnTo>
                <a:lnTo>
                  <a:pt x="33101" y="237084"/>
                </a:lnTo>
                <a:lnTo>
                  <a:pt x="40553" y="258536"/>
                </a:lnTo>
                <a:lnTo>
                  <a:pt x="258484" y="258536"/>
                </a:lnTo>
                <a:lnTo>
                  <a:pt x="269739" y="227342"/>
                </a:lnTo>
                <a:lnTo>
                  <a:pt x="284664" y="198058"/>
                </a:lnTo>
                <a:lnTo>
                  <a:pt x="303079" y="171005"/>
                </a:lnTo>
                <a:lnTo>
                  <a:pt x="324806" y="146508"/>
                </a:lnTo>
                <a:lnTo>
                  <a:pt x="352099" y="114562"/>
                </a:lnTo>
                <a:lnTo>
                  <a:pt x="373357" y="79053"/>
                </a:lnTo>
                <a:lnTo>
                  <a:pt x="388305" y="40645"/>
                </a:lnTo>
                <a:lnTo>
                  <a:pt x="396668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048076" y="6132482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542"/>
                </a:moveTo>
                <a:lnTo>
                  <a:pt x="0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885369" y="6164135"/>
            <a:ext cx="26034" cy="70485"/>
          </a:xfrm>
          <a:custGeom>
            <a:avLst/>
            <a:gdLst/>
            <a:ahLst/>
            <a:cxnLst/>
            <a:rect l="l" t="t" r="r" b="b"/>
            <a:pathLst>
              <a:path w="26034" h="70485">
                <a:moveTo>
                  <a:pt x="25496" y="70039"/>
                </a:moveTo>
                <a:lnTo>
                  <a:pt x="0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743300" y="6249525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59" h="57150">
                <a:moveTo>
                  <a:pt x="47914" y="57097"/>
                </a:moveTo>
                <a:lnTo>
                  <a:pt x="0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639011" y="6378359"/>
            <a:ext cx="64769" cy="37465"/>
          </a:xfrm>
          <a:custGeom>
            <a:avLst/>
            <a:gdLst/>
            <a:ahLst/>
            <a:cxnLst/>
            <a:rect l="l" t="t" r="r" b="b"/>
            <a:pathLst>
              <a:path w="64769" h="37464">
                <a:moveTo>
                  <a:pt x="64553" y="37265"/>
                </a:moveTo>
                <a:lnTo>
                  <a:pt x="0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185287" y="6164135"/>
            <a:ext cx="26034" cy="70485"/>
          </a:xfrm>
          <a:custGeom>
            <a:avLst/>
            <a:gdLst/>
            <a:ahLst/>
            <a:cxnLst/>
            <a:rect l="l" t="t" r="r" b="b"/>
            <a:pathLst>
              <a:path w="26034" h="70485">
                <a:moveTo>
                  <a:pt x="0" y="70039"/>
                </a:moveTo>
                <a:lnTo>
                  <a:pt x="25496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304937" y="6249525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59" h="57150">
                <a:moveTo>
                  <a:pt x="0" y="57097"/>
                </a:moveTo>
                <a:lnTo>
                  <a:pt x="47914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392589" y="6378359"/>
            <a:ext cx="64769" cy="37465"/>
          </a:xfrm>
          <a:custGeom>
            <a:avLst/>
            <a:gdLst/>
            <a:ahLst/>
            <a:cxnLst/>
            <a:rect l="l" t="t" r="r" b="b"/>
            <a:pathLst>
              <a:path w="64769" h="37464">
                <a:moveTo>
                  <a:pt x="0" y="37265"/>
                </a:moveTo>
                <a:lnTo>
                  <a:pt x="64553" y="0"/>
                </a:lnTo>
              </a:path>
            </a:pathLst>
          </a:custGeom>
          <a:ln w="28512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653785" y="4049138"/>
            <a:ext cx="945515" cy="945515"/>
          </a:xfrm>
          <a:custGeom>
            <a:avLst/>
            <a:gdLst/>
            <a:ahLst/>
            <a:cxnLst/>
            <a:rect l="l" t="t" r="r" b="b"/>
            <a:pathLst>
              <a:path w="945515" h="945514">
                <a:moveTo>
                  <a:pt x="0" y="472718"/>
                </a:moveTo>
                <a:lnTo>
                  <a:pt x="2440" y="424386"/>
                </a:lnTo>
                <a:lnTo>
                  <a:pt x="9603" y="377450"/>
                </a:lnTo>
                <a:lnTo>
                  <a:pt x="21251" y="332148"/>
                </a:lnTo>
                <a:lnTo>
                  <a:pt x="37147" y="288717"/>
                </a:lnTo>
                <a:lnTo>
                  <a:pt x="57053" y="247394"/>
                </a:lnTo>
                <a:lnTo>
                  <a:pt x="80730" y="208419"/>
                </a:lnTo>
                <a:lnTo>
                  <a:pt x="107943" y="172027"/>
                </a:lnTo>
                <a:lnTo>
                  <a:pt x="138452" y="138457"/>
                </a:lnTo>
                <a:lnTo>
                  <a:pt x="172021" y="107947"/>
                </a:lnTo>
                <a:lnTo>
                  <a:pt x="208412" y="80734"/>
                </a:lnTo>
                <a:lnTo>
                  <a:pt x="247386" y="57055"/>
                </a:lnTo>
                <a:lnTo>
                  <a:pt x="288708" y="37149"/>
                </a:lnTo>
                <a:lnTo>
                  <a:pt x="332138" y="21252"/>
                </a:lnTo>
                <a:lnTo>
                  <a:pt x="377440" y="9604"/>
                </a:lnTo>
                <a:lnTo>
                  <a:pt x="424376" y="2440"/>
                </a:lnTo>
                <a:lnTo>
                  <a:pt x="472708" y="0"/>
                </a:lnTo>
                <a:lnTo>
                  <a:pt x="521039" y="2440"/>
                </a:lnTo>
                <a:lnTo>
                  <a:pt x="567975" y="9604"/>
                </a:lnTo>
                <a:lnTo>
                  <a:pt x="613277" y="21252"/>
                </a:lnTo>
                <a:lnTo>
                  <a:pt x="656707" y="37149"/>
                </a:lnTo>
                <a:lnTo>
                  <a:pt x="698029" y="57055"/>
                </a:lnTo>
                <a:lnTo>
                  <a:pt x="737004" y="80734"/>
                </a:lnTo>
                <a:lnTo>
                  <a:pt x="773394" y="107947"/>
                </a:lnTo>
                <a:lnTo>
                  <a:pt x="806963" y="138457"/>
                </a:lnTo>
                <a:lnTo>
                  <a:pt x="837473" y="172027"/>
                </a:lnTo>
                <a:lnTo>
                  <a:pt x="864685" y="208419"/>
                </a:lnTo>
                <a:lnTo>
                  <a:pt x="888363" y="247394"/>
                </a:lnTo>
                <a:lnTo>
                  <a:pt x="908268" y="288717"/>
                </a:lnTo>
                <a:lnTo>
                  <a:pt x="924164" y="332148"/>
                </a:lnTo>
                <a:lnTo>
                  <a:pt x="935812" y="377450"/>
                </a:lnTo>
                <a:lnTo>
                  <a:pt x="942975" y="424386"/>
                </a:lnTo>
                <a:lnTo>
                  <a:pt x="945416" y="472718"/>
                </a:lnTo>
                <a:lnTo>
                  <a:pt x="942975" y="521050"/>
                </a:lnTo>
                <a:lnTo>
                  <a:pt x="935812" y="567986"/>
                </a:lnTo>
                <a:lnTo>
                  <a:pt x="924164" y="613287"/>
                </a:lnTo>
                <a:lnTo>
                  <a:pt x="908268" y="656718"/>
                </a:lnTo>
                <a:lnTo>
                  <a:pt x="888363" y="698039"/>
                </a:lnTo>
                <a:lnTo>
                  <a:pt x="864685" y="737014"/>
                </a:lnTo>
                <a:lnTo>
                  <a:pt x="837473" y="773405"/>
                </a:lnTo>
                <a:lnTo>
                  <a:pt x="806963" y="806974"/>
                </a:lnTo>
                <a:lnTo>
                  <a:pt x="773394" y="837483"/>
                </a:lnTo>
                <a:lnTo>
                  <a:pt x="737004" y="864695"/>
                </a:lnTo>
                <a:lnTo>
                  <a:pt x="698029" y="888373"/>
                </a:lnTo>
                <a:lnTo>
                  <a:pt x="656707" y="908279"/>
                </a:lnTo>
                <a:lnTo>
                  <a:pt x="613277" y="924174"/>
                </a:lnTo>
                <a:lnTo>
                  <a:pt x="567975" y="935823"/>
                </a:lnTo>
                <a:lnTo>
                  <a:pt x="521039" y="942986"/>
                </a:lnTo>
                <a:lnTo>
                  <a:pt x="472708" y="945426"/>
                </a:lnTo>
                <a:lnTo>
                  <a:pt x="424376" y="942986"/>
                </a:lnTo>
                <a:lnTo>
                  <a:pt x="377440" y="935823"/>
                </a:lnTo>
                <a:lnTo>
                  <a:pt x="332138" y="924174"/>
                </a:lnTo>
                <a:lnTo>
                  <a:pt x="288708" y="908279"/>
                </a:lnTo>
                <a:lnTo>
                  <a:pt x="247386" y="888373"/>
                </a:lnTo>
                <a:lnTo>
                  <a:pt x="208412" y="864695"/>
                </a:lnTo>
                <a:lnTo>
                  <a:pt x="172021" y="837483"/>
                </a:lnTo>
                <a:lnTo>
                  <a:pt x="138452" y="806974"/>
                </a:lnTo>
                <a:lnTo>
                  <a:pt x="107943" y="773405"/>
                </a:lnTo>
                <a:lnTo>
                  <a:pt x="80730" y="737014"/>
                </a:lnTo>
                <a:lnTo>
                  <a:pt x="57053" y="698039"/>
                </a:lnTo>
                <a:lnTo>
                  <a:pt x="37147" y="656718"/>
                </a:lnTo>
                <a:lnTo>
                  <a:pt x="21251" y="613287"/>
                </a:lnTo>
                <a:lnTo>
                  <a:pt x="9603" y="567986"/>
                </a:lnTo>
                <a:lnTo>
                  <a:pt x="2440" y="521050"/>
                </a:lnTo>
                <a:lnTo>
                  <a:pt x="0" y="472718"/>
                </a:lnTo>
                <a:close/>
              </a:path>
            </a:pathLst>
          </a:custGeom>
          <a:ln w="26208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496951" y="4872128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90842" y="0"/>
                </a:moveTo>
                <a:lnTo>
                  <a:pt x="18313" y="172507"/>
                </a:lnTo>
                <a:lnTo>
                  <a:pt x="4578" y="193198"/>
                </a:lnTo>
                <a:lnTo>
                  <a:pt x="0" y="216731"/>
                </a:lnTo>
                <a:lnTo>
                  <a:pt x="4578" y="240264"/>
                </a:lnTo>
                <a:lnTo>
                  <a:pt x="18313" y="260955"/>
                </a:lnTo>
                <a:lnTo>
                  <a:pt x="39004" y="274690"/>
                </a:lnTo>
                <a:lnTo>
                  <a:pt x="62537" y="279268"/>
                </a:lnTo>
                <a:lnTo>
                  <a:pt x="86070" y="274690"/>
                </a:lnTo>
                <a:lnTo>
                  <a:pt x="106761" y="260955"/>
                </a:lnTo>
                <a:lnTo>
                  <a:pt x="279279" y="88437"/>
                </a:lnTo>
              </a:path>
            </a:pathLst>
          </a:custGeom>
          <a:ln w="26208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604624" y="4717997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5" h="325754">
                <a:moveTo>
                  <a:pt x="325749" y="325738"/>
                </a:moveTo>
                <a:lnTo>
                  <a:pt x="281348" y="307455"/>
                </a:lnTo>
                <a:lnTo>
                  <a:pt x="239028" y="285449"/>
                </a:lnTo>
                <a:lnTo>
                  <a:pt x="198994" y="259926"/>
                </a:lnTo>
                <a:lnTo>
                  <a:pt x="161451" y="231090"/>
                </a:lnTo>
                <a:lnTo>
                  <a:pt x="126604" y="199147"/>
                </a:lnTo>
                <a:lnTo>
                  <a:pt x="94659" y="164301"/>
                </a:lnTo>
                <a:lnTo>
                  <a:pt x="65821" y="126759"/>
                </a:lnTo>
                <a:lnTo>
                  <a:pt x="40295" y="86724"/>
                </a:lnTo>
                <a:lnTo>
                  <a:pt x="18286" y="44403"/>
                </a:lnTo>
                <a:lnTo>
                  <a:pt x="0" y="0"/>
                </a:lnTo>
              </a:path>
            </a:pathLst>
          </a:custGeom>
          <a:ln w="26208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955635" y="4361590"/>
            <a:ext cx="328295" cy="328295"/>
          </a:xfrm>
          <a:custGeom>
            <a:avLst/>
            <a:gdLst/>
            <a:ahLst/>
            <a:cxnLst/>
            <a:rect l="l" t="t" r="r" b="b"/>
            <a:pathLst>
              <a:path w="328294" h="328295">
                <a:moveTo>
                  <a:pt x="328073" y="164036"/>
                </a:moveTo>
                <a:lnTo>
                  <a:pt x="322214" y="207644"/>
                </a:lnTo>
                <a:lnTo>
                  <a:pt x="305677" y="246829"/>
                </a:lnTo>
                <a:lnTo>
                  <a:pt x="280028" y="280028"/>
                </a:lnTo>
                <a:lnTo>
                  <a:pt x="246829" y="305677"/>
                </a:lnTo>
                <a:lnTo>
                  <a:pt x="207644" y="322214"/>
                </a:lnTo>
                <a:lnTo>
                  <a:pt x="164036" y="328073"/>
                </a:lnTo>
                <a:lnTo>
                  <a:pt x="120429" y="322214"/>
                </a:lnTo>
                <a:lnTo>
                  <a:pt x="81244" y="305677"/>
                </a:lnTo>
                <a:lnTo>
                  <a:pt x="48045" y="280028"/>
                </a:lnTo>
                <a:lnTo>
                  <a:pt x="22396" y="246829"/>
                </a:lnTo>
                <a:lnTo>
                  <a:pt x="5859" y="207644"/>
                </a:lnTo>
                <a:lnTo>
                  <a:pt x="0" y="164036"/>
                </a:lnTo>
                <a:lnTo>
                  <a:pt x="5859" y="120429"/>
                </a:lnTo>
                <a:lnTo>
                  <a:pt x="22396" y="81244"/>
                </a:lnTo>
                <a:lnTo>
                  <a:pt x="48045" y="48045"/>
                </a:lnTo>
                <a:lnTo>
                  <a:pt x="81244" y="22396"/>
                </a:lnTo>
                <a:lnTo>
                  <a:pt x="120429" y="5859"/>
                </a:lnTo>
                <a:lnTo>
                  <a:pt x="164036" y="0"/>
                </a:lnTo>
                <a:lnTo>
                  <a:pt x="207644" y="5859"/>
                </a:lnTo>
                <a:lnTo>
                  <a:pt x="246829" y="22396"/>
                </a:lnTo>
                <a:lnTo>
                  <a:pt x="280028" y="48045"/>
                </a:lnTo>
                <a:lnTo>
                  <a:pt x="305677" y="81244"/>
                </a:lnTo>
                <a:lnTo>
                  <a:pt x="322214" y="120429"/>
                </a:lnTo>
                <a:lnTo>
                  <a:pt x="328073" y="164036"/>
                </a:lnTo>
                <a:close/>
              </a:path>
            </a:pathLst>
          </a:custGeom>
          <a:ln w="14743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812174" y="4218129"/>
            <a:ext cx="615315" cy="615315"/>
          </a:xfrm>
          <a:custGeom>
            <a:avLst/>
            <a:gdLst/>
            <a:ahLst/>
            <a:cxnLst/>
            <a:rect l="l" t="t" r="r" b="b"/>
            <a:pathLst>
              <a:path w="615315" h="615314">
                <a:moveTo>
                  <a:pt x="326848" y="0"/>
                </a:moveTo>
                <a:lnTo>
                  <a:pt x="288137" y="0"/>
                </a:lnTo>
                <a:lnTo>
                  <a:pt x="275997" y="2451"/>
                </a:lnTo>
                <a:lnTo>
                  <a:pt x="266082" y="9137"/>
                </a:lnTo>
                <a:lnTo>
                  <a:pt x="259396" y="19052"/>
                </a:lnTo>
                <a:lnTo>
                  <a:pt x="256945" y="31192"/>
                </a:lnTo>
                <a:lnTo>
                  <a:pt x="255342" y="41097"/>
                </a:lnTo>
                <a:lnTo>
                  <a:pt x="250828" y="49792"/>
                </a:lnTo>
                <a:lnTo>
                  <a:pt x="243847" y="56641"/>
                </a:lnTo>
                <a:lnTo>
                  <a:pt x="234841" y="61003"/>
                </a:lnTo>
                <a:lnTo>
                  <a:pt x="221806" y="65222"/>
                </a:lnTo>
                <a:lnTo>
                  <a:pt x="209085" y="70109"/>
                </a:lnTo>
                <a:lnTo>
                  <a:pt x="196698" y="75641"/>
                </a:lnTo>
                <a:lnTo>
                  <a:pt x="184664" y="81798"/>
                </a:lnTo>
                <a:lnTo>
                  <a:pt x="175193" y="85100"/>
                </a:lnTo>
                <a:lnTo>
                  <a:pt x="165396" y="85214"/>
                </a:lnTo>
                <a:lnTo>
                  <a:pt x="156038" y="82269"/>
                </a:lnTo>
                <a:lnTo>
                  <a:pt x="147880" y="76395"/>
                </a:lnTo>
                <a:lnTo>
                  <a:pt x="137547" y="69524"/>
                </a:lnTo>
                <a:lnTo>
                  <a:pt x="125807" y="67241"/>
                </a:lnTo>
                <a:lnTo>
                  <a:pt x="114067" y="69524"/>
                </a:lnTo>
                <a:lnTo>
                  <a:pt x="103745" y="76374"/>
                </a:lnTo>
                <a:lnTo>
                  <a:pt x="76374" y="103756"/>
                </a:lnTo>
                <a:lnTo>
                  <a:pt x="69524" y="114073"/>
                </a:lnTo>
                <a:lnTo>
                  <a:pt x="67241" y="125812"/>
                </a:lnTo>
                <a:lnTo>
                  <a:pt x="69524" y="137552"/>
                </a:lnTo>
                <a:lnTo>
                  <a:pt x="76374" y="147869"/>
                </a:lnTo>
                <a:lnTo>
                  <a:pt x="82268" y="156042"/>
                </a:lnTo>
                <a:lnTo>
                  <a:pt x="85210" y="165398"/>
                </a:lnTo>
                <a:lnTo>
                  <a:pt x="85096" y="175193"/>
                </a:lnTo>
                <a:lnTo>
                  <a:pt x="81798" y="184664"/>
                </a:lnTo>
                <a:lnTo>
                  <a:pt x="75639" y="196693"/>
                </a:lnTo>
                <a:lnTo>
                  <a:pt x="70103" y="209082"/>
                </a:lnTo>
                <a:lnTo>
                  <a:pt x="65214" y="221809"/>
                </a:lnTo>
                <a:lnTo>
                  <a:pt x="60992" y="234851"/>
                </a:lnTo>
                <a:lnTo>
                  <a:pt x="56631" y="243851"/>
                </a:lnTo>
                <a:lnTo>
                  <a:pt x="49783" y="250830"/>
                </a:lnTo>
                <a:lnTo>
                  <a:pt x="41091" y="255342"/>
                </a:lnTo>
                <a:lnTo>
                  <a:pt x="31192" y="256945"/>
                </a:lnTo>
                <a:lnTo>
                  <a:pt x="19047" y="259396"/>
                </a:lnTo>
                <a:lnTo>
                  <a:pt x="9133" y="266083"/>
                </a:lnTo>
                <a:lnTo>
                  <a:pt x="2450" y="276001"/>
                </a:lnTo>
                <a:lnTo>
                  <a:pt x="0" y="288148"/>
                </a:lnTo>
                <a:lnTo>
                  <a:pt x="0" y="326859"/>
                </a:lnTo>
                <a:lnTo>
                  <a:pt x="31192" y="358051"/>
                </a:lnTo>
                <a:lnTo>
                  <a:pt x="41091" y="359654"/>
                </a:lnTo>
                <a:lnTo>
                  <a:pt x="49783" y="364168"/>
                </a:lnTo>
                <a:lnTo>
                  <a:pt x="56631" y="371149"/>
                </a:lnTo>
                <a:lnTo>
                  <a:pt x="60992" y="380155"/>
                </a:lnTo>
                <a:lnTo>
                  <a:pt x="65213" y="393192"/>
                </a:lnTo>
                <a:lnTo>
                  <a:pt x="70102" y="405915"/>
                </a:lnTo>
                <a:lnTo>
                  <a:pt x="75635" y="418303"/>
                </a:lnTo>
                <a:lnTo>
                  <a:pt x="81788" y="430332"/>
                </a:lnTo>
                <a:lnTo>
                  <a:pt x="85091" y="439808"/>
                </a:lnTo>
                <a:lnTo>
                  <a:pt x="85209" y="449604"/>
                </a:lnTo>
                <a:lnTo>
                  <a:pt x="82268" y="458960"/>
                </a:lnTo>
                <a:lnTo>
                  <a:pt x="76395" y="467116"/>
                </a:lnTo>
                <a:lnTo>
                  <a:pt x="69524" y="477449"/>
                </a:lnTo>
                <a:lnTo>
                  <a:pt x="67241" y="489189"/>
                </a:lnTo>
                <a:lnTo>
                  <a:pt x="69524" y="500929"/>
                </a:lnTo>
                <a:lnTo>
                  <a:pt x="76374" y="511251"/>
                </a:lnTo>
                <a:lnTo>
                  <a:pt x="103745" y="538622"/>
                </a:lnTo>
                <a:lnTo>
                  <a:pt x="114067" y="545478"/>
                </a:lnTo>
                <a:lnTo>
                  <a:pt x="125807" y="547763"/>
                </a:lnTo>
                <a:lnTo>
                  <a:pt x="137547" y="545478"/>
                </a:lnTo>
                <a:lnTo>
                  <a:pt x="147869" y="538622"/>
                </a:lnTo>
                <a:lnTo>
                  <a:pt x="156033" y="532736"/>
                </a:lnTo>
                <a:lnTo>
                  <a:pt x="165392" y="529787"/>
                </a:lnTo>
                <a:lnTo>
                  <a:pt x="175191" y="529897"/>
                </a:lnTo>
                <a:lnTo>
                  <a:pt x="184664" y="533198"/>
                </a:lnTo>
                <a:lnTo>
                  <a:pt x="196698" y="539357"/>
                </a:lnTo>
                <a:lnTo>
                  <a:pt x="209085" y="544893"/>
                </a:lnTo>
                <a:lnTo>
                  <a:pt x="221806" y="549782"/>
                </a:lnTo>
                <a:lnTo>
                  <a:pt x="234841" y="554004"/>
                </a:lnTo>
                <a:lnTo>
                  <a:pt x="243847" y="558365"/>
                </a:lnTo>
                <a:lnTo>
                  <a:pt x="250828" y="565213"/>
                </a:lnTo>
                <a:lnTo>
                  <a:pt x="255342" y="573905"/>
                </a:lnTo>
                <a:lnTo>
                  <a:pt x="256945" y="583804"/>
                </a:lnTo>
                <a:lnTo>
                  <a:pt x="259396" y="595949"/>
                </a:lnTo>
                <a:lnTo>
                  <a:pt x="266082" y="605863"/>
                </a:lnTo>
                <a:lnTo>
                  <a:pt x="275997" y="612546"/>
                </a:lnTo>
                <a:lnTo>
                  <a:pt x="288137" y="614996"/>
                </a:lnTo>
                <a:lnTo>
                  <a:pt x="326848" y="614996"/>
                </a:lnTo>
                <a:lnTo>
                  <a:pt x="358051" y="583804"/>
                </a:lnTo>
                <a:lnTo>
                  <a:pt x="359654" y="573905"/>
                </a:lnTo>
                <a:lnTo>
                  <a:pt x="364168" y="565213"/>
                </a:lnTo>
                <a:lnTo>
                  <a:pt x="371149" y="558365"/>
                </a:lnTo>
                <a:lnTo>
                  <a:pt x="380155" y="554004"/>
                </a:lnTo>
                <a:lnTo>
                  <a:pt x="393190" y="549782"/>
                </a:lnTo>
                <a:lnTo>
                  <a:pt x="405911" y="544893"/>
                </a:lnTo>
                <a:lnTo>
                  <a:pt x="418298" y="539357"/>
                </a:lnTo>
                <a:lnTo>
                  <a:pt x="430332" y="533198"/>
                </a:lnTo>
                <a:lnTo>
                  <a:pt x="439803" y="529897"/>
                </a:lnTo>
                <a:lnTo>
                  <a:pt x="449598" y="529787"/>
                </a:lnTo>
                <a:lnTo>
                  <a:pt x="458954" y="532736"/>
                </a:lnTo>
                <a:lnTo>
                  <a:pt x="467106" y="538611"/>
                </a:lnTo>
                <a:lnTo>
                  <a:pt x="477449" y="545478"/>
                </a:lnTo>
                <a:lnTo>
                  <a:pt x="489189" y="547763"/>
                </a:lnTo>
                <a:lnTo>
                  <a:pt x="500929" y="545478"/>
                </a:lnTo>
                <a:lnTo>
                  <a:pt x="511251" y="538622"/>
                </a:lnTo>
                <a:lnTo>
                  <a:pt x="538622" y="511251"/>
                </a:lnTo>
                <a:lnTo>
                  <a:pt x="545472" y="500929"/>
                </a:lnTo>
                <a:lnTo>
                  <a:pt x="547755" y="489189"/>
                </a:lnTo>
                <a:lnTo>
                  <a:pt x="545472" y="477449"/>
                </a:lnTo>
                <a:lnTo>
                  <a:pt x="538622" y="467127"/>
                </a:lnTo>
                <a:lnTo>
                  <a:pt x="532727" y="458960"/>
                </a:lnTo>
                <a:lnTo>
                  <a:pt x="529782" y="449604"/>
                </a:lnTo>
                <a:lnTo>
                  <a:pt x="529896" y="439808"/>
                </a:lnTo>
                <a:lnTo>
                  <a:pt x="533198" y="430332"/>
                </a:lnTo>
                <a:lnTo>
                  <a:pt x="539355" y="418303"/>
                </a:lnTo>
                <a:lnTo>
                  <a:pt x="544887" y="405915"/>
                </a:lnTo>
                <a:lnTo>
                  <a:pt x="549773" y="393192"/>
                </a:lnTo>
                <a:lnTo>
                  <a:pt x="553993" y="380155"/>
                </a:lnTo>
                <a:lnTo>
                  <a:pt x="558355" y="371149"/>
                </a:lnTo>
                <a:lnTo>
                  <a:pt x="565203" y="364168"/>
                </a:lnTo>
                <a:lnTo>
                  <a:pt x="573899" y="359654"/>
                </a:lnTo>
                <a:lnTo>
                  <a:pt x="583804" y="358051"/>
                </a:lnTo>
                <a:lnTo>
                  <a:pt x="595944" y="355600"/>
                </a:lnTo>
                <a:lnTo>
                  <a:pt x="605859" y="348914"/>
                </a:lnTo>
                <a:lnTo>
                  <a:pt x="612545" y="338999"/>
                </a:lnTo>
                <a:lnTo>
                  <a:pt x="614996" y="326859"/>
                </a:lnTo>
                <a:lnTo>
                  <a:pt x="614996" y="288148"/>
                </a:lnTo>
                <a:lnTo>
                  <a:pt x="583804" y="256945"/>
                </a:lnTo>
                <a:lnTo>
                  <a:pt x="573899" y="255342"/>
                </a:lnTo>
                <a:lnTo>
                  <a:pt x="565203" y="250830"/>
                </a:lnTo>
                <a:lnTo>
                  <a:pt x="558355" y="243851"/>
                </a:lnTo>
                <a:lnTo>
                  <a:pt x="553993" y="234851"/>
                </a:lnTo>
                <a:lnTo>
                  <a:pt x="549773" y="221809"/>
                </a:lnTo>
                <a:lnTo>
                  <a:pt x="544887" y="209082"/>
                </a:lnTo>
                <a:lnTo>
                  <a:pt x="539355" y="196693"/>
                </a:lnTo>
                <a:lnTo>
                  <a:pt x="533198" y="184664"/>
                </a:lnTo>
                <a:lnTo>
                  <a:pt x="529896" y="175193"/>
                </a:lnTo>
                <a:lnTo>
                  <a:pt x="529782" y="165398"/>
                </a:lnTo>
                <a:lnTo>
                  <a:pt x="532727" y="156042"/>
                </a:lnTo>
                <a:lnTo>
                  <a:pt x="538601" y="147890"/>
                </a:lnTo>
                <a:lnTo>
                  <a:pt x="545472" y="137552"/>
                </a:lnTo>
                <a:lnTo>
                  <a:pt x="547755" y="125812"/>
                </a:lnTo>
                <a:lnTo>
                  <a:pt x="545472" y="114073"/>
                </a:lnTo>
                <a:lnTo>
                  <a:pt x="538622" y="103756"/>
                </a:lnTo>
                <a:lnTo>
                  <a:pt x="511251" y="76374"/>
                </a:lnTo>
                <a:lnTo>
                  <a:pt x="500929" y="69524"/>
                </a:lnTo>
                <a:lnTo>
                  <a:pt x="489189" y="67241"/>
                </a:lnTo>
                <a:lnTo>
                  <a:pt x="477449" y="69524"/>
                </a:lnTo>
                <a:lnTo>
                  <a:pt x="467127" y="76374"/>
                </a:lnTo>
                <a:lnTo>
                  <a:pt x="458954" y="82269"/>
                </a:lnTo>
                <a:lnTo>
                  <a:pt x="449598" y="85214"/>
                </a:lnTo>
                <a:lnTo>
                  <a:pt x="439803" y="85100"/>
                </a:lnTo>
                <a:lnTo>
                  <a:pt x="430332" y="81798"/>
                </a:lnTo>
                <a:lnTo>
                  <a:pt x="418298" y="75641"/>
                </a:lnTo>
                <a:lnTo>
                  <a:pt x="405911" y="70109"/>
                </a:lnTo>
                <a:lnTo>
                  <a:pt x="393190" y="65222"/>
                </a:lnTo>
                <a:lnTo>
                  <a:pt x="380155" y="61003"/>
                </a:lnTo>
                <a:lnTo>
                  <a:pt x="371149" y="56641"/>
                </a:lnTo>
                <a:lnTo>
                  <a:pt x="364168" y="49792"/>
                </a:lnTo>
                <a:lnTo>
                  <a:pt x="359654" y="41097"/>
                </a:lnTo>
                <a:lnTo>
                  <a:pt x="358051" y="31192"/>
                </a:lnTo>
                <a:lnTo>
                  <a:pt x="355600" y="19052"/>
                </a:lnTo>
                <a:lnTo>
                  <a:pt x="348913" y="9137"/>
                </a:lnTo>
                <a:lnTo>
                  <a:pt x="338995" y="2451"/>
                </a:lnTo>
                <a:lnTo>
                  <a:pt x="326848" y="0"/>
                </a:lnTo>
                <a:close/>
              </a:path>
            </a:pathLst>
          </a:custGeom>
          <a:ln w="14743">
            <a:solidFill>
              <a:srgbClr val="33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891104" y="4297058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228568" y="0"/>
                </a:moveTo>
                <a:lnTo>
                  <a:pt x="182503" y="4644"/>
                </a:lnTo>
                <a:lnTo>
                  <a:pt x="139598" y="17963"/>
                </a:lnTo>
                <a:lnTo>
                  <a:pt x="100773" y="39038"/>
                </a:lnTo>
                <a:lnTo>
                  <a:pt x="66945" y="66949"/>
                </a:lnTo>
                <a:lnTo>
                  <a:pt x="39035" y="100777"/>
                </a:lnTo>
                <a:lnTo>
                  <a:pt x="17961" y="139603"/>
                </a:lnTo>
                <a:lnTo>
                  <a:pt x="4643" y="182506"/>
                </a:lnTo>
                <a:lnTo>
                  <a:pt x="0" y="228568"/>
                </a:lnTo>
                <a:lnTo>
                  <a:pt x="34752" y="228568"/>
                </a:lnTo>
                <a:lnTo>
                  <a:pt x="39871" y="184128"/>
                </a:lnTo>
                <a:lnTo>
                  <a:pt x="54452" y="143334"/>
                </a:lnTo>
                <a:lnTo>
                  <a:pt x="77331" y="107350"/>
                </a:lnTo>
                <a:lnTo>
                  <a:pt x="107345" y="77337"/>
                </a:lnTo>
                <a:lnTo>
                  <a:pt x="143332" y="54460"/>
                </a:lnTo>
                <a:lnTo>
                  <a:pt x="184128" y="39881"/>
                </a:lnTo>
                <a:lnTo>
                  <a:pt x="228568" y="34763"/>
                </a:lnTo>
                <a:lnTo>
                  <a:pt x="348484" y="34763"/>
                </a:lnTo>
                <a:lnTo>
                  <a:pt x="317534" y="17963"/>
                </a:lnTo>
                <a:lnTo>
                  <a:pt x="274631" y="4644"/>
                </a:lnTo>
                <a:lnTo>
                  <a:pt x="228568" y="0"/>
                </a:lnTo>
                <a:close/>
              </a:path>
              <a:path w="457200" h="228600">
                <a:moveTo>
                  <a:pt x="348484" y="34763"/>
                </a:moveTo>
                <a:lnTo>
                  <a:pt x="228568" y="34763"/>
                </a:lnTo>
                <a:lnTo>
                  <a:pt x="273009" y="39881"/>
                </a:lnTo>
                <a:lnTo>
                  <a:pt x="313803" y="54460"/>
                </a:lnTo>
                <a:lnTo>
                  <a:pt x="349787" y="77337"/>
                </a:lnTo>
                <a:lnTo>
                  <a:pt x="379800" y="107350"/>
                </a:lnTo>
                <a:lnTo>
                  <a:pt x="402677" y="143334"/>
                </a:lnTo>
                <a:lnTo>
                  <a:pt x="417256" y="184128"/>
                </a:lnTo>
                <a:lnTo>
                  <a:pt x="422374" y="228568"/>
                </a:lnTo>
                <a:lnTo>
                  <a:pt x="457137" y="228568"/>
                </a:lnTo>
                <a:lnTo>
                  <a:pt x="452493" y="182506"/>
                </a:lnTo>
                <a:lnTo>
                  <a:pt x="439174" y="139603"/>
                </a:lnTo>
                <a:lnTo>
                  <a:pt x="418099" y="100777"/>
                </a:lnTo>
                <a:lnTo>
                  <a:pt x="390188" y="66949"/>
                </a:lnTo>
                <a:lnTo>
                  <a:pt x="356360" y="39038"/>
                </a:lnTo>
                <a:lnTo>
                  <a:pt x="348484" y="34763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3926277" y="2357446"/>
            <a:ext cx="5885180" cy="8362950"/>
          </a:xfrm>
          <a:prstGeom prst="rect">
            <a:avLst/>
          </a:prstGeom>
          <a:ln w="20941">
            <a:solidFill>
              <a:srgbClr val="157EC1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 marL="751840">
              <a:lnSpc>
                <a:spcPct val="100000"/>
              </a:lnSpc>
              <a:spcBef>
                <a:spcPts val="1575"/>
              </a:spcBef>
            </a:pPr>
            <a:r>
              <a:rPr sz="4100" b="1" spc="610" dirty="0">
                <a:solidFill>
                  <a:srgbClr val="157EC1"/>
                </a:solidFill>
                <a:latin typeface="Calibri"/>
                <a:cs typeface="Calibri"/>
              </a:rPr>
              <a:t>METHODOLOGY</a:t>
            </a:r>
            <a:endParaRPr sz="4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900">
              <a:latin typeface="Times New Roman"/>
              <a:cs typeface="Times New Roman"/>
            </a:endParaRPr>
          </a:p>
          <a:p>
            <a:pPr marL="355600" marR="1299845" indent="1094740">
              <a:lnSpc>
                <a:spcPct val="100400"/>
              </a:lnSpc>
            </a:pPr>
            <a:r>
              <a:rPr sz="3450" b="1" spc="-10" dirty="0">
                <a:solidFill>
                  <a:srgbClr val="424245"/>
                </a:solidFill>
                <a:latin typeface="Arial"/>
                <a:cs typeface="Arial"/>
              </a:rPr>
              <a:t>Qualitative </a:t>
            </a:r>
            <a:r>
              <a:rPr sz="3450" b="1" spc="-75" dirty="0">
                <a:solidFill>
                  <a:srgbClr val="424245"/>
                </a:solidFill>
                <a:latin typeface="Arial"/>
                <a:cs typeface="Arial"/>
              </a:rPr>
              <a:t>and  </a:t>
            </a:r>
            <a:r>
              <a:rPr sz="3450" b="1" spc="10" dirty="0">
                <a:solidFill>
                  <a:srgbClr val="424245"/>
                </a:solidFill>
                <a:latin typeface="Arial"/>
                <a:cs typeface="Arial"/>
              </a:rPr>
              <a:t>quantitative</a:t>
            </a:r>
            <a:r>
              <a:rPr sz="3450" b="1" spc="-135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424245"/>
                </a:solidFill>
                <a:latin typeface="Arial"/>
                <a:cs typeface="Arial"/>
              </a:rPr>
              <a:t>analysis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50">
              <a:latin typeface="Times New Roman"/>
              <a:cs typeface="Times New Roman"/>
            </a:endParaRPr>
          </a:p>
          <a:p>
            <a:pPr marL="1479550" marR="1299845" indent="-951865">
              <a:lnSpc>
                <a:spcPct val="100400"/>
              </a:lnSpc>
            </a:pPr>
            <a:r>
              <a:rPr sz="3450" b="1" spc="-165" dirty="0">
                <a:solidFill>
                  <a:srgbClr val="424245"/>
                </a:solidFill>
                <a:latin typeface="Arial"/>
                <a:cs typeface="Arial"/>
              </a:rPr>
              <a:t>Enablers </a:t>
            </a:r>
            <a:r>
              <a:rPr sz="3450" b="1" spc="-95" dirty="0">
                <a:solidFill>
                  <a:srgbClr val="424245"/>
                </a:solidFill>
                <a:latin typeface="Arial"/>
                <a:cs typeface="Arial"/>
              </a:rPr>
              <a:t>and </a:t>
            </a:r>
            <a:r>
              <a:rPr sz="3450" b="1" spc="-110" dirty="0">
                <a:solidFill>
                  <a:srgbClr val="424245"/>
                </a:solidFill>
                <a:latin typeface="Arial"/>
                <a:cs typeface="Arial"/>
              </a:rPr>
              <a:t>drivers  </a:t>
            </a:r>
            <a:r>
              <a:rPr sz="3450" b="1" spc="-30" dirty="0">
                <a:solidFill>
                  <a:srgbClr val="424245"/>
                </a:solidFill>
                <a:latin typeface="Arial"/>
                <a:cs typeface="Arial"/>
              </a:rPr>
              <a:t>of</a:t>
            </a:r>
            <a:r>
              <a:rPr sz="3450" b="1" spc="-110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424245"/>
                </a:solidFill>
                <a:latin typeface="Arial"/>
                <a:cs typeface="Arial"/>
              </a:rPr>
              <a:t>performance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932815">
              <a:lnSpc>
                <a:spcPct val="100000"/>
              </a:lnSpc>
            </a:pPr>
            <a:r>
              <a:rPr sz="3450" b="1" spc="-315" dirty="0">
                <a:solidFill>
                  <a:srgbClr val="424245"/>
                </a:solidFill>
                <a:latin typeface="Arial"/>
                <a:cs typeface="Arial"/>
              </a:rPr>
              <a:t>5 </a:t>
            </a:r>
            <a:r>
              <a:rPr sz="3450" b="1" spc="-120" dirty="0">
                <a:solidFill>
                  <a:srgbClr val="424245"/>
                </a:solidFill>
                <a:latin typeface="Arial"/>
                <a:cs typeface="Arial"/>
              </a:rPr>
              <a:t>selected</a:t>
            </a:r>
            <a:r>
              <a:rPr sz="3450" b="1" spc="130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424245"/>
                </a:solidFill>
                <a:latin typeface="Arial"/>
                <a:cs typeface="Arial"/>
              </a:rPr>
              <a:t>criteria:</a:t>
            </a:r>
            <a:endParaRPr sz="3450">
              <a:latin typeface="Arial"/>
              <a:cs typeface="Arial"/>
            </a:endParaRPr>
          </a:p>
          <a:p>
            <a:pPr marL="737870" indent="-368935">
              <a:lnSpc>
                <a:spcPct val="100000"/>
              </a:lnSpc>
              <a:spcBef>
                <a:spcPts val="75"/>
              </a:spcBef>
            </a:pPr>
            <a:r>
              <a:rPr sz="2200" i="1" spc="50" dirty="0">
                <a:solidFill>
                  <a:srgbClr val="424245"/>
                </a:solidFill>
                <a:latin typeface="Calibri"/>
                <a:cs typeface="Calibri"/>
              </a:rPr>
              <a:t>relevance, effectiveness,</a:t>
            </a:r>
            <a:r>
              <a:rPr sz="2200" i="1" spc="-16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2200" i="1" spc="50" dirty="0">
                <a:solidFill>
                  <a:srgbClr val="424245"/>
                </a:solidFill>
                <a:latin typeface="Calibri"/>
                <a:cs typeface="Calibri"/>
              </a:rPr>
              <a:t>efficiency,</a:t>
            </a:r>
            <a:endParaRPr sz="2200">
              <a:latin typeface="Calibri"/>
              <a:cs typeface="Calibri"/>
            </a:endParaRPr>
          </a:p>
          <a:p>
            <a:pPr marL="737870">
              <a:lnSpc>
                <a:spcPct val="100000"/>
              </a:lnSpc>
              <a:spcBef>
                <a:spcPts val="325"/>
              </a:spcBef>
            </a:pPr>
            <a:r>
              <a:rPr sz="2200" i="1" spc="65" dirty="0">
                <a:solidFill>
                  <a:srgbClr val="424245"/>
                </a:solidFill>
                <a:latin typeface="Calibri"/>
                <a:cs typeface="Calibri"/>
              </a:rPr>
              <a:t>results </a:t>
            </a:r>
            <a:r>
              <a:rPr sz="2200" i="1" spc="90" dirty="0">
                <a:solidFill>
                  <a:srgbClr val="424245"/>
                </a:solidFill>
                <a:latin typeface="Calibri"/>
                <a:cs typeface="Calibri"/>
              </a:rPr>
              <a:t>culture </a:t>
            </a:r>
            <a:r>
              <a:rPr sz="2200" i="1" spc="229" dirty="0">
                <a:solidFill>
                  <a:srgbClr val="424245"/>
                </a:solidFill>
                <a:latin typeface="Calibri"/>
                <a:cs typeface="Calibri"/>
              </a:rPr>
              <a:t>&amp;</a:t>
            </a:r>
            <a:r>
              <a:rPr sz="2200" i="1" spc="5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2200" i="1" spc="95" dirty="0">
                <a:solidFill>
                  <a:srgbClr val="424245"/>
                </a:solidFill>
                <a:latin typeface="Calibri"/>
                <a:cs typeface="Calibri"/>
              </a:rPr>
              <a:t>sustainability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9736" y="0"/>
            <a:ext cx="14884400" cy="11308715"/>
          </a:xfrm>
          <a:custGeom>
            <a:avLst/>
            <a:gdLst/>
            <a:ahLst/>
            <a:cxnLst/>
            <a:rect l="l" t="t" r="r" b="b"/>
            <a:pathLst>
              <a:path w="14884400" h="11308715">
                <a:moveTo>
                  <a:pt x="0" y="11308556"/>
                </a:moveTo>
                <a:lnTo>
                  <a:pt x="14884363" y="11308556"/>
                </a:lnTo>
                <a:lnTo>
                  <a:pt x="14884363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9212" y="8286825"/>
            <a:ext cx="1978997" cy="2026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99311" y="8999717"/>
            <a:ext cx="109918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495" dirty="0">
                <a:solidFill>
                  <a:srgbClr val="157EC1"/>
                </a:solidFill>
                <a:latin typeface="Calibri"/>
                <a:cs typeface="Calibri"/>
              </a:rPr>
              <a:t>9</a:t>
            </a:r>
            <a:r>
              <a:rPr sz="3950" b="1" spc="535" dirty="0">
                <a:solidFill>
                  <a:srgbClr val="157EC1"/>
                </a:solidFill>
                <a:latin typeface="Calibri"/>
                <a:cs typeface="Calibri"/>
              </a:rPr>
              <a:t>7</a:t>
            </a:r>
            <a:r>
              <a:rPr sz="3950" b="1" spc="530" dirty="0">
                <a:solidFill>
                  <a:srgbClr val="157EC1"/>
                </a:solidFill>
                <a:latin typeface="Calibri"/>
                <a:cs typeface="Calibri"/>
              </a:rPr>
              <a:t>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2577" y="10325136"/>
            <a:ext cx="173228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80" dirty="0">
                <a:solidFill>
                  <a:srgbClr val="4C4C4C"/>
                </a:solidFill>
                <a:latin typeface="Calibri"/>
                <a:cs typeface="Calibri"/>
              </a:rPr>
              <a:t>R</a:t>
            </a:r>
            <a:r>
              <a:rPr sz="2600" b="1" spc="210" dirty="0">
                <a:solidFill>
                  <a:srgbClr val="4C4C4C"/>
                </a:solidFill>
                <a:latin typeface="Calibri"/>
                <a:cs typeface="Calibri"/>
              </a:rPr>
              <a:t>el</a:t>
            </a:r>
            <a:r>
              <a:rPr sz="2600" b="1" spc="220" dirty="0">
                <a:solidFill>
                  <a:srgbClr val="4C4C4C"/>
                </a:solidFill>
                <a:latin typeface="Calibri"/>
                <a:cs typeface="Calibri"/>
              </a:rPr>
              <a:t>e</a:t>
            </a:r>
            <a:r>
              <a:rPr sz="2600" b="1" spc="260" dirty="0">
                <a:solidFill>
                  <a:srgbClr val="4C4C4C"/>
                </a:solidFill>
                <a:latin typeface="Calibri"/>
                <a:cs typeface="Calibri"/>
              </a:rPr>
              <a:t>v</a:t>
            </a:r>
            <a:r>
              <a:rPr sz="2600" b="1" spc="310" dirty="0">
                <a:solidFill>
                  <a:srgbClr val="4C4C4C"/>
                </a:solidFill>
                <a:latin typeface="Calibri"/>
                <a:cs typeface="Calibri"/>
              </a:rPr>
              <a:t>an</a:t>
            </a:r>
            <a:r>
              <a:rPr sz="2600" b="1" spc="210" dirty="0">
                <a:solidFill>
                  <a:srgbClr val="4C4C4C"/>
                </a:solidFill>
                <a:latin typeface="Calibri"/>
                <a:cs typeface="Calibri"/>
              </a:rPr>
              <a:t>c</a:t>
            </a:r>
            <a:r>
              <a:rPr sz="2600" b="1" spc="280" dirty="0">
                <a:solidFill>
                  <a:srgbClr val="4C4C4C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35801" y="8286825"/>
            <a:ext cx="1978997" cy="2026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45428" y="8999717"/>
            <a:ext cx="116014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680" dirty="0">
                <a:solidFill>
                  <a:srgbClr val="157EC1"/>
                </a:solidFill>
                <a:latin typeface="Calibri"/>
                <a:cs typeface="Calibri"/>
              </a:rPr>
              <a:t>90%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1407" y="10325136"/>
            <a:ext cx="224790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90" dirty="0">
                <a:solidFill>
                  <a:srgbClr val="4C4C4C"/>
                </a:solidFill>
                <a:latin typeface="Calibri"/>
                <a:cs typeface="Calibri"/>
              </a:rPr>
              <a:t>Ef</a:t>
            </a:r>
            <a:r>
              <a:rPr sz="2600" b="1" spc="195" dirty="0">
                <a:solidFill>
                  <a:srgbClr val="4C4C4C"/>
                </a:solidFill>
                <a:latin typeface="Calibri"/>
                <a:cs typeface="Calibri"/>
              </a:rPr>
              <a:t>f</a:t>
            </a:r>
            <a:r>
              <a:rPr sz="2600" b="1" spc="250" dirty="0">
                <a:solidFill>
                  <a:srgbClr val="4C4C4C"/>
                </a:solidFill>
                <a:latin typeface="Calibri"/>
                <a:cs typeface="Calibri"/>
              </a:rPr>
              <a:t>ecti</a:t>
            </a:r>
            <a:r>
              <a:rPr sz="2600" b="1" spc="235" dirty="0">
                <a:solidFill>
                  <a:srgbClr val="4C4C4C"/>
                </a:solidFill>
                <a:latin typeface="Calibri"/>
                <a:cs typeface="Calibri"/>
              </a:rPr>
              <a:t>v</a:t>
            </a:r>
            <a:r>
              <a:rPr sz="2600" b="1" spc="275" dirty="0">
                <a:solidFill>
                  <a:srgbClr val="4C4C4C"/>
                </a:solidFill>
                <a:latin typeface="Calibri"/>
                <a:cs typeface="Calibri"/>
              </a:rPr>
              <a:t>ene</a:t>
            </a:r>
            <a:r>
              <a:rPr sz="2600" b="1" spc="185" dirty="0">
                <a:solidFill>
                  <a:srgbClr val="4C4C4C"/>
                </a:solidFill>
                <a:latin typeface="Calibri"/>
                <a:cs typeface="Calibri"/>
              </a:rPr>
              <a:t>s</a:t>
            </a:r>
            <a:r>
              <a:rPr sz="2600" b="1" spc="265" dirty="0">
                <a:solidFill>
                  <a:srgbClr val="4C4C4C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12400" y="8286825"/>
            <a:ext cx="1978997" cy="2026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37883" y="8999717"/>
            <a:ext cx="112839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590" dirty="0">
                <a:solidFill>
                  <a:srgbClr val="157EC1"/>
                </a:solidFill>
                <a:latin typeface="Calibri"/>
                <a:cs typeface="Calibri"/>
              </a:rPr>
              <a:t>7</a:t>
            </a:r>
            <a:r>
              <a:rPr sz="3950" b="1" spc="670" dirty="0">
                <a:solidFill>
                  <a:srgbClr val="157EC1"/>
                </a:solidFill>
                <a:latin typeface="Calibri"/>
                <a:cs typeface="Calibri"/>
              </a:rPr>
              <a:t>0</a:t>
            </a:r>
            <a:r>
              <a:rPr sz="3950" b="1" spc="530" dirty="0">
                <a:solidFill>
                  <a:srgbClr val="157EC1"/>
                </a:solidFill>
                <a:latin typeface="Calibri"/>
                <a:cs typeface="Calibri"/>
              </a:rPr>
              <a:t>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2807" y="10325136"/>
            <a:ext cx="167830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60" dirty="0">
                <a:solidFill>
                  <a:srgbClr val="4C4C4C"/>
                </a:solidFill>
                <a:latin typeface="Calibri"/>
                <a:cs typeface="Calibri"/>
              </a:rPr>
              <a:t>Efficien</a:t>
            </a:r>
            <a:r>
              <a:rPr sz="2600" b="1" spc="270" dirty="0">
                <a:solidFill>
                  <a:srgbClr val="4C4C4C"/>
                </a:solidFill>
                <a:latin typeface="Calibri"/>
                <a:cs typeface="Calibri"/>
              </a:rPr>
              <a:t>c</a:t>
            </a:r>
            <a:r>
              <a:rPr sz="2600" b="1" spc="325" dirty="0">
                <a:solidFill>
                  <a:srgbClr val="4C4C4C"/>
                </a:solidFill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14898" y="8286825"/>
            <a:ext cx="1978997" cy="2026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942909" y="8999717"/>
            <a:ext cx="112331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585" dirty="0">
                <a:solidFill>
                  <a:srgbClr val="157EC1"/>
                </a:solidFill>
                <a:latin typeface="Calibri"/>
                <a:cs typeface="Calibri"/>
              </a:rPr>
              <a:t>48%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04384" y="10325136"/>
            <a:ext cx="260032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25" dirty="0">
                <a:solidFill>
                  <a:srgbClr val="4C4C4C"/>
                </a:solidFill>
                <a:latin typeface="Calibri"/>
                <a:cs typeface="Calibri"/>
              </a:rPr>
              <a:t>Results’</a:t>
            </a:r>
            <a:r>
              <a:rPr sz="2600" b="1" spc="13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2600" b="1" spc="220" dirty="0">
                <a:solidFill>
                  <a:srgbClr val="4C4C4C"/>
                </a:solidFill>
                <a:latin typeface="Calibri"/>
                <a:cs typeface="Calibri"/>
              </a:rPr>
              <a:t>culture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329754" y="8286825"/>
            <a:ext cx="1978997" cy="2026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77907" y="8999717"/>
            <a:ext cx="108331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434" dirty="0">
                <a:solidFill>
                  <a:srgbClr val="157EC1"/>
                </a:solidFill>
                <a:latin typeface="Calibri"/>
                <a:cs typeface="Calibri"/>
              </a:rPr>
              <a:t>8</a:t>
            </a:r>
            <a:r>
              <a:rPr sz="3950" b="1" spc="475" dirty="0">
                <a:solidFill>
                  <a:srgbClr val="157EC1"/>
                </a:solidFill>
                <a:latin typeface="Calibri"/>
                <a:cs typeface="Calibri"/>
              </a:rPr>
              <a:t>7</a:t>
            </a:r>
            <a:r>
              <a:rPr sz="3950" b="1" spc="530" dirty="0">
                <a:solidFill>
                  <a:srgbClr val="157EC1"/>
                </a:solidFill>
                <a:latin typeface="Calibri"/>
                <a:cs typeface="Calibri"/>
              </a:rPr>
              <a:t>%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72768" y="10325136"/>
            <a:ext cx="229362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30" dirty="0">
                <a:solidFill>
                  <a:srgbClr val="4C4C4C"/>
                </a:solidFill>
                <a:latin typeface="Calibri"/>
                <a:cs typeface="Calibri"/>
              </a:rPr>
              <a:t>Su</a:t>
            </a:r>
            <a:r>
              <a:rPr sz="2600" b="1" spc="229" dirty="0">
                <a:solidFill>
                  <a:srgbClr val="4C4C4C"/>
                </a:solidFill>
                <a:latin typeface="Calibri"/>
                <a:cs typeface="Calibri"/>
              </a:rPr>
              <a:t>s</a:t>
            </a:r>
            <a:r>
              <a:rPr sz="2600" b="1" spc="210" dirty="0">
                <a:solidFill>
                  <a:srgbClr val="4C4C4C"/>
                </a:solidFill>
                <a:latin typeface="Calibri"/>
                <a:cs typeface="Calibri"/>
              </a:rPr>
              <a:t>tainability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3239" y="7458836"/>
            <a:ext cx="1283335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500" dirty="0">
                <a:solidFill>
                  <a:srgbClr val="0F7ABD"/>
                </a:solidFill>
                <a:latin typeface="Tahoma"/>
                <a:cs typeface="Tahoma"/>
              </a:rPr>
              <a:t>PERFORMANCE </a:t>
            </a:r>
            <a:r>
              <a:rPr sz="2900" spc="484" dirty="0">
                <a:solidFill>
                  <a:srgbClr val="0F7ABD"/>
                </a:solidFill>
                <a:latin typeface="Tahoma"/>
                <a:cs typeface="Tahoma"/>
              </a:rPr>
              <a:t>OF </a:t>
            </a:r>
            <a:r>
              <a:rPr sz="2900" spc="465" dirty="0">
                <a:solidFill>
                  <a:srgbClr val="0F7ABD"/>
                </a:solidFill>
                <a:latin typeface="Tahoma"/>
                <a:cs typeface="Tahoma"/>
              </a:rPr>
              <a:t>DEVELOPMENT </a:t>
            </a:r>
            <a:r>
              <a:rPr sz="2900" spc="420" dirty="0">
                <a:solidFill>
                  <a:srgbClr val="0F7ABD"/>
                </a:solidFill>
                <a:latin typeface="Tahoma"/>
                <a:cs typeface="Tahoma"/>
              </a:rPr>
              <a:t>EFFECTIVENESS</a:t>
            </a:r>
            <a:r>
              <a:rPr sz="2900" spc="-434" dirty="0">
                <a:solidFill>
                  <a:srgbClr val="0F7ABD"/>
                </a:solidFill>
                <a:latin typeface="Tahoma"/>
                <a:cs typeface="Tahoma"/>
              </a:rPr>
              <a:t> </a:t>
            </a:r>
            <a:r>
              <a:rPr sz="2900" spc="340" dirty="0">
                <a:solidFill>
                  <a:srgbClr val="0F7ABD"/>
                </a:solidFill>
                <a:latin typeface="Tahoma"/>
                <a:cs typeface="Tahoma"/>
              </a:rPr>
              <a:t>CRITERIA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5220335" cy="11308715"/>
          </a:xfrm>
          <a:custGeom>
            <a:avLst/>
            <a:gdLst/>
            <a:ahLst/>
            <a:cxnLst/>
            <a:rect l="l" t="t" r="r" b="b"/>
            <a:pathLst>
              <a:path w="5220335" h="11308715">
                <a:moveTo>
                  <a:pt x="0" y="11308556"/>
                </a:moveTo>
                <a:lnTo>
                  <a:pt x="5219736" y="11308556"/>
                </a:lnTo>
                <a:lnTo>
                  <a:pt x="5219736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5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7700" y="4642302"/>
            <a:ext cx="4498975" cy="123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215">
              <a:lnSpc>
                <a:spcPct val="100000"/>
              </a:lnSpc>
            </a:pPr>
            <a:r>
              <a:rPr sz="3900" spc="595" dirty="0">
                <a:solidFill>
                  <a:srgbClr val="FFFFFF"/>
                </a:solidFill>
                <a:latin typeface="Calibri"/>
                <a:cs typeface="Calibri"/>
              </a:rPr>
              <a:t>RESULTS </a:t>
            </a:r>
            <a:r>
              <a:rPr sz="3900" spc="74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61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3900" spc="37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900" spc="2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spc="6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spc="39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900" spc="5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00" spc="615" dirty="0">
                <a:solidFill>
                  <a:srgbClr val="FFFFFF"/>
                </a:solidFill>
                <a:latin typeface="Calibri"/>
                <a:cs typeface="Calibri"/>
              </a:rPr>
              <a:t>YNTHESIS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2243" y="6037648"/>
            <a:ext cx="4445000" cy="466090"/>
          </a:xfrm>
          <a:prstGeom prst="rect">
            <a:avLst/>
          </a:prstGeom>
          <a:solidFill>
            <a:srgbClr val="930C30"/>
          </a:solidFill>
        </p:spPr>
        <p:txBody>
          <a:bodyPr vert="horz" wrap="square" lIns="0" tIns="4318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340"/>
              </a:spcBef>
            </a:pPr>
            <a:r>
              <a:rPr sz="2500" spc="275" dirty="0">
                <a:solidFill>
                  <a:srgbClr val="FFFFFF"/>
                </a:solidFill>
                <a:latin typeface="Calibri"/>
                <a:cs typeface="Calibri"/>
              </a:rPr>
              <a:t>Overarching</a:t>
            </a:r>
            <a:r>
              <a:rPr sz="25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80" dirty="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057193" y="1724316"/>
            <a:ext cx="0" cy="5398135"/>
          </a:xfrm>
          <a:custGeom>
            <a:avLst/>
            <a:gdLst/>
            <a:ahLst/>
            <a:cxnLst/>
            <a:rect l="l" t="t" r="r" b="b"/>
            <a:pathLst>
              <a:path h="5398134">
                <a:moveTo>
                  <a:pt x="0" y="5397856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57193" y="7143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57193" y="17138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14924" y="3854485"/>
            <a:ext cx="668020" cy="410209"/>
          </a:xfrm>
          <a:custGeom>
            <a:avLst/>
            <a:gdLst/>
            <a:ahLst/>
            <a:cxnLst/>
            <a:rect l="l" t="t" r="r" b="b"/>
            <a:pathLst>
              <a:path w="668019" h="410210">
                <a:moveTo>
                  <a:pt x="0" y="238673"/>
                </a:moveTo>
                <a:lnTo>
                  <a:pt x="130446" y="409725"/>
                </a:lnTo>
                <a:lnTo>
                  <a:pt x="667717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69449" y="3854485"/>
            <a:ext cx="13335" cy="160655"/>
          </a:xfrm>
          <a:custGeom>
            <a:avLst/>
            <a:gdLst/>
            <a:ahLst/>
            <a:cxnLst/>
            <a:rect l="l" t="t" r="r" b="b"/>
            <a:pathLst>
              <a:path w="13334" h="160654">
                <a:moveTo>
                  <a:pt x="13193" y="0"/>
                </a:moveTo>
                <a:lnTo>
                  <a:pt x="0" y="160089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52694" y="4001348"/>
            <a:ext cx="537845" cy="410209"/>
          </a:xfrm>
          <a:custGeom>
            <a:avLst/>
            <a:gdLst/>
            <a:ahLst/>
            <a:cxnLst/>
            <a:rect l="l" t="t" r="r" b="b"/>
            <a:pathLst>
              <a:path w="537845" h="410210">
                <a:moveTo>
                  <a:pt x="0" y="409715"/>
                </a:moveTo>
                <a:lnTo>
                  <a:pt x="537261" y="0"/>
                </a:lnTo>
              </a:path>
            </a:pathLst>
          </a:custGeom>
          <a:ln w="43810">
            <a:solidFill>
              <a:srgbClr val="D3114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17325" y="3828378"/>
            <a:ext cx="165735" cy="26670"/>
          </a:xfrm>
          <a:custGeom>
            <a:avLst/>
            <a:gdLst/>
            <a:ahLst/>
            <a:cxnLst/>
            <a:rect l="l" t="t" r="r" b="b"/>
            <a:pathLst>
              <a:path w="165734" h="26670">
                <a:moveTo>
                  <a:pt x="165314" y="26103"/>
                </a:moveTo>
                <a:lnTo>
                  <a:pt x="0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32881" y="1148488"/>
            <a:ext cx="6287770" cy="580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6595">
              <a:lnSpc>
                <a:spcPct val="100000"/>
              </a:lnSpc>
            </a:pPr>
            <a:r>
              <a:rPr sz="2850" b="1" spc="500" dirty="0">
                <a:latin typeface="Calibri"/>
                <a:cs typeface="Calibri"/>
              </a:rPr>
              <a:t>INSIGHT</a:t>
            </a:r>
            <a:endParaRPr sz="28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5"/>
              </a:spcBef>
            </a:pP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Women </a:t>
            </a:r>
            <a:r>
              <a:rPr sz="3200" spc="185" dirty="0">
                <a:solidFill>
                  <a:srgbClr val="424245"/>
                </a:solidFill>
                <a:latin typeface="Calibri"/>
                <a:cs typeface="Calibri"/>
              </a:rPr>
              <a:t>has </a:t>
            </a:r>
            <a:r>
              <a:rPr sz="3200" b="1" spc="-110" dirty="0">
                <a:solidFill>
                  <a:srgbClr val="157EC1"/>
                </a:solidFill>
                <a:latin typeface="Arial"/>
                <a:cs typeface="Arial"/>
              </a:rPr>
              <a:t>achieved</a:t>
            </a:r>
            <a:r>
              <a:rPr sz="3200" b="1" spc="-60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and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3200" b="1" spc="-110" dirty="0">
                <a:solidFill>
                  <a:srgbClr val="157EC1"/>
                </a:solidFill>
                <a:latin typeface="Arial"/>
                <a:cs typeface="Arial"/>
              </a:rPr>
              <a:t>sustained </a:t>
            </a:r>
            <a:r>
              <a:rPr sz="3200" b="1" spc="-75" dirty="0">
                <a:solidFill>
                  <a:srgbClr val="157EC1"/>
                </a:solidFill>
                <a:latin typeface="Arial"/>
                <a:cs typeface="Arial"/>
              </a:rPr>
              <a:t>its strategic</a:t>
            </a:r>
            <a:r>
              <a:rPr sz="3200" b="1" spc="-5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157EC1"/>
                </a:solidFill>
                <a:latin typeface="Arial"/>
                <a:cs typeface="Arial"/>
              </a:rPr>
              <a:t>positioning</a:t>
            </a:r>
            <a:endParaRPr sz="3200" dirty="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spcBef>
                <a:spcPts val="1230"/>
              </a:spcBef>
            </a:pPr>
            <a:r>
              <a:rPr sz="3200" spc="125" dirty="0">
                <a:solidFill>
                  <a:srgbClr val="424245"/>
                </a:solidFill>
                <a:latin typeface="Calibri"/>
                <a:cs typeface="Calibri"/>
              </a:rPr>
              <a:t>across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its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integrated</a:t>
            </a:r>
            <a:r>
              <a:rPr sz="3200" spc="2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mandate.</a:t>
            </a:r>
            <a:endParaRPr sz="3200" dirty="0">
              <a:latin typeface="Calibri"/>
              <a:cs typeface="Calibri"/>
            </a:endParaRPr>
          </a:p>
          <a:p>
            <a:pPr marL="226060" marR="218440" indent="373380">
              <a:lnSpc>
                <a:spcPct val="132100"/>
              </a:lnSpc>
            </a:pPr>
            <a:r>
              <a:rPr sz="3200" spc="85" dirty="0">
                <a:solidFill>
                  <a:srgbClr val="424245"/>
                </a:solidFill>
                <a:latin typeface="Calibri"/>
                <a:cs typeface="Calibri"/>
              </a:rPr>
              <a:t>However, </a:t>
            </a:r>
            <a:r>
              <a:rPr sz="3200" spc="125" dirty="0">
                <a:solidFill>
                  <a:srgbClr val="424245"/>
                </a:solidFill>
                <a:latin typeface="Calibri"/>
                <a:cs typeface="Calibri"/>
              </a:rPr>
              <a:t>it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is </a:t>
            </a:r>
            <a:r>
              <a:rPr sz="3200" spc="130" dirty="0">
                <a:solidFill>
                  <a:srgbClr val="424245"/>
                </a:solidFill>
                <a:latin typeface="Calibri"/>
                <a:cs typeface="Calibri"/>
              </a:rPr>
              <a:t>critical </a:t>
            </a:r>
            <a:r>
              <a:rPr sz="3200" spc="85" dirty="0">
                <a:solidFill>
                  <a:srgbClr val="424245"/>
                </a:solidFill>
                <a:latin typeface="Calibri"/>
                <a:cs typeface="Calibri"/>
              </a:rPr>
              <a:t>for </a:t>
            </a: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 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Women’s to </a:t>
            </a:r>
            <a:r>
              <a:rPr sz="3200" b="1" spc="-55" dirty="0">
                <a:solidFill>
                  <a:srgbClr val="157EC1"/>
                </a:solidFill>
                <a:latin typeface="Arial"/>
                <a:cs typeface="Arial"/>
              </a:rPr>
              <a:t>protect </a:t>
            </a:r>
            <a:r>
              <a:rPr sz="3200" b="1" spc="-90" dirty="0">
                <a:solidFill>
                  <a:srgbClr val="157EC1"/>
                </a:solidFill>
                <a:latin typeface="Arial"/>
                <a:cs typeface="Arial"/>
              </a:rPr>
              <a:t>and </a:t>
            </a:r>
            <a:r>
              <a:rPr sz="3200" b="1" spc="-105" dirty="0">
                <a:solidFill>
                  <a:srgbClr val="157EC1"/>
                </a:solidFill>
                <a:latin typeface="Arial"/>
                <a:cs typeface="Arial"/>
              </a:rPr>
              <a:t>sustain  </a:t>
            </a:r>
            <a:r>
              <a:rPr sz="3200" b="1" spc="-120" dirty="0">
                <a:solidFill>
                  <a:srgbClr val="157EC1"/>
                </a:solidFill>
                <a:latin typeface="Arial"/>
                <a:cs typeface="Arial"/>
              </a:rPr>
              <a:t>policy gains</a:t>
            </a:r>
            <a:r>
              <a:rPr sz="3200" spc="-120" dirty="0">
                <a:solidFill>
                  <a:srgbClr val="424245"/>
                </a:solidFill>
                <a:latin typeface="Calibri"/>
                <a:cs typeface="Calibri"/>
              </a:rPr>
              <a:t>,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establish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clear 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robust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policy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</a:t>
            </a:r>
            <a:r>
              <a:rPr sz="3200" spc="-6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30" dirty="0">
                <a:solidFill>
                  <a:srgbClr val="424245"/>
                </a:solidFill>
                <a:latin typeface="Calibri"/>
                <a:cs typeface="Calibri"/>
              </a:rPr>
              <a:t>practice</a:t>
            </a:r>
            <a:endParaRPr sz="3200" dirty="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  <a:spcBef>
                <a:spcPts val="1230"/>
              </a:spcBef>
            </a:pP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linkages.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683256" y="1148488"/>
            <a:ext cx="6285865" cy="451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190">
              <a:lnSpc>
                <a:spcPct val="100000"/>
              </a:lnSpc>
            </a:pPr>
            <a:r>
              <a:rPr sz="2850" b="1" spc="560" dirty="0">
                <a:latin typeface="Calibri"/>
                <a:cs typeface="Calibri"/>
              </a:rPr>
              <a:t>OPPORTUNITY</a:t>
            </a:r>
            <a:endParaRPr sz="2850" dirty="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2610"/>
              </a:spcBef>
            </a:pPr>
            <a:r>
              <a:rPr sz="3200" b="1" spc="-65" dirty="0">
                <a:solidFill>
                  <a:srgbClr val="157EC1"/>
                </a:solidFill>
                <a:latin typeface="Arial"/>
                <a:cs typeface="Arial"/>
              </a:rPr>
              <a:t>Strengthen </a:t>
            </a:r>
            <a:r>
              <a:rPr sz="3200" b="1" dirty="0">
                <a:solidFill>
                  <a:srgbClr val="157EC1"/>
                </a:solidFill>
                <a:latin typeface="Arial"/>
                <a:cs typeface="Arial"/>
              </a:rPr>
              <a:t>the</a:t>
            </a:r>
            <a:r>
              <a:rPr sz="3200" b="1" spc="-114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strategic</a:t>
            </a:r>
            <a:endParaRPr sz="3200" dirty="0">
              <a:latin typeface="Arial"/>
              <a:cs typeface="Arial"/>
            </a:endParaRPr>
          </a:p>
          <a:p>
            <a:pPr marL="52705" marR="36830" algn="ctr">
              <a:lnSpc>
                <a:spcPct val="132100"/>
              </a:lnSpc>
            </a:pP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positioning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of </a:t>
            </a:r>
            <a:r>
              <a:rPr sz="3200" spc="185" dirty="0">
                <a:solidFill>
                  <a:srgbClr val="424245"/>
                </a:solidFill>
                <a:latin typeface="Calibri"/>
                <a:cs typeface="Calibri"/>
              </a:rPr>
              <a:t>UN-Women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</a:t>
            </a:r>
            <a:r>
              <a:rPr sz="3200" spc="-7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its 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participation </a:t>
            </a:r>
            <a:r>
              <a:rPr sz="3200" spc="155" dirty="0">
                <a:solidFill>
                  <a:srgbClr val="424245"/>
                </a:solidFill>
                <a:latin typeface="Calibri"/>
                <a:cs typeface="Calibri"/>
              </a:rPr>
              <a:t>in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broader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system-  </a:t>
            </a:r>
            <a:r>
              <a:rPr sz="3200" spc="155" dirty="0">
                <a:solidFill>
                  <a:srgbClr val="424245"/>
                </a:solidFill>
                <a:latin typeface="Calibri"/>
                <a:cs typeface="Calibri"/>
              </a:rPr>
              <a:t>wide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initiatives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b="1" spc="-95" dirty="0">
                <a:solidFill>
                  <a:srgbClr val="157EC1"/>
                </a:solidFill>
                <a:latin typeface="Arial"/>
                <a:cs typeface="Arial"/>
              </a:rPr>
              <a:t>deepen</a:t>
            </a:r>
            <a:r>
              <a:rPr sz="3200" b="1" spc="-254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20" dirty="0">
                <a:solidFill>
                  <a:srgbClr val="157EC1"/>
                </a:solidFill>
                <a:latin typeface="Arial"/>
                <a:cs typeface="Arial"/>
              </a:rPr>
              <a:t>the</a:t>
            </a:r>
            <a:endParaRPr sz="3200" dirty="0">
              <a:latin typeface="Arial"/>
              <a:cs typeface="Arial"/>
            </a:endParaRPr>
          </a:p>
          <a:p>
            <a:pPr marL="12700" marR="5080" algn="ctr">
              <a:lnSpc>
                <a:spcPct val="132100"/>
              </a:lnSpc>
            </a:pPr>
            <a:r>
              <a:rPr sz="3200" b="1" spc="-175" dirty="0">
                <a:solidFill>
                  <a:srgbClr val="157EC1"/>
                </a:solidFill>
                <a:latin typeface="Arial"/>
                <a:cs typeface="Arial"/>
              </a:rPr>
              <a:t>focus </a:t>
            </a:r>
            <a:r>
              <a:rPr sz="3200" b="1" spc="-125" dirty="0">
                <a:solidFill>
                  <a:srgbClr val="157EC1"/>
                </a:solidFill>
                <a:latin typeface="Arial"/>
                <a:cs typeface="Arial"/>
              </a:rPr>
              <a:t>on </a:t>
            </a:r>
            <a:r>
              <a:rPr sz="3200" b="1" spc="-155" dirty="0">
                <a:solidFill>
                  <a:srgbClr val="157EC1"/>
                </a:solidFill>
                <a:latin typeface="Arial"/>
                <a:cs typeface="Arial"/>
              </a:rPr>
              <a:t>social </a:t>
            </a:r>
            <a:r>
              <a:rPr sz="3200" b="1" spc="-80" dirty="0">
                <a:solidFill>
                  <a:srgbClr val="157EC1"/>
                </a:solidFill>
                <a:latin typeface="Arial"/>
                <a:cs typeface="Arial"/>
              </a:rPr>
              <a:t>norm </a:t>
            </a:r>
            <a:r>
              <a:rPr sz="3200" b="1" spc="-130" dirty="0">
                <a:solidFill>
                  <a:srgbClr val="157EC1"/>
                </a:solidFill>
                <a:latin typeface="Arial"/>
                <a:cs typeface="Arial"/>
              </a:rPr>
              <a:t>change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more  </a:t>
            </a:r>
            <a:r>
              <a:rPr sz="3200" spc="70" dirty="0">
                <a:solidFill>
                  <a:srgbClr val="424245"/>
                </a:solidFill>
                <a:latin typeface="Calibri"/>
                <a:cs typeface="Calibri"/>
              </a:rPr>
              <a:t>coherently.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108" y="939198"/>
            <a:ext cx="320421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655" dirty="0">
                <a:solidFill>
                  <a:srgbClr val="157EC1"/>
                </a:solidFill>
              </a:rPr>
              <a:t>RELEVANCE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10193762" y="4733477"/>
            <a:ext cx="0" cy="3110865"/>
          </a:xfrm>
          <a:custGeom>
            <a:avLst/>
            <a:gdLst/>
            <a:ahLst/>
            <a:cxnLst/>
            <a:rect l="l" t="t" r="r" b="b"/>
            <a:pathLst>
              <a:path h="3110865">
                <a:moveTo>
                  <a:pt x="0" y="311068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3762" y="7865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3762" y="47230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432156" cy="2469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772" y="841210"/>
            <a:ext cx="13563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b="1" spc="615" dirty="0">
                <a:solidFill>
                  <a:srgbClr val="157EC1"/>
                </a:solidFill>
                <a:latin typeface="Calibri"/>
                <a:cs typeface="Calibri"/>
              </a:rPr>
              <a:t>9</a:t>
            </a:r>
            <a:r>
              <a:rPr sz="4900" b="1" spc="665" dirty="0">
                <a:solidFill>
                  <a:srgbClr val="157EC1"/>
                </a:solidFill>
                <a:latin typeface="Calibri"/>
                <a:cs typeface="Calibri"/>
              </a:rPr>
              <a:t>7</a:t>
            </a:r>
            <a:r>
              <a:rPr sz="4900" b="1" spc="655" dirty="0">
                <a:solidFill>
                  <a:srgbClr val="157EC1"/>
                </a:solidFill>
                <a:latin typeface="Calibri"/>
                <a:cs typeface="Calibri"/>
              </a:rPr>
              <a:t>%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61847" y="5848887"/>
            <a:ext cx="668020" cy="410209"/>
          </a:xfrm>
          <a:custGeom>
            <a:avLst/>
            <a:gdLst/>
            <a:ahLst/>
            <a:cxnLst/>
            <a:rect l="l" t="t" r="r" b="b"/>
            <a:pathLst>
              <a:path w="668020" h="410210">
                <a:moveTo>
                  <a:pt x="0" y="238673"/>
                </a:moveTo>
                <a:lnTo>
                  <a:pt x="130446" y="409725"/>
                </a:lnTo>
                <a:lnTo>
                  <a:pt x="667717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16372" y="5848887"/>
            <a:ext cx="13335" cy="160655"/>
          </a:xfrm>
          <a:custGeom>
            <a:avLst/>
            <a:gdLst/>
            <a:ahLst/>
            <a:cxnLst/>
            <a:rect l="l" t="t" r="r" b="b"/>
            <a:pathLst>
              <a:path w="13334" h="160654">
                <a:moveTo>
                  <a:pt x="13193" y="0"/>
                </a:moveTo>
                <a:lnTo>
                  <a:pt x="0" y="160089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99617" y="5995750"/>
            <a:ext cx="537845" cy="410209"/>
          </a:xfrm>
          <a:custGeom>
            <a:avLst/>
            <a:gdLst/>
            <a:ahLst/>
            <a:cxnLst/>
            <a:rect l="l" t="t" r="r" b="b"/>
            <a:pathLst>
              <a:path w="537845" h="410210">
                <a:moveTo>
                  <a:pt x="0" y="409715"/>
                </a:moveTo>
                <a:lnTo>
                  <a:pt x="537261" y="0"/>
                </a:lnTo>
              </a:path>
            </a:pathLst>
          </a:custGeom>
          <a:ln w="43810">
            <a:solidFill>
              <a:srgbClr val="D3114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64246" y="5822779"/>
            <a:ext cx="165735" cy="26670"/>
          </a:xfrm>
          <a:custGeom>
            <a:avLst/>
            <a:gdLst/>
            <a:ahLst/>
            <a:cxnLst/>
            <a:rect l="l" t="t" r="r" b="b"/>
            <a:pathLst>
              <a:path w="165734" h="26670">
                <a:moveTo>
                  <a:pt x="165314" y="26103"/>
                </a:moveTo>
                <a:lnTo>
                  <a:pt x="0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6311" y="3683086"/>
            <a:ext cx="7064375" cy="457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50" algn="ctr">
              <a:lnSpc>
                <a:spcPct val="100000"/>
              </a:lnSpc>
            </a:pPr>
            <a:r>
              <a:rPr sz="2850" b="1" spc="500" dirty="0">
                <a:latin typeface="Calibri"/>
                <a:cs typeface="Calibri"/>
              </a:rPr>
              <a:t>INSIGHT</a:t>
            </a:r>
            <a:endParaRPr sz="2850" dirty="0">
              <a:latin typeface="Calibri"/>
              <a:cs typeface="Calibri"/>
            </a:endParaRPr>
          </a:p>
          <a:p>
            <a:pPr marL="210820" marR="203200" algn="ctr">
              <a:lnSpc>
                <a:spcPct val="132100"/>
              </a:lnSpc>
              <a:spcBef>
                <a:spcPts val="1910"/>
              </a:spcBef>
            </a:pP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Women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supported</a:t>
            </a:r>
            <a:r>
              <a:rPr sz="3200" spc="-36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interventions  </a:t>
            </a:r>
            <a:r>
              <a:rPr sz="3200" spc="75" dirty="0">
                <a:solidFill>
                  <a:srgbClr val="424245"/>
                </a:solidFill>
                <a:latin typeface="Calibri"/>
                <a:cs typeface="Calibri"/>
              </a:rPr>
              <a:t>are </a:t>
            </a:r>
            <a:r>
              <a:rPr sz="3200" b="1" spc="-80" dirty="0">
                <a:solidFill>
                  <a:srgbClr val="157EC1"/>
                </a:solidFill>
                <a:latin typeface="Arial"/>
                <a:cs typeface="Arial"/>
              </a:rPr>
              <a:t>suited </a:t>
            </a:r>
            <a:r>
              <a:rPr sz="3200" b="1" spc="5" dirty="0">
                <a:solidFill>
                  <a:srgbClr val="157EC1"/>
                </a:solidFill>
                <a:latin typeface="Arial"/>
                <a:cs typeface="Arial"/>
              </a:rPr>
              <a:t>to </a:t>
            </a:r>
            <a:r>
              <a:rPr sz="3200" b="1" dirty="0">
                <a:solidFill>
                  <a:srgbClr val="157EC1"/>
                </a:solidFill>
                <a:latin typeface="Arial"/>
                <a:cs typeface="Arial"/>
              </a:rPr>
              <a:t>the </a:t>
            </a:r>
            <a:r>
              <a:rPr sz="3200" b="1" spc="-155" dirty="0">
                <a:solidFill>
                  <a:srgbClr val="157EC1"/>
                </a:solidFill>
                <a:latin typeface="Arial"/>
                <a:cs typeface="Arial"/>
              </a:rPr>
              <a:t>needs </a:t>
            </a:r>
            <a:r>
              <a:rPr sz="3200" b="1" spc="-30" dirty="0">
                <a:solidFill>
                  <a:srgbClr val="157EC1"/>
                </a:solidFill>
                <a:latin typeface="Arial"/>
                <a:cs typeface="Arial"/>
              </a:rPr>
              <a:t>of</a:t>
            </a:r>
            <a:r>
              <a:rPr sz="3200" b="1" spc="-9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157EC1"/>
                </a:solidFill>
                <a:latin typeface="Arial"/>
                <a:cs typeface="Arial"/>
              </a:rPr>
              <a:t>target</a:t>
            </a:r>
            <a:endParaRPr sz="3200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32100"/>
              </a:lnSpc>
            </a:pPr>
            <a:r>
              <a:rPr sz="3200" b="1" spc="-150" dirty="0">
                <a:solidFill>
                  <a:srgbClr val="157EC1"/>
                </a:solidFill>
                <a:latin typeface="Arial"/>
                <a:cs typeface="Arial"/>
              </a:rPr>
              <a:t>groups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75" dirty="0">
                <a:solidFill>
                  <a:srgbClr val="424245"/>
                </a:solidFill>
                <a:latin typeface="Calibri"/>
                <a:cs typeface="Calibri"/>
              </a:rPr>
              <a:t>are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aligned </a:t>
            </a:r>
            <a:r>
              <a:rPr sz="3200" spc="195" dirty="0">
                <a:solidFill>
                  <a:srgbClr val="424245"/>
                </a:solidFill>
                <a:latin typeface="Calibri"/>
                <a:cs typeface="Calibri"/>
              </a:rPr>
              <a:t>with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national 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priorities. </a:t>
            </a:r>
            <a:r>
              <a:rPr sz="3200" b="1" spc="-75" dirty="0">
                <a:solidFill>
                  <a:srgbClr val="157EC1"/>
                </a:solidFill>
                <a:latin typeface="Arial"/>
                <a:cs typeface="Arial"/>
              </a:rPr>
              <a:t>Effective </a:t>
            </a:r>
            <a:r>
              <a:rPr sz="3200" b="1" spc="-100" dirty="0">
                <a:solidFill>
                  <a:srgbClr val="157EC1"/>
                </a:solidFill>
                <a:latin typeface="Arial"/>
                <a:cs typeface="Arial"/>
              </a:rPr>
              <a:t>partnerships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led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to 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strategically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positioning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gender</a:t>
            </a:r>
            <a:r>
              <a:rPr sz="3200" spc="-4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issues  </a:t>
            </a:r>
            <a:r>
              <a:rPr sz="3200" spc="155" dirty="0">
                <a:solidFill>
                  <a:srgbClr val="424245"/>
                </a:solidFill>
                <a:latin typeface="Calibri"/>
                <a:cs typeface="Calibri"/>
              </a:rPr>
              <a:t>in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national</a:t>
            </a:r>
            <a:r>
              <a:rPr sz="3200" spc="1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55" dirty="0">
                <a:solidFill>
                  <a:srgbClr val="424245"/>
                </a:solidFill>
                <a:latin typeface="Calibri"/>
                <a:cs typeface="Calibri"/>
              </a:rPr>
              <a:t>agenda.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27459" y="3683086"/>
            <a:ext cx="7384415" cy="402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0960" algn="ctr">
              <a:lnSpc>
                <a:spcPct val="100000"/>
              </a:lnSpc>
            </a:pPr>
            <a:r>
              <a:rPr sz="2850" b="1" spc="560" dirty="0">
                <a:latin typeface="Calibri"/>
                <a:cs typeface="Calibri"/>
              </a:rPr>
              <a:t>OPPORTUNITY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There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is </a:t>
            </a:r>
            <a:r>
              <a:rPr sz="3200" spc="110" dirty="0">
                <a:solidFill>
                  <a:srgbClr val="424245"/>
                </a:solidFill>
                <a:latin typeface="Calibri"/>
                <a:cs typeface="Calibri"/>
              </a:rPr>
              <a:t>scope </a:t>
            </a:r>
            <a:r>
              <a:rPr sz="3200" spc="85" dirty="0">
                <a:solidFill>
                  <a:srgbClr val="424245"/>
                </a:solidFill>
                <a:latin typeface="Calibri"/>
                <a:cs typeface="Calibri"/>
              </a:rPr>
              <a:t>for </a:t>
            </a:r>
            <a:r>
              <a:rPr sz="3200" spc="130" dirty="0">
                <a:solidFill>
                  <a:srgbClr val="424245"/>
                </a:solidFill>
                <a:latin typeface="Calibri"/>
                <a:cs typeface="Calibri"/>
              </a:rPr>
              <a:t>a </a:t>
            </a:r>
            <a:r>
              <a:rPr sz="3200" b="1" spc="-80" dirty="0">
                <a:solidFill>
                  <a:srgbClr val="157EC1"/>
                </a:solidFill>
                <a:latin typeface="Arial"/>
                <a:cs typeface="Arial"/>
              </a:rPr>
              <a:t>more</a:t>
            </a:r>
            <a:r>
              <a:rPr sz="3200" b="1" spc="-19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57EC1"/>
                </a:solidFill>
                <a:latin typeface="Arial"/>
                <a:cs typeface="Arial"/>
              </a:rPr>
              <a:t>systematic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ct val="132100"/>
              </a:lnSpc>
            </a:pPr>
            <a:r>
              <a:rPr sz="3200" b="1" spc="-155" dirty="0">
                <a:solidFill>
                  <a:srgbClr val="157EC1"/>
                </a:solidFill>
                <a:latin typeface="Arial"/>
                <a:cs typeface="Arial"/>
              </a:rPr>
              <a:t>needs assessment,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mapping </a:t>
            </a:r>
            <a:r>
              <a:rPr sz="3200" b="1" spc="-90" dirty="0">
                <a:solidFill>
                  <a:srgbClr val="157EC1"/>
                </a:solidFill>
                <a:latin typeface="Arial"/>
                <a:cs typeface="Arial"/>
              </a:rPr>
              <a:t>and </a:t>
            </a:r>
            <a:r>
              <a:rPr sz="3200" b="1" spc="-80" dirty="0">
                <a:solidFill>
                  <a:srgbClr val="157EC1"/>
                </a:solidFill>
                <a:latin typeface="Arial"/>
                <a:cs typeface="Arial"/>
              </a:rPr>
              <a:t>gender  </a:t>
            </a:r>
            <a:r>
              <a:rPr sz="3200" b="1" spc="-130" dirty="0">
                <a:solidFill>
                  <a:srgbClr val="157EC1"/>
                </a:solidFill>
                <a:latin typeface="Arial"/>
                <a:cs typeface="Arial"/>
              </a:rPr>
              <a:t>analysis </a:t>
            </a:r>
            <a:r>
              <a:rPr sz="3200" spc="85" dirty="0">
                <a:solidFill>
                  <a:srgbClr val="424245"/>
                </a:solidFill>
                <a:latin typeface="Calibri"/>
                <a:cs typeface="Calibri"/>
              </a:rPr>
              <a:t>for </a:t>
            </a:r>
            <a:r>
              <a:rPr sz="3200" spc="125" dirty="0">
                <a:solidFill>
                  <a:srgbClr val="424245"/>
                </a:solidFill>
                <a:latin typeface="Calibri"/>
                <a:cs typeface="Calibri"/>
              </a:rPr>
              <a:t>better-targeted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assistance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to </a:t>
            </a:r>
            <a:r>
              <a:rPr sz="3200" spc="180" dirty="0">
                <a:solidFill>
                  <a:srgbClr val="424245"/>
                </a:solidFill>
                <a:latin typeface="Calibri"/>
                <a:cs typeface="Calibri"/>
              </a:rPr>
              <a:t>fulfilling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the </a:t>
            </a:r>
            <a:r>
              <a:rPr sz="3200" spc="190" dirty="0">
                <a:solidFill>
                  <a:srgbClr val="424245"/>
                </a:solidFill>
                <a:latin typeface="Calibri"/>
                <a:cs typeface="Calibri"/>
              </a:rPr>
              <a:t>commitment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to</a:t>
            </a:r>
            <a:r>
              <a:rPr sz="3200" spc="7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1230"/>
              </a:spcBef>
            </a:pPr>
            <a:r>
              <a:rPr sz="3200" i="1" spc="45" dirty="0">
                <a:solidFill>
                  <a:srgbClr val="424245"/>
                </a:solidFill>
                <a:latin typeface="Calibri"/>
                <a:cs typeface="Calibri"/>
              </a:rPr>
              <a:t>“leave </a:t>
            </a:r>
            <a:r>
              <a:rPr sz="3200" i="1" spc="150" dirty="0">
                <a:solidFill>
                  <a:srgbClr val="424245"/>
                </a:solidFill>
                <a:latin typeface="Calibri"/>
                <a:cs typeface="Calibri"/>
              </a:rPr>
              <a:t>no </a:t>
            </a:r>
            <a:r>
              <a:rPr sz="3200" i="1" spc="110" dirty="0">
                <a:solidFill>
                  <a:srgbClr val="424245"/>
                </a:solidFill>
                <a:latin typeface="Calibri"/>
                <a:cs typeface="Calibri"/>
              </a:rPr>
              <a:t>one behind”</a:t>
            </a:r>
            <a:r>
              <a:rPr sz="3200" i="1" spc="5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14" dirty="0">
                <a:solidFill>
                  <a:srgbClr val="424245"/>
                </a:solidFill>
                <a:latin typeface="Calibri"/>
                <a:cs typeface="Calibri"/>
              </a:rPr>
              <a:t>principle.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108" y="939198"/>
            <a:ext cx="431228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670" dirty="0">
                <a:solidFill>
                  <a:srgbClr val="157EC1"/>
                </a:solidFill>
              </a:rPr>
              <a:t>EFFECTIVENE</a:t>
            </a:r>
            <a:r>
              <a:rPr sz="3950" spc="600" dirty="0">
                <a:solidFill>
                  <a:srgbClr val="157EC1"/>
                </a:solidFill>
              </a:rPr>
              <a:t>S</a:t>
            </a:r>
            <a:r>
              <a:rPr sz="3950" spc="665" dirty="0">
                <a:solidFill>
                  <a:srgbClr val="157EC1"/>
                </a:solidFill>
              </a:rPr>
              <a:t>S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10193762" y="4628769"/>
            <a:ext cx="0" cy="3110865"/>
          </a:xfrm>
          <a:custGeom>
            <a:avLst/>
            <a:gdLst/>
            <a:ahLst/>
            <a:cxnLst/>
            <a:rect l="l" t="t" r="r" b="b"/>
            <a:pathLst>
              <a:path h="3110865">
                <a:moveTo>
                  <a:pt x="0" y="311068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3762" y="77603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3762" y="46182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36484" y="5848887"/>
            <a:ext cx="668020" cy="410209"/>
          </a:xfrm>
          <a:custGeom>
            <a:avLst/>
            <a:gdLst/>
            <a:ahLst/>
            <a:cxnLst/>
            <a:rect l="l" t="t" r="r" b="b"/>
            <a:pathLst>
              <a:path w="668020" h="410210">
                <a:moveTo>
                  <a:pt x="0" y="238673"/>
                </a:moveTo>
                <a:lnTo>
                  <a:pt x="130446" y="409725"/>
                </a:lnTo>
                <a:lnTo>
                  <a:pt x="667717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91008" y="5848887"/>
            <a:ext cx="13335" cy="160655"/>
          </a:xfrm>
          <a:custGeom>
            <a:avLst/>
            <a:gdLst/>
            <a:ahLst/>
            <a:cxnLst/>
            <a:rect l="l" t="t" r="r" b="b"/>
            <a:pathLst>
              <a:path w="13334" h="160654">
                <a:moveTo>
                  <a:pt x="13193" y="0"/>
                </a:moveTo>
                <a:lnTo>
                  <a:pt x="0" y="160089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74254" y="5995750"/>
            <a:ext cx="537845" cy="410209"/>
          </a:xfrm>
          <a:custGeom>
            <a:avLst/>
            <a:gdLst/>
            <a:ahLst/>
            <a:cxnLst/>
            <a:rect l="l" t="t" r="r" b="b"/>
            <a:pathLst>
              <a:path w="537845" h="410210">
                <a:moveTo>
                  <a:pt x="0" y="409715"/>
                </a:moveTo>
                <a:lnTo>
                  <a:pt x="537261" y="0"/>
                </a:lnTo>
              </a:path>
            </a:pathLst>
          </a:custGeom>
          <a:ln w="43810">
            <a:solidFill>
              <a:srgbClr val="D3114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8884" y="5822779"/>
            <a:ext cx="165735" cy="26670"/>
          </a:xfrm>
          <a:custGeom>
            <a:avLst/>
            <a:gdLst/>
            <a:ahLst/>
            <a:cxnLst/>
            <a:rect l="l" t="t" r="r" b="b"/>
            <a:pathLst>
              <a:path w="165734" h="26670">
                <a:moveTo>
                  <a:pt x="165314" y="26103"/>
                </a:moveTo>
                <a:lnTo>
                  <a:pt x="0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409350" cy="245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0643" y="848776"/>
            <a:ext cx="1414780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50" b="1" spc="825" dirty="0">
                <a:solidFill>
                  <a:srgbClr val="157EC1"/>
                </a:solidFill>
                <a:latin typeface="Calibri"/>
                <a:cs typeface="Calibri"/>
              </a:rPr>
              <a:t>90%</a:t>
            </a:r>
            <a:endParaRPr sz="4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5521" y="3662145"/>
            <a:ext cx="8368665" cy="458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9860" algn="ctr">
              <a:lnSpc>
                <a:spcPct val="100000"/>
              </a:lnSpc>
            </a:pPr>
            <a:r>
              <a:rPr sz="2850" b="1" spc="500" dirty="0">
                <a:latin typeface="Calibri"/>
                <a:cs typeface="Calibri"/>
              </a:rPr>
              <a:t>INSIGHT</a:t>
            </a:r>
            <a:endParaRPr sz="2850" dirty="0">
              <a:latin typeface="Calibri"/>
              <a:cs typeface="Calibri"/>
            </a:endParaRPr>
          </a:p>
          <a:p>
            <a:pPr marL="12065" marR="5080" algn="ctr">
              <a:lnSpc>
                <a:spcPct val="132100"/>
              </a:lnSpc>
              <a:spcBef>
                <a:spcPts val="1970"/>
              </a:spcBef>
            </a:pP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Women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interventions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have </a:t>
            </a:r>
            <a:r>
              <a:rPr sz="3200" spc="125" dirty="0">
                <a:solidFill>
                  <a:srgbClr val="424245"/>
                </a:solidFill>
                <a:latin typeface="Calibri"/>
                <a:cs typeface="Calibri"/>
              </a:rPr>
              <a:t>been</a:t>
            </a:r>
            <a:r>
              <a:rPr sz="3200" spc="-39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157EC1"/>
                </a:solidFill>
                <a:latin typeface="Arial"/>
                <a:cs typeface="Arial"/>
              </a:rPr>
              <a:t>effective  </a:t>
            </a:r>
            <a:r>
              <a:rPr sz="3200" b="1" spc="-55" dirty="0">
                <a:solidFill>
                  <a:srgbClr val="157EC1"/>
                </a:solidFill>
                <a:latin typeface="Arial"/>
                <a:cs typeface="Arial"/>
              </a:rPr>
              <a:t>in </a:t>
            </a:r>
            <a:r>
              <a:rPr sz="3200" b="1" spc="-95" dirty="0">
                <a:solidFill>
                  <a:srgbClr val="157EC1"/>
                </a:solidFill>
                <a:latin typeface="Arial"/>
                <a:cs typeface="Arial"/>
              </a:rPr>
              <a:t>achieving most </a:t>
            </a:r>
            <a:r>
              <a:rPr sz="3200" b="1" spc="-30" dirty="0">
                <a:solidFill>
                  <a:srgbClr val="157EC1"/>
                </a:solidFill>
                <a:latin typeface="Arial"/>
                <a:cs typeface="Arial"/>
              </a:rPr>
              <a:t>of </a:t>
            </a:r>
            <a:r>
              <a:rPr sz="3200" b="1" spc="-5" dirty="0">
                <a:solidFill>
                  <a:srgbClr val="157EC1"/>
                </a:solidFill>
                <a:latin typeface="Arial"/>
                <a:cs typeface="Arial"/>
              </a:rPr>
              <a:t>their </a:t>
            </a:r>
            <a:r>
              <a:rPr sz="3200" b="1" spc="-100" dirty="0">
                <a:solidFill>
                  <a:srgbClr val="157EC1"/>
                </a:solidFill>
                <a:latin typeface="Arial"/>
                <a:cs typeface="Arial"/>
              </a:rPr>
              <a:t>objectives</a:t>
            </a:r>
            <a:r>
              <a:rPr sz="3200" spc="-100" dirty="0">
                <a:solidFill>
                  <a:srgbClr val="424245"/>
                </a:solidFill>
                <a:latin typeface="Calibri"/>
                <a:cs typeface="Calibri"/>
              </a:rPr>
              <a:t>.</a:t>
            </a:r>
            <a:r>
              <a:rPr sz="3200" spc="-9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90" dirty="0">
                <a:solidFill>
                  <a:srgbClr val="424245"/>
                </a:solidFill>
                <a:latin typeface="Calibri"/>
                <a:cs typeface="Calibri"/>
              </a:rPr>
              <a:t>Small-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sz="3200" spc="130" dirty="0">
                <a:solidFill>
                  <a:srgbClr val="424245"/>
                </a:solidFill>
                <a:latin typeface="Calibri"/>
                <a:cs typeface="Calibri"/>
              </a:rPr>
              <a:t>scale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interventions,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limited </a:t>
            </a:r>
            <a:r>
              <a:rPr sz="3200" spc="235" dirty="0">
                <a:solidFill>
                  <a:srgbClr val="424245"/>
                </a:solidFill>
                <a:latin typeface="Calibri"/>
                <a:cs typeface="Calibri"/>
              </a:rPr>
              <a:t>human</a:t>
            </a:r>
            <a:r>
              <a:rPr sz="3200" spc="-20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95" dirty="0">
                <a:solidFill>
                  <a:srgbClr val="424245"/>
                </a:solidFill>
                <a:latin typeface="Calibri"/>
                <a:cs typeface="Calibri"/>
              </a:rPr>
              <a:t>and</a:t>
            </a:r>
            <a:endParaRPr sz="3200" dirty="0">
              <a:latin typeface="Calibri"/>
              <a:cs typeface="Calibri"/>
            </a:endParaRPr>
          </a:p>
          <a:p>
            <a:pPr marL="352425" marR="346075" algn="ctr">
              <a:lnSpc>
                <a:spcPct val="132100"/>
              </a:lnSpc>
            </a:pP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financial </a:t>
            </a:r>
            <a:r>
              <a:rPr sz="3200" spc="85" dirty="0">
                <a:solidFill>
                  <a:srgbClr val="424245"/>
                </a:solidFill>
                <a:latin typeface="Calibri"/>
                <a:cs typeface="Calibri"/>
              </a:rPr>
              <a:t>resources,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weak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partner</a:t>
            </a:r>
            <a:r>
              <a:rPr sz="3200" spc="-20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capacity 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80" dirty="0">
                <a:solidFill>
                  <a:srgbClr val="424245"/>
                </a:solidFill>
                <a:latin typeface="Calibri"/>
                <a:cs typeface="Calibri"/>
              </a:rPr>
              <a:t>monitoring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systems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have </a:t>
            </a:r>
            <a:r>
              <a:rPr sz="3200" b="1" spc="45" dirty="0">
                <a:solidFill>
                  <a:srgbClr val="157EC1"/>
                </a:solidFill>
                <a:latin typeface="Arial"/>
                <a:cs typeface="Arial"/>
              </a:rPr>
              <a:t>at</a:t>
            </a:r>
            <a:r>
              <a:rPr sz="3200" b="1" spc="-34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157EC1"/>
                </a:solidFill>
                <a:latin typeface="Arial"/>
                <a:cs typeface="Arial"/>
              </a:rPr>
              <a:t>times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3200" b="1" spc="-35" dirty="0">
                <a:solidFill>
                  <a:srgbClr val="157EC1"/>
                </a:solidFill>
                <a:latin typeface="Arial"/>
                <a:cs typeface="Arial"/>
              </a:rPr>
              <a:t>affected</a:t>
            </a:r>
            <a:r>
              <a:rPr sz="3200" b="1" spc="-11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performance.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30860" y="3662145"/>
            <a:ext cx="8638540" cy="465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7795">
              <a:lnSpc>
                <a:spcPct val="100000"/>
              </a:lnSpc>
            </a:pPr>
            <a:r>
              <a:rPr sz="2850" b="1" spc="560" dirty="0">
                <a:latin typeface="Calibri"/>
                <a:cs typeface="Calibri"/>
              </a:rPr>
              <a:t>OPPORTUNITY</a:t>
            </a:r>
            <a:endParaRPr sz="2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125" dirty="0">
                <a:solidFill>
                  <a:srgbClr val="424245"/>
                </a:solidFill>
                <a:latin typeface="Calibri"/>
                <a:cs typeface="Calibri"/>
              </a:rPr>
              <a:t>Boost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the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achievement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of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results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90" dirty="0">
                <a:solidFill>
                  <a:srgbClr val="424245"/>
                </a:solidFill>
                <a:latin typeface="Calibri"/>
                <a:cs typeface="Calibri"/>
              </a:rPr>
              <a:t>through</a:t>
            </a:r>
            <a:endParaRPr sz="3200" dirty="0">
              <a:latin typeface="Calibri"/>
              <a:cs typeface="Calibri"/>
            </a:endParaRPr>
          </a:p>
          <a:p>
            <a:pPr marL="12065" marR="5080" algn="ctr">
              <a:lnSpc>
                <a:spcPct val="132100"/>
              </a:lnSpc>
            </a:pPr>
            <a:r>
              <a:rPr sz="3200" b="1" spc="-40" dirty="0">
                <a:solidFill>
                  <a:srgbClr val="157EC1"/>
                </a:solidFill>
                <a:latin typeface="Arial"/>
                <a:cs typeface="Arial"/>
              </a:rPr>
              <a:t>multi-pronged </a:t>
            </a:r>
            <a:r>
              <a:rPr sz="3200" b="1" spc="-155" dirty="0">
                <a:solidFill>
                  <a:srgbClr val="157EC1"/>
                </a:solidFill>
                <a:latin typeface="Arial"/>
                <a:cs typeface="Arial"/>
              </a:rPr>
              <a:t>advocacy</a:t>
            </a:r>
            <a:r>
              <a:rPr sz="3200" spc="-155" dirty="0">
                <a:solidFill>
                  <a:srgbClr val="424245"/>
                </a:solidFill>
                <a:latin typeface="Calibri"/>
                <a:cs typeface="Calibri"/>
              </a:rPr>
              <a:t>, </a:t>
            </a:r>
            <a:r>
              <a:rPr sz="3200" b="1" spc="-110" dirty="0">
                <a:solidFill>
                  <a:srgbClr val="157EC1"/>
                </a:solidFill>
                <a:latin typeface="Arial"/>
                <a:cs typeface="Arial"/>
              </a:rPr>
              <a:t>capacity </a:t>
            </a:r>
            <a:r>
              <a:rPr sz="3200" b="1" spc="-60" dirty="0">
                <a:solidFill>
                  <a:srgbClr val="157EC1"/>
                </a:solidFill>
                <a:latin typeface="Arial"/>
                <a:cs typeface="Arial"/>
              </a:rPr>
              <a:t>building </a:t>
            </a:r>
            <a:r>
              <a:rPr sz="3200" spc="195" dirty="0">
                <a:solidFill>
                  <a:srgbClr val="424245"/>
                </a:solidFill>
                <a:latin typeface="Calibri"/>
                <a:cs typeface="Calibri"/>
              </a:rPr>
              <a:t>and 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strategic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diverse </a:t>
            </a:r>
            <a:r>
              <a:rPr sz="3200" b="1" spc="-90" dirty="0">
                <a:solidFill>
                  <a:srgbClr val="157EC1"/>
                </a:solidFill>
                <a:latin typeface="Arial"/>
                <a:cs typeface="Arial"/>
              </a:rPr>
              <a:t>partnerships,</a:t>
            </a:r>
            <a:r>
              <a:rPr sz="3200" b="1" spc="-229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424245"/>
                </a:solidFill>
                <a:latin typeface="Calibri"/>
                <a:cs typeface="Calibri"/>
              </a:rPr>
              <a:t>including</a:t>
            </a:r>
            <a:endParaRPr sz="3200" dirty="0">
              <a:latin typeface="Calibri"/>
              <a:cs typeface="Calibri"/>
            </a:endParaRPr>
          </a:p>
          <a:p>
            <a:pPr marL="641350" marR="633095" algn="ctr">
              <a:lnSpc>
                <a:spcPct val="132100"/>
              </a:lnSpc>
            </a:pPr>
            <a:r>
              <a:rPr sz="3200" spc="180" dirty="0">
                <a:solidFill>
                  <a:srgbClr val="424245"/>
                </a:solidFill>
                <a:latin typeface="Calibri"/>
                <a:cs typeface="Calibri"/>
              </a:rPr>
              <a:t>through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the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United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Nations</a:t>
            </a:r>
            <a:r>
              <a:rPr sz="3200" spc="-2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Sustainable 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Development </a:t>
            </a:r>
            <a:r>
              <a:rPr sz="3200" spc="125" dirty="0">
                <a:solidFill>
                  <a:srgbClr val="424245"/>
                </a:solidFill>
                <a:latin typeface="Calibri"/>
                <a:cs typeface="Calibri"/>
              </a:rPr>
              <a:t>Cooperation</a:t>
            </a:r>
            <a:r>
              <a:rPr sz="3200" spc="5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Framework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3200" spc="200" dirty="0">
                <a:solidFill>
                  <a:srgbClr val="424245"/>
                </a:solidFill>
                <a:latin typeface="Calibri"/>
                <a:cs typeface="Calibri"/>
              </a:rPr>
              <a:t>(UNSDCF)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108" y="939198"/>
            <a:ext cx="319214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625" dirty="0">
                <a:solidFill>
                  <a:srgbClr val="157EC1"/>
                </a:solidFill>
              </a:rPr>
              <a:t>EFFICIEN</a:t>
            </a:r>
            <a:r>
              <a:rPr sz="3950" spc="695" dirty="0">
                <a:solidFill>
                  <a:srgbClr val="157EC1"/>
                </a:solidFill>
              </a:rPr>
              <a:t>C</a:t>
            </a:r>
            <a:r>
              <a:rPr sz="3950" spc="780" dirty="0">
                <a:solidFill>
                  <a:srgbClr val="157EC1"/>
                </a:solidFill>
              </a:rPr>
              <a:t>Y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10193762" y="5047604"/>
            <a:ext cx="0" cy="3110865"/>
          </a:xfrm>
          <a:custGeom>
            <a:avLst/>
            <a:gdLst/>
            <a:ahLst/>
            <a:cxnLst/>
            <a:rect l="l" t="t" r="r" b="b"/>
            <a:pathLst>
              <a:path h="3110865">
                <a:moveTo>
                  <a:pt x="0" y="311068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3762" y="8179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3762" y="503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61847" y="6172309"/>
            <a:ext cx="668020" cy="410209"/>
          </a:xfrm>
          <a:custGeom>
            <a:avLst/>
            <a:gdLst/>
            <a:ahLst/>
            <a:cxnLst/>
            <a:rect l="l" t="t" r="r" b="b"/>
            <a:pathLst>
              <a:path w="668020" h="410209">
                <a:moveTo>
                  <a:pt x="0" y="238673"/>
                </a:moveTo>
                <a:lnTo>
                  <a:pt x="130446" y="409725"/>
                </a:lnTo>
                <a:lnTo>
                  <a:pt x="667717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16372" y="6172309"/>
            <a:ext cx="13335" cy="160655"/>
          </a:xfrm>
          <a:custGeom>
            <a:avLst/>
            <a:gdLst/>
            <a:ahLst/>
            <a:cxnLst/>
            <a:rect l="l" t="t" r="r" b="b"/>
            <a:pathLst>
              <a:path w="13334" h="160654">
                <a:moveTo>
                  <a:pt x="13193" y="0"/>
                </a:moveTo>
                <a:lnTo>
                  <a:pt x="0" y="160089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9617" y="6319172"/>
            <a:ext cx="537845" cy="410209"/>
          </a:xfrm>
          <a:custGeom>
            <a:avLst/>
            <a:gdLst/>
            <a:ahLst/>
            <a:cxnLst/>
            <a:rect l="l" t="t" r="r" b="b"/>
            <a:pathLst>
              <a:path w="537845" h="410209">
                <a:moveTo>
                  <a:pt x="0" y="409715"/>
                </a:moveTo>
                <a:lnTo>
                  <a:pt x="537261" y="0"/>
                </a:lnTo>
              </a:path>
            </a:pathLst>
          </a:custGeom>
          <a:ln w="43810">
            <a:solidFill>
              <a:srgbClr val="D3114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64246" y="6146202"/>
            <a:ext cx="165735" cy="26670"/>
          </a:xfrm>
          <a:custGeom>
            <a:avLst/>
            <a:gdLst/>
            <a:ahLst/>
            <a:cxnLst/>
            <a:rect l="l" t="t" r="r" b="b"/>
            <a:pathLst>
              <a:path w="165734" h="26670">
                <a:moveTo>
                  <a:pt x="165314" y="26103"/>
                </a:moveTo>
                <a:lnTo>
                  <a:pt x="0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421727" cy="2457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9212" y="834556"/>
            <a:ext cx="1385570" cy="81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50" b="1" spc="710" dirty="0">
                <a:solidFill>
                  <a:srgbClr val="157EC1"/>
                </a:solidFill>
                <a:latin typeface="Calibri"/>
                <a:cs typeface="Calibri"/>
              </a:rPr>
              <a:t>70%</a:t>
            </a:r>
            <a:endParaRPr sz="4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8476" y="3620261"/>
            <a:ext cx="7318375" cy="495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8445" algn="ctr">
              <a:lnSpc>
                <a:spcPct val="100000"/>
              </a:lnSpc>
            </a:pPr>
            <a:r>
              <a:rPr sz="2850" b="1" spc="500" dirty="0">
                <a:latin typeface="Calibri"/>
                <a:cs typeface="Calibri"/>
              </a:rPr>
              <a:t>INSIGHT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275590" marR="267970" algn="ctr">
              <a:lnSpc>
                <a:spcPct val="132100"/>
              </a:lnSpc>
              <a:tabLst>
                <a:tab pos="1047750" algn="l"/>
              </a:tabLst>
            </a:pP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	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Women </a:t>
            </a:r>
            <a:r>
              <a:rPr sz="3200" spc="185" dirty="0">
                <a:solidFill>
                  <a:srgbClr val="424245"/>
                </a:solidFill>
                <a:latin typeface="Calibri"/>
                <a:cs typeface="Calibri"/>
              </a:rPr>
              <a:t>has</a:t>
            </a:r>
            <a:r>
              <a:rPr sz="3200" spc="-2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10" dirty="0">
                <a:solidFill>
                  <a:srgbClr val="424245"/>
                </a:solidFill>
                <a:latin typeface="Calibri"/>
                <a:cs typeface="Calibri"/>
              </a:rPr>
              <a:t>reportedly</a:t>
            </a:r>
            <a:r>
              <a:rPr sz="3200" spc="7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improved </a:t>
            </a:r>
            <a:r>
              <a:rPr sz="3200" spc="8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its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programme </a:t>
            </a:r>
            <a:r>
              <a:rPr sz="3200" b="1" spc="-90" dirty="0">
                <a:solidFill>
                  <a:srgbClr val="157EC1"/>
                </a:solidFill>
                <a:latin typeface="Arial"/>
                <a:cs typeface="Arial"/>
              </a:rPr>
              <a:t>and</a:t>
            </a:r>
            <a:r>
              <a:rPr sz="3200" b="1" spc="-18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157EC1"/>
                </a:solidFill>
                <a:latin typeface="Arial"/>
                <a:cs typeface="Arial"/>
              </a:rPr>
              <a:t>management</a:t>
            </a:r>
            <a:endParaRPr sz="3200">
              <a:latin typeface="Arial"/>
              <a:cs typeface="Arial"/>
            </a:endParaRPr>
          </a:p>
          <a:p>
            <a:pPr marL="12065" marR="5080" algn="ctr">
              <a:lnSpc>
                <a:spcPct val="132100"/>
              </a:lnSpc>
            </a:pPr>
            <a:r>
              <a:rPr sz="3200" b="1" spc="-80" dirty="0">
                <a:solidFill>
                  <a:srgbClr val="157EC1"/>
                </a:solidFill>
                <a:latin typeface="Arial"/>
                <a:cs typeface="Arial"/>
              </a:rPr>
              <a:t>efficiency</a:t>
            </a:r>
            <a:r>
              <a:rPr sz="3200" spc="-80" dirty="0">
                <a:solidFill>
                  <a:srgbClr val="424245"/>
                </a:solidFill>
                <a:latin typeface="Calibri"/>
                <a:cs typeface="Calibri"/>
              </a:rPr>
              <a:t>,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but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its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success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largely</a:t>
            </a:r>
            <a:r>
              <a:rPr sz="3200" spc="1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200" dirty="0">
                <a:solidFill>
                  <a:srgbClr val="424245"/>
                </a:solidFill>
                <a:latin typeface="Calibri"/>
                <a:cs typeface="Calibri"/>
              </a:rPr>
              <a:t>hinges 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on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its </a:t>
            </a:r>
            <a:r>
              <a:rPr sz="3200" b="1" spc="-10" dirty="0">
                <a:solidFill>
                  <a:srgbClr val="157EC1"/>
                </a:solidFill>
                <a:latin typeface="Arial"/>
                <a:cs typeface="Arial"/>
              </a:rPr>
              <a:t>ability </a:t>
            </a:r>
            <a:r>
              <a:rPr sz="3200" b="1" spc="5" dirty="0">
                <a:solidFill>
                  <a:srgbClr val="157EC1"/>
                </a:solidFill>
                <a:latin typeface="Arial"/>
                <a:cs typeface="Arial"/>
              </a:rPr>
              <a:t>to </a:t>
            </a:r>
            <a:r>
              <a:rPr sz="3200" b="1" spc="-50" dirty="0">
                <a:solidFill>
                  <a:srgbClr val="157EC1"/>
                </a:solidFill>
                <a:latin typeface="Arial"/>
                <a:cs typeface="Arial"/>
              </a:rPr>
              <a:t>operate </a:t>
            </a:r>
            <a:r>
              <a:rPr sz="3200" b="1" spc="50" dirty="0">
                <a:solidFill>
                  <a:srgbClr val="157EC1"/>
                </a:solidFill>
                <a:latin typeface="Arial"/>
                <a:cs typeface="Arial"/>
              </a:rPr>
              <a:t>with</a:t>
            </a:r>
            <a:r>
              <a:rPr sz="3200" b="1" spc="-28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157EC1"/>
                </a:solidFill>
                <a:latin typeface="Arial"/>
                <a:cs typeface="Arial"/>
              </a:rPr>
              <a:t>limited</a:t>
            </a:r>
            <a:endParaRPr sz="3200">
              <a:latin typeface="Arial"/>
              <a:cs typeface="Arial"/>
            </a:endParaRPr>
          </a:p>
          <a:p>
            <a:pPr marL="457200" marR="420370" algn="ctr">
              <a:lnSpc>
                <a:spcPct val="132100"/>
              </a:lnSpc>
            </a:pPr>
            <a:r>
              <a:rPr sz="3200" b="1" spc="-180" dirty="0">
                <a:solidFill>
                  <a:srgbClr val="157EC1"/>
                </a:solidFill>
                <a:latin typeface="Arial"/>
                <a:cs typeface="Arial"/>
              </a:rPr>
              <a:t>resources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to </a:t>
            </a:r>
            <a:r>
              <a:rPr sz="3200" spc="114" dirty="0">
                <a:solidFill>
                  <a:srgbClr val="424245"/>
                </a:solidFill>
                <a:latin typeface="Calibri"/>
                <a:cs typeface="Calibri"/>
              </a:rPr>
              <a:t>leverage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partners’  </a:t>
            </a:r>
            <a:r>
              <a:rPr sz="3200" spc="95" dirty="0">
                <a:solidFill>
                  <a:srgbClr val="424245"/>
                </a:solidFill>
                <a:latin typeface="Calibri"/>
                <a:cs typeface="Calibri"/>
              </a:rPr>
              <a:t>resources.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88671" y="3620261"/>
            <a:ext cx="7061834" cy="440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0325" algn="ctr">
              <a:lnSpc>
                <a:spcPct val="100000"/>
              </a:lnSpc>
            </a:pPr>
            <a:r>
              <a:rPr sz="2850" b="1" spc="560" dirty="0">
                <a:latin typeface="Calibri"/>
                <a:cs typeface="Calibri"/>
              </a:rPr>
              <a:t>OPPORTUNITY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850">
              <a:latin typeface="Times New Roman"/>
              <a:cs typeface="Times New Roman"/>
            </a:endParaRPr>
          </a:p>
          <a:p>
            <a:pPr marL="12700" marR="5080" algn="ctr">
              <a:lnSpc>
                <a:spcPct val="132100"/>
              </a:lnSpc>
            </a:pPr>
            <a:r>
              <a:rPr sz="3200" spc="185" dirty="0">
                <a:solidFill>
                  <a:srgbClr val="424245"/>
                </a:solidFill>
                <a:latin typeface="Calibri"/>
                <a:cs typeface="Calibri"/>
              </a:rPr>
              <a:t>Strengthening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programme </a:t>
            </a:r>
            <a:r>
              <a:rPr sz="3200" b="1" spc="-130" dirty="0">
                <a:solidFill>
                  <a:srgbClr val="157EC1"/>
                </a:solidFill>
                <a:latin typeface="Arial"/>
                <a:cs typeface="Arial"/>
              </a:rPr>
              <a:t>design</a:t>
            </a:r>
            <a:r>
              <a:rPr sz="3200" b="1" spc="-22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and  </a:t>
            </a:r>
            <a:r>
              <a:rPr sz="3200" b="1" spc="-40" dirty="0">
                <a:solidFill>
                  <a:srgbClr val="157EC1"/>
                </a:solidFill>
                <a:latin typeface="Arial"/>
                <a:cs typeface="Arial"/>
              </a:rPr>
              <a:t>monitoring </a:t>
            </a:r>
            <a:r>
              <a:rPr sz="3200" b="1" spc="-175" dirty="0">
                <a:solidFill>
                  <a:srgbClr val="157EC1"/>
                </a:solidFill>
                <a:latin typeface="Arial"/>
                <a:cs typeface="Arial"/>
              </a:rPr>
              <a:t>systems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to </a:t>
            </a:r>
            <a:r>
              <a:rPr sz="3200" spc="110" dirty="0">
                <a:solidFill>
                  <a:srgbClr val="424245"/>
                </a:solidFill>
                <a:latin typeface="Calibri"/>
                <a:cs typeface="Calibri"/>
              </a:rPr>
              <a:t>better</a:t>
            </a:r>
            <a:r>
              <a:rPr sz="3200" spc="28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track</a:t>
            </a:r>
            <a:endParaRPr sz="3200">
              <a:latin typeface="Calibri"/>
              <a:cs typeface="Calibri"/>
            </a:endParaRPr>
          </a:p>
          <a:p>
            <a:pPr marL="46355" marR="38735" indent="-635" algn="ctr">
              <a:lnSpc>
                <a:spcPct val="132100"/>
              </a:lnSpc>
            </a:pP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monitor </a:t>
            </a:r>
            <a:r>
              <a:rPr sz="3200" spc="90" dirty="0">
                <a:solidFill>
                  <a:srgbClr val="424245"/>
                </a:solidFill>
                <a:latin typeface="Calibri"/>
                <a:cs typeface="Calibri"/>
              </a:rPr>
              <a:t>costs,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90" dirty="0">
                <a:solidFill>
                  <a:srgbClr val="424245"/>
                </a:solidFill>
                <a:latin typeface="Calibri"/>
                <a:cs typeface="Calibri"/>
              </a:rPr>
              <a:t>having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viable 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strategies </a:t>
            </a:r>
            <a:r>
              <a:rPr sz="3200" spc="85" dirty="0">
                <a:solidFill>
                  <a:srgbClr val="424245"/>
                </a:solidFill>
                <a:latin typeface="Calibri"/>
                <a:cs typeface="Calibri"/>
              </a:rPr>
              <a:t>for </a:t>
            </a:r>
            <a:r>
              <a:rPr sz="3200" spc="190" dirty="0">
                <a:solidFill>
                  <a:srgbClr val="424245"/>
                </a:solidFill>
                <a:latin typeface="Calibri"/>
                <a:cs typeface="Calibri"/>
              </a:rPr>
              <a:t>assuring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needed</a:t>
            </a:r>
            <a:r>
              <a:rPr sz="3200" spc="-5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245" dirty="0">
                <a:solidFill>
                  <a:srgbClr val="424245"/>
                </a:solidFill>
                <a:latin typeface="Calibri"/>
                <a:cs typeface="Calibri"/>
              </a:rPr>
              <a:t>human 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financial</a:t>
            </a:r>
            <a:r>
              <a:rPr sz="3200" spc="-3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95" dirty="0">
                <a:solidFill>
                  <a:srgbClr val="424245"/>
                </a:solidFill>
                <a:latin typeface="Calibri"/>
                <a:cs typeface="Calibri"/>
              </a:rPr>
              <a:t>resources.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108" y="939198"/>
            <a:ext cx="1089660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595" dirty="0">
                <a:solidFill>
                  <a:srgbClr val="157EC1"/>
                </a:solidFill>
              </a:rPr>
              <a:t>RESULTS-BASED </a:t>
            </a:r>
            <a:r>
              <a:rPr sz="3950" spc="495" dirty="0">
                <a:solidFill>
                  <a:srgbClr val="157EC1"/>
                </a:solidFill>
              </a:rPr>
              <a:t>MANAGEMENT</a:t>
            </a:r>
            <a:r>
              <a:rPr sz="3950" spc="-5" dirty="0">
                <a:solidFill>
                  <a:srgbClr val="157EC1"/>
                </a:solidFill>
              </a:rPr>
              <a:t> </a:t>
            </a:r>
            <a:r>
              <a:rPr sz="3950" spc="570" dirty="0">
                <a:solidFill>
                  <a:srgbClr val="157EC1"/>
                </a:solidFill>
              </a:rPr>
              <a:t>CULTURE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10193762" y="5047604"/>
            <a:ext cx="0" cy="3110865"/>
          </a:xfrm>
          <a:custGeom>
            <a:avLst/>
            <a:gdLst/>
            <a:ahLst/>
            <a:cxnLst/>
            <a:rect l="l" t="t" r="r" b="b"/>
            <a:pathLst>
              <a:path h="3110865">
                <a:moveTo>
                  <a:pt x="0" y="311068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3762" y="8179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3762" y="503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61847" y="6030417"/>
            <a:ext cx="668020" cy="410209"/>
          </a:xfrm>
          <a:custGeom>
            <a:avLst/>
            <a:gdLst/>
            <a:ahLst/>
            <a:cxnLst/>
            <a:rect l="l" t="t" r="r" b="b"/>
            <a:pathLst>
              <a:path w="668020" h="410210">
                <a:moveTo>
                  <a:pt x="0" y="238673"/>
                </a:moveTo>
                <a:lnTo>
                  <a:pt x="130446" y="409725"/>
                </a:lnTo>
                <a:lnTo>
                  <a:pt x="667717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16372" y="6030417"/>
            <a:ext cx="13335" cy="160655"/>
          </a:xfrm>
          <a:custGeom>
            <a:avLst/>
            <a:gdLst/>
            <a:ahLst/>
            <a:cxnLst/>
            <a:rect l="l" t="t" r="r" b="b"/>
            <a:pathLst>
              <a:path w="13334" h="160654">
                <a:moveTo>
                  <a:pt x="13193" y="0"/>
                </a:moveTo>
                <a:lnTo>
                  <a:pt x="0" y="160089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9617" y="6177279"/>
            <a:ext cx="537845" cy="410209"/>
          </a:xfrm>
          <a:custGeom>
            <a:avLst/>
            <a:gdLst/>
            <a:ahLst/>
            <a:cxnLst/>
            <a:rect l="l" t="t" r="r" b="b"/>
            <a:pathLst>
              <a:path w="537845" h="410209">
                <a:moveTo>
                  <a:pt x="0" y="409715"/>
                </a:moveTo>
                <a:lnTo>
                  <a:pt x="537261" y="0"/>
                </a:lnTo>
              </a:path>
            </a:pathLst>
          </a:custGeom>
          <a:ln w="43810">
            <a:solidFill>
              <a:srgbClr val="D3114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64246" y="6004310"/>
            <a:ext cx="165735" cy="26670"/>
          </a:xfrm>
          <a:custGeom>
            <a:avLst/>
            <a:gdLst/>
            <a:ahLst/>
            <a:cxnLst/>
            <a:rect l="l" t="t" r="r" b="b"/>
            <a:pathLst>
              <a:path w="165734" h="26670">
                <a:moveTo>
                  <a:pt x="165314" y="26103"/>
                </a:moveTo>
                <a:lnTo>
                  <a:pt x="0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428135" cy="2509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8768" y="881653"/>
            <a:ext cx="1386205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b="1" spc="720" dirty="0">
                <a:solidFill>
                  <a:srgbClr val="157EC1"/>
                </a:solidFill>
                <a:latin typeface="Calibri"/>
                <a:cs typeface="Calibri"/>
              </a:rPr>
              <a:t>48%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8298" y="3683086"/>
            <a:ext cx="7703820" cy="410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ct val="100000"/>
              </a:lnSpc>
            </a:pPr>
            <a:r>
              <a:rPr sz="2850" b="1" spc="500" dirty="0">
                <a:latin typeface="Calibri"/>
                <a:cs typeface="Calibri"/>
              </a:rPr>
              <a:t>INSIGHT</a:t>
            </a:r>
            <a:endParaRPr sz="2850">
              <a:latin typeface="Calibri"/>
              <a:cs typeface="Calibri"/>
            </a:endParaRPr>
          </a:p>
          <a:p>
            <a:pPr marL="199390" marR="193040" algn="ctr">
              <a:lnSpc>
                <a:spcPct val="132100"/>
              </a:lnSpc>
              <a:spcBef>
                <a:spcPts val="3244"/>
              </a:spcBef>
            </a:pP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Despite </a:t>
            </a:r>
            <a:r>
              <a:rPr sz="3200" b="1" spc="-65" dirty="0">
                <a:solidFill>
                  <a:srgbClr val="157EC1"/>
                </a:solidFill>
                <a:latin typeface="Arial"/>
                <a:cs typeface="Arial"/>
              </a:rPr>
              <a:t>gradual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improvements </a:t>
            </a:r>
            <a:r>
              <a:rPr sz="3200" spc="60" dirty="0">
                <a:solidFill>
                  <a:srgbClr val="424245"/>
                </a:solidFill>
                <a:latin typeface="Calibri"/>
                <a:cs typeface="Calibri"/>
              </a:rPr>
              <a:t>over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the  </a:t>
            </a:r>
            <a:r>
              <a:rPr sz="3200" spc="65" dirty="0">
                <a:solidFill>
                  <a:srgbClr val="424245"/>
                </a:solidFill>
                <a:latin typeface="Calibri"/>
                <a:cs typeface="Calibri"/>
              </a:rPr>
              <a:t>years, </a:t>
            </a:r>
            <a:r>
              <a:rPr sz="3200" b="1" spc="-110" dirty="0">
                <a:solidFill>
                  <a:srgbClr val="157EC1"/>
                </a:solidFill>
                <a:latin typeface="Arial"/>
                <a:cs typeface="Arial"/>
              </a:rPr>
              <a:t>capacity </a:t>
            </a:r>
            <a:r>
              <a:rPr sz="3200" b="1" spc="-114" dirty="0">
                <a:solidFill>
                  <a:srgbClr val="157EC1"/>
                </a:solidFill>
                <a:latin typeface="Arial"/>
                <a:cs typeface="Arial"/>
              </a:rPr>
              <a:t>varies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</a:t>
            </a:r>
            <a:r>
              <a:rPr sz="3200" spc="2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b="1" spc="-95" dirty="0">
                <a:solidFill>
                  <a:srgbClr val="157EC1"/>
                </a:solidFill>
                <a:latin typeface="Arial"/>
                <a:cs typeface="Arial"/>
              </a:rPr>
              <a:t>constraints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ct val="132100"/>
              </a:lnSpc>
            </a:pPr>
            <a:r>
              <a:rPr sz="3200" b="1" spc="-65" dirty="0">
                <a:solidFill>
                  <a:srgbClr val="157EC1"/>
                </a:solidFill>
                <a:latin typeface="Arial"/>
                <a:cs typeface="Arial"/>
              </a:rPr>
              <a:t>exist </a:t>
            </a:r>
            <a:r>
              <a:rPr sz="3200" spc="155" dirty="0">
                <a:solidFill>
                  <a:srgbClr val="424245"/>
                </a:solidFill>
                <a:latin typeface="Calibri"/>
                <a:cs typeface="Calibri"/>
              </a:rPr>
              <a:t>in </a:t>
            </a:r>
            <a:r>
              <a:rPr sz="3200" spc="180" dirty="0">
                <a:solidFill>
                  <a:srgbClr val="424245"/>
                </a:solidFill>
                <a:latin typeface="Calibri"/>
                <a:cs typeface="Calibri"/>
              </a:rPr>
              <a:t>ensuring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functional</a:t>
            </a:r>
            <a:r>
              <a:rPr sz="3200" spc="-9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results-based  </a:t>
            </a:r>
            <a:r>
              <a:rPr sz="3200" spc="210" dirty="0">
                <a:solidFill>
                  <a:srgbClr val="424245"/>
                </a:solidFill>
                <a:latin typeface="Calibri"/>
                <a:cs typeface="Calibri"/>
              </a:rPr>
              <a:t>management </a:t>
            </a:r>
            <a:r>
              <a:rPr sz="3200" spc="130" dirty="0">
                <a:solidFill>
                  <a:srgbClr val="424245"/>
                </a:solidFill>
                <a:latin typeface="Calibri"/>
                <a:cs typeface="Calibri"/>
              </a:rPr>
              <a:t>practices at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the</a:t>
            </a:r>
            <a:r>
              <a:rPr sz="3200" spc="2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80" dirty="0">
                <a:solidFill>
                  <a:srgbClr val="424245"/>
                </a:solidFill>
                <a:latin typeface="Calibri"/>
                <a:cs typeface="Calibri"/>
              </a:rPr>
              <a:t>programme  </a:t>
            </a:r>
            <a:r>
              <a:rPr sz="3200" spc="170" dirty="0">
                <a:solidFill>
                  <a:srgbClr val="424245"/>
                </a:solidFill>
                <a:latin typeface="Calibri"/>
                <a:cs typeface="Calibri"/>
              </a:rPr>
              <a:t>implementation</a:t>
            </a:r>
            <a:r>
              <a:rPr sz="3200" spc="4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70" dirty="0">
                <a:solidFill>
                  <a:srgbClr val="424245"/>
                </a:solidFill>
                <a:latin typeface="Calibri"/>
                <a:cs typeface="Calibri"/>
              </a:rPr>
              <a:t>level.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21565" y="3683086"/>
            <a:ext cx="7412990" cy="410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835" algn="ctr">
              <a:lnSpc>
                <a:spcPct val="100000"/>
              </a:lnSpc>
            </a:pPr>
            <a:r>
              <a:rPr sz="2850" b="1" spc="560" dirty="0">
                <a:latin typeface="Calibri"/>
                <a:cs typeface="Calibri"/>
              </a:rPr>
              <a:t>OPPORTUNITY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imes New Roman"/>
              <a:cs typeface="Times New Roman"/>
            </a:endParaRPr>
          </a:p>
          <a:p>
            <a:pPr marR="8890" algn="ctr">
              <a:lnSpc>
                <a:spcPct val="100000"/>
              </a:lnSpc>
            </a:pPr>
            <a:r>
              <a:rPr sz="3200" spc="130" dirty="0">
                <a:solidFill>
                  <a:srgbClr val="424245"/>
                </a:solidFill>
                <a:latin typeface="Calibri"/>
                <a:cs typeface="Calibri"/>
              </a:rPr>
              <a:t>Results </a:t>
            </a:r>
            <a:r>
              <a:rPr sz="3200" spc="135" dirty="0">
                <a:solidFill>
                  <a:srgbClr val="424245"/>
                </a:solidFill>
                <a:latin typeface="Calibri"/>
                <a:cs typeface="Calibri"/>
              </a:rPr>
              <a:t>culture needs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to </a:t>
            </a:r>
            <a:r>
              <a:rPr sz="3200" spc="90" dirty="0">
                <a:solidFill>
                  <a:srgbClr val="424245"/>
                </a:solidFill>
                <a:latin typeface="Calibri"/>
                <a:cs typeface="Calibri"/>
              </a:rPr>
              <a:t>be</a:t>
            </a:r>
            <a:r>
              <a:rPr sz="3200" spc="-1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further</a:t>
            </a:r>
            <a:endParaRPr sz="3200">
              <a:latin typeface="Calibri"/>
              <a:cs typeface="Calibri"/>
            </a:endParaRPr>
          </a:p>
          <a:p>
            <a:pPr marL="252095" marR="243840" indent="-17780" algn="ctr">
              <a:lnSpc>
                <a:spcPct val="132100"/>
              </a:lnSpc>
            </a:pPr>
            <a:r>
              <a:rPr sz="3200" spc="125" dirty="0">
                <a:solidFill>
                  <a:srgbClr val="424245"/>
                </a:solidFill>
                <a:latin typeface="Calibri"/>
                <a:cs typeface="Calibri"/>
              </a:rPr>
              <a:t>improved </a:t>
            </a:r>
            <a:r>
              <a:rPr sz="3200" spc="180" dirty="0">
                <a:solidFill>
                  <a:srgbClr val="424245"/>
                </a:solidFill>
                <a:latin typeface="Calibri"/>
                <a:cs typeface="Calibri"/>
              </a:rPr>
              <a:t>through </a:t>
            </a:r>
            <a:r>
              <a:rPr sz="3200" b="1" spc="-45" dirty="0">
                <a:solidFill>
                  <a:srgbClr val="157EC1"/>
                </a:solidFill>
                <a:latin typeface="Arial"/>
                <a:cs typeface="Arial"/>
              </a:rPr>
              <a:t>explicit </a:t>
            </a:r>
            <a:r>
              <a:rPr sz="3200" b="1" spc="-75" dirty="0">
                <a:solidFill>
                  <a:srgbClr val="157EC1"/>
                </a:solidFill>
                <a:latin typeface="Arial"/>
                <a:cs typeface="Arial"/>
              </a:rPr>
              <a:t>theories </a:t>
            </a:r>
            <a:r>
              <a:rPr sz="3200" b="1" dirty="0">
                <a:solidFill>
                  <a:srgbClr val="157EC1"/>
                </a:solidFill>
                <a:latin typeface="Arial"/>
                <a:cs typeface="Arial"/>
              </a:rPr>
              <a:t>of  </a:t>
            </a:r>
            <a:r>
              <a:rPr sz="3200" b="1" spc="-130" dirty="0">
                <a:solidFill>
                  <a:srgbClr val="157EC1"/>
                </a:solidFill>
                <a:latin typeface="Arial"/>
                <a:cs typeface="Arial"/>
              </a:rPr>
              <a:t>change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knowledge</a:t>
            </a:r>
            <a:r>
              <a:rPr sz="3200" spc="3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90" dirty="0">
                <a:solidFill>
                  <a:srgbClr val="424245"/>
                </a:solidFill>
                <a:latin typeface="Calibri"/>
                <a:cs typeface="Calibri"/>
              </a:rPr>
              <a:t>management,  </a:t>
            </a:r>
            <a:r>
              <a:rPr sz="3200" spc="185" dirty="0">
                <a:solidFill>
                  <a:srgbClr val="424245"/>
                </a:solidFill>
                <a:latin typeface="Calibri"/>
                <a:cs typeface="Calibri"/>
              </a:rPr>
              <a:t>including </a:t>
            </a:r>
            <a:r>
              <a:rPr sz="3200" b="1" spc="-75" dirty="0">
                <a:solidFill>
                  <a:srgbClr val="157EC1"/>
                </a:solidFill>
                <a:latin typeface="Arial"/>
                <a:cs typeface="Arial"/>
              </a:rPr>
              <a:t>capturing </a:t>
            </a:r>
            <a:r>
              <a:rPr sz="3200" b="1" spc="-90" dirty="0">
                <a:solidFill>
                  <a:srgbClr val="157EC1"/>
                </a:solidFill>
                <a:latin typeface="Arial"/>
                <a:cs typeface="Arial"/>
              </a:rPr>
              <a:t>and</a:t>
            </a:r>
            <a:r>
              <a:rPr sz="3200" b="1" spc="-16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40" dirty="0">
                <a:solidFill>
                  <a:srgbClr val="157EC1"/>
                </a:solidFill>
                <a:latin typeface="Arial"/>
                <a:cs typeface="Arial"/>
              </a:rPr>
              <a:t>reporting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sz="3200" b="1" spc="-30" dirty="0">
                <a:solidFill>
                  <a:srgbClr val="157EC1"/>
                </a:solidFill>
                <a:latin typeface="Arial"/>
                <a:cs typeface="Arial"/>
              </a:rPr>
              <a:t>longer-term </a:t>
            </a:r>
            <a:r>
              <a:rPr sz="3200" b="1" spc="-114" dirty="0">
                <a:solidFill>
                  <a:srgbClr val="157EC1"/>
                </a:solidFill>
                <a:latin typeface="Arial"/>
                <a:cs typeface="Arial"/>
              </a:rPr>
              <a:t>results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lessons</a:t>
            </a:r>
            <a:r>
              <a:rPr sz="3200" spc="-1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10" dirty="0">
                <a:solidFill>
                  <a:srgbClr val="424245"/>
                </a:solidFill>
                <a:latin typeface="Calibri"/>
                <a:cs typeface="Calibri"/>
              </a:rPr>
              <a:t>learned.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108" y="939198"/>
            <a:ext cx="438213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540" dirty="0">
                <a:solidFill>
                  <a:srgbClr val="157EC1"/>
                </a:solidFill>
              </a:rPr>
              <a:t>SUSTAINABILITY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10193762" y="4838186"/>
            <a:ext cx="0" cy="3110865"/>
          </a:xfrm>
          <a:custGeom>
            <a:avLst/>
            <a:gdLst/>
            <a:ahLst/>
            <a:cxnLst/>
            <a:rect l="l" t="t" r="r" b="b"/>
            <a:pathLst>
              <a:path h="3110865">
                <a:moveTo>
                  <a:pt x="0" y="311068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3762" y="79698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3762" y="482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3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04018" y="6163014"/>
            <a:ext cx="668020" cy="410209"/>
          </a:xfrm>
          <a:custGeom>
            <a:avLst/>
            <a:gdLst/>
            <a:ahLst/>
            <a:cxnLst/>
            <a:rect l="l" t="t" r="r" b="b"/>
            <a:pathLst>
              <a:path w="668020" h="410209">
                <a:moveTo>
                  <a:pt x="0" y="238673"/>
                </a:moveTo>
                <a:lnTo>
                  <a:pt x="130446" y="409725"/>
                </a:lnTo>
                <a:lnTo>
                  <a:pt x="667717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8542" y="6163014"/>
            <a:ext cx="13335" cy="160655"/>
          </a:xfrm>
          <a:custGeom>
            <a:avLst/>
            <a:gdLst/>
            <a:ahLst/>
            <a:cxnLst/>
            <a:rect l="l" t="t" r="r" b="b"/>
            <a:pathLst>
              <a:path w="13334" h="160654">
                <a:moveTo>
                  <a:pt x="13193" y="0"/>
                </a:moveTo>
                <a:lnTo>
                  <a:pt x="0" y="160089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41788" y="6309876"/>
            <a:ext cx="537845" cy="410209"/>
          </a:xfrm>
          <a:custGeom>
            <a:avLst/>
            <a:gdLst/>
            <a:ahLst/>
            <a:cxnLst/>
            <a:rect l="l" t="t" r="r" b="b"/>
            <a:pathLst>
              <a:path w="537845" h="410209">
                <a:moveTo>
                  <a:pt x="0" y="409715"/>
                </a:moveTo>
                <a:lnTo>
                  <a:pt x="537261" y="0"/>
                </a:lnTo>
              </a:path>
            </a:pathLst>
          </a:custGeom>
          <a:ln w="43810">
            <a:solidFill>
              <a:srgbClr val="D3114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06418" y="6136906"/>
            <a:ext cx="165735" cy="26670"/>
          </a:xfrm>
          <a:custGeom>
            <a:avLst/>
            <a:gdLst/>
            <a:ahLst/>
            <a:cxnLst/>
            <a:rect l="l" t="t" r="r" b="b"/>
            <a:pathLst>
              <a:path w="165734" h="26670">
                <a:moveTo>
                  <a:pt x="165314" y="26103"/>
                </a:moveTo>
                <a:lnTo>
                  <a:pt x="0" y="0"/>
                </a:lnTo>
              </a:path>
            </a:pathLst>
          </a:custGeom>
          <a:ln w="43810">
            <a:solidFill>
              <a:srgbClr val="D31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429119" cy="2500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261" y="868111"/>
            <a:ext cx="1341120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b="1" spc="545" dirty="0">
                <a:solidFill>
                  <a:srgbClr val="157EC1"/>
                </a:solidFill>
                <a:latin typeface="Calibri"/>
                <a:cs typeface="Calibri"/>
              </a:rPr>
              <a:t>8</a:t>
            </a:r>
            <a:r>
              <a:rPr sz="4900" b="1" spc="595" dirty="0">
                <a:solidFill>
                  <a:srgbClr val="157EC1"/>
                </a:solidFill>
                <a:latin typeface="Calibri"/>
                <a:cs typeface="Calibri"/>
              </a:rPr>
              <a:t>7</a:t>
            </a:r>
            <a:r>
              <a:rPr sz="4900" b="1" spc="670" dirty="0">
                <a:solidFill>
                  <a:srgbClr val="157EC1"/>
                </a:solidFill>
                <a:latin typeface="Calibri"/>
                <a:cs typeface="Calibri"/>
              </a:rPr>
              <a:t>%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1222" y="3683086"/>
            <a:ext cx="7212965" cy="403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8445" algn="ctr">
              <a:lnSpc>
                <a:spcPct val="100000"/>
              </a:lnSpc>
            </a:pPr>
            <a:r>
              <a:rPr sz="2850" b="1" spc="500" dirty="0">
                <a:latin typeface="Calibri"/>
                <a:cs typeface="Calibri"/>
              </a:rPr>
              <a:t>INSIGHT</a:t>
            </a:r>
            <a:endParaRPr sz="2850">
              <a:latin typeface="Calibri"/>
              <a:cs typeface="Calibri"/>
            </a:endParaRPr>
          </a:p>
          <a:p>
            <a:pPr marL="12700" marR="5080" algn="ctr">
              <a:lnSpc>
                <a:spcPct val="132100"/>
              </a:lnSpc>
              <a:spcBef>
                <a:spcPts val="2735"/>
              </a:spcBef>
            </a:pP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Sustainability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of </a:t>
            </a: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Women</a:t>
            </a:r>
            <a:r>
              <a:rPr sz="3200" spc="-32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55" dirty="0">
                <a:solidFill>
                  <a:srgbClr val="424245"/>
                </a:solidFill>
                <a:latin typeface="Calibri"/>
                <a:cs typeface="Calibri"/>
              </a:rPr>
              <a:t>supported 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programmes and </a:t>
            </a:r>
            <a:r>
              <a:rPr sz="3200" b="1" spc="-114" dirty="0">
                <a:solidFill>
                  <a:srgbClr val="157EC1"/>
                </a:solidFill>
                <a:latin typeface="Arial"/>
                <a:cs typeface="Arial"/>
              </a:rPr>
              <a:t>results </a:t>
            </a:r>
            <a:r>
              <a:rPr sz="3200" b="1" spc="-75" dirty="0">
                <a:solidFill>
                  <a:srgbClr val="157EC1"/>
                </a:solidFill>
                <a:latin typeface="Arial"/>
                <a:cs typeface="Arial"/>
              </a:rPr>
              <a:t>are</a:t>
            </a:r>
            <a:r>
              <a:rPr sz="3200" b="1" spc="-229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40" dirty="0">
                <a:solidFill>
                  <a:srgbClr val="157EC1"/>
                </a:solidFill>
                <a:latin typeface="Arial"/>
                <a:cs typeface="Arial"/>
              </a:rPr>
              <a:t>mixed</a:t>
            </a:r>
            <a:endParaRPr sz="3200">
              <a:latin typeface="Arial"/>
              <a:cs typeface="Arial"/>
            </a:endParaRPr>
          </a:p>
          <a:p>
            <a:pPr marL="99695" marR="92075" algn="ctr">
              <a:lnSpc>
                <a:spcPct val="132100"/>
              </a:lnSpc>
            </a:pPr>
            <a:r>
              <a:rPr sz="3200" b="1" spc="-90" dirty="0">
                <a:solidFill>
                  <a:srgbClr val="157EC1"/>
                </a:solidFill>
                <a:latin typeface="Arial"/>
                <a:cs typeface="Arial"/>
              </a:rPr>
              <a:t>and </a:t>
            </a:r>
            <a:r>
              <a:rPr sz="3200" b="1" spc="-65" dirty="0">
                <a:solidFill>
                  <a:srgbClr val="157EC1"/>
                </a:solidFill>
                <a:latin typeface="Arial"/>
                <a:cs typeface="Arial"/>
              </a:rPr>
              <a:t>highly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influenced </a:t>
            </a:r>
            <a:r>
              <a:rPr sz="3200" b="1" spc="-140" dirty="0">
                <a:solidFill>
                  <a:srgbClr val="157EC1"/>
                </a:solidFill>
                <a:latin typeface="Arial"/>
                <a:cs typeface="Arial"/>
              </a:rPr>
              <a:t>by </a:t>
            </a:r>
            <a:r>
              <a:rPr sz="3200" b="1" dirty="0">
                <a:solidFill>
                  <a:srgbClr val="157EC1"/>
                </a:solidFill>
                <a:latin typeface="Arial"/>
                <a:cs typeface="Arial"/>
              </a:rPr>
              <a:t>the </a:t>
            </a:r>
            <a:r>
              <a:rPr sz="3200" b="1" spc="10" dirty="0">
                <a:solidFill>
                  <a:srgbClr val="157EC1"/>
                </a:solidFill>
                <a:latin typeface="Arial"/>
                <a:cs typeface="Arial"/>
              </a:rPr>
              <a:t>different  </a:t>
            </a:r>
            <a:r>
              <a:rPr sz="3200" b="1" spc="-90" dirty="0">
                <a:solidFill>
                  <a:srgbClr val="157EC1"/>
                </a:solidFill>
                <a:latin typeface="Arial"/>
                <a:cs typeface="Arial"/>
              </a:rPr>
              <a:t>contexts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complex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situations</a:t>
            </a:r>
            <a:r>
              <a:rPr sz="3200" spc="-4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85" dirty="0">
                <a:solidFill>
                  <a:srgbClr val="424245"/>
                </a:solidFill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  <a:spcBef>
                <a:spcPts val="1235"/>
              </a:spcBef>
            </a:pPr>
            <a:r>
              <a:rPr sz="3200" spc="195" dirty="0">
                <a:solidFill>
                  <a:srgbClr val="424245"/>
                </a:solidFill>
                <a:latin typeface="Calibri"/>
                <a:cs typeface="Calibri"/>
              </a:rPr>
              <a:t>which </a:t>
            </a: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Women</a:t>
            </a:r>
            <a:r>
              <a:rPr sz="3200" spc="-380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95" dirty="0">
                <a:solidFill>
                  <a:srgbClr val="424245"/>
                </a:solidFill>
                <a:latin typeface="Calibri"/>
                <a:cs typeface="Calibri"/>
              </a:rPr>
              <a:t>operates.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2726" y="3683086"/>
            <a:ext cx="7799070" cy="404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9325">
              <a:lnSpc>
                <a:spcPct val="100000"/>
              </a:lnSpc>
            </a:pPr>
            <a:r>
              <a:rPr sz="2850" b="1" spc="560" dirty="0">
                <a:latin typeface="Calibri"/>
                <a:cs typeface="Calibri"/>
              </a:rPr>
              <a:t>OPPORTUNITY</a:t>
            </a:r>
            <a:endParaRPr sz="2850">
              <a:latin typeface="Calibri"/>
              <a:cs typeface="Calibri"/>
            </a:endParaRPr>
          </a:p>
          <a:p>
            <a:pPr marL="12700" marR="5080" algn="ctr">
              <a:lnSpc>
                <a:spcPct val="132100"/>
              </a:lnSpc>
              <a:spcBef>
                <a:spcPts val="2740"/>
              </a:spcBef>
            </a:pP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Enhance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the </a:t>
            </a:r>
            <a:r>
              <a:rPr sz="3200" spc="165" dirty="0">
                <a:solidFill>
                  <a:srgbClr val="424245"/>
                </a:solidFill>
                <a:latin typeface="Calibri"/>
                <a:cs typeface="Calibri"/>
              </a:rPr>
              <a:t>sustainability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of </a:t>
            </a:r>
            <a:r>
              <a:rPr sz="3200" spc="265" dirty="0">
                <a:solidFill>
                  <a:srgbClr val="424245"/>
                </a:solidFill>
                <a:latin typeface="Calibri"/>
                <a:cs typeface="Calibri"/>
              </a:rPr>
              <a:t>UN</a:t>
            </a:r>
            <a:r>
              <a:rPr sz="3200" spc="-39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05" dirty="0">
                <a:solidFill>
                  <a:srgbClr val="424245"/>
                </a:solidFill>
                <a:latin typeface="Calibri"/>
                <a:cs typeface="Calibri"/>
              </a:rPr>
              <a:t>Women’s  </a:t>
            </a:r>
            <a:r>
              <a:rPr sz="3200" spc="140" dirty="0">
                <a:solidFill>
                  <a:srgbClr val="424245"/>
                </a:solidFill>
                <a:latin typeface="Calibri"/>
                <a:cs typeface="Calibri"/>
              </a:rPr>
              <a:t>interventions </a:t>
            </a:r>
            <a:r>
              <a:rPr sz="3200" spc="180" dirty="0">
                <a:solidFill>
                  <a:srgbClr val="424245"/>
                </a:solidFill>
                <a:latin typeface="Calibri"/>
                <a:cs typeface="Calibri"/>
              </a:rPr>
              <a:t>through </a:t>
            </a:r>
            <a:r>
              <a:rPr sz="3200" b="1" spc="15" dirty="0">
                <a:solidFill>
                  <a:srgbClr val="157EC1"/>
                </a:solidFill>
                <a:latin typeface="Arial"/>
                <a:cs typeface="Arial"/>
              </a:rPr>
              <a:t>exit</a:t>
            </a:r>
            <a:r>
              <a:rPr sz="3200" b="1" spc="-19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157EC1"/>
                </a:solidFill>
                <a:latin typeface="Arial"/>
                <a:cs typeface="Arial"/>
              </a:rPr>
              <a:t>strategies</a:t>
            </a:r>
            <a:endParaRPr sz="3200">
              <a:latin typeface="Arial"/>
              <a:cs typeface="Arial"/>
            </a:endParaRPr>
          </a:p>
          <a:p>
            <a:pPr marL="125730" marR="118745" algn="ctr">
              <a:lnSpc>
                <a:spcPct val="132100"/>
              </a:lnSpc>
            </a:pP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b="1" spc="-55" dirty="0">
                <a:solidFill>
                  <a:srgbClr val="157EC1"/>
                </a:solidFill>
                <a:latin typeface="Arial"/>
                <a:cs typeface="Arial"/>
              </a:rPr>
              <a:t>sustainability </a:t>
            </a:r>
            <a:r>
              <a:rPr sz="3200" b="1" spc="-130" dirty="0">
                <a:solidFill>
                  <a:srgbClr val="157EC1"/>
                </a:solidFill>
                <a:latin typeface="Arial"/>
                <a:cs typeface="Arial"/>
              </a:rPr>
              <a:t>plans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as </a:t>
            </a:r>
            <a:r>
              <a:rPr sz="3200" spc="150" dirty="0">
                <a:solidFill>
                  <a:srgbClr val="424245"/>
                </a:solidFill>
                <a:latin typeface="Calibri"/>
                <a:cs typeface="Calibri"/>
              </a:rPr>
              <a:t>well </a:t>
            </a:r>
            <a:r>
              <a:rPr sz="3200" spc="160" dirty="0">
                <a:solidFill>
                  <a:srgbClr val="424245"/>
                </a:solidFill>
                <a:latin typeface="Calibri"/>
                <a:cs typeface="Calibri"/>
              </a:rPr>
              <a:t>as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more  </a:t>
            </a:r>
            <a:r>
              <a:rPr sz="3200" spc="145" dirty="0">
                <a:solidFill>
                  <a:srgbClr val="424245"/>
                </a:solidFill>
                <a:latin typeface="Calibri"/>
                <a:cs typeface="Calibri"/>
              </a:rPr>
              <a:t>strategic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 </a:t>
            </a:r>
            <a:r>
              <a:rPr sz="3200" spc="204" dirty="0">
                <a:solidFill>
                  <a:srgbClr val="424245"/>
                </a:solidFill>
                <a:latin typeface="Calibri"/>
                <a:cs typeface="Calibri"/>
              </a:rPr>
              <a:t>meaningful </a:t>
            </a:r>
            <a:r>
              <a:rPr sz="3200" spc="195" dirty="0">
                <a:solidFill>
                  <a:srgbClr val="424245"/>
                </a:solidFill>
                <a:latin typeface="Calibri"/>
                <a:cs typeface="Calibri"/>
              </a:rPr>
              <a:t>engagement</a:t>
            </a:r>
            <a:r>
              <a:rPr sz="3200" spc="-8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120" dirty="0">
                <a:solidFill>
                  <a:srgbClr val="424245"/>
                </a:solidFill>
                <a:latin typeface="Calibri"/>
                <a:cs typeface="Calibri"/>
              </a:rPr>
              <a:t>of  </a:t>
            </a:r>
            <a:r>
              <a:rPr sz="3200" spc="200" dirty="0">
                <a:solidFill>
                  <a:srgbClr val="424245"/>
                </a:solidFill>
                <a:latin typeface="Calibri"/>
                <a:cs typeface="Calibri"/>
              </a:rPr>
              <a:t>men </a:t>
            </a:r>
            <a:r>
              <a:rPr sz="3200" spc="175" dirty="0">
                <a:solidFill>
                  <a:srgbClr val="424245"/>
                </a:solidFill>
                <a:latin typeface="Calibri"/>
                <a:cs typeface="Calibri"/>
              </a:rPr>
              <a:t>and</a:t>
            </a:r>
            <a:r>
              <a:rPr sz="3200" spc="-75" dirty="0">
                <a:solidFill>
                  <a:srgbClr val="424245"/>
                </a:solidFill>
                <a:latin typeface="Calibri"/>
                <a:cs typeface="Calibri"/>
              </a:rPr>
              <a:t> </a:t>
            </a:r>
            <a:r>
              <a:rPr sz="3200" spc="90" dirty="0">
                <a:solidFill>
                  <a:srgbClr val="424245"/>
                </a:solidFill>
                <a:latin typeface="Calibri"/>
                <a:cs typeface="Calibri"/>
              </a:rPr>
              <a:t>boys.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9752" y="0"/>
            <a:ext cx="16444594" cy="11308715"/>
          </a:xfrm>
          <a:custGeom>
            <a:avLst/>
            <a:gdLst/>
            <a:ahLst/>
            <a:cxnLst/>
            <a:rect l="l" t="t" r="r" b="b"/>
            <a:pathLst>
              <a:path w="16444594" h="11308715">
                <a:moveTo>
                  <a:pt x="0" y="11308556"/>
                </a:moveTo>
                <a:lnTo>
                  <a:pt x="16444347" y="11308556"/>
                </a:lnTo>
                <a:lnTo>
                  <a:pt x="16444347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60140" cy="11308715"/>
          </a:xfrm>
          <a:custGeom>
            <a:avLst/>
            <a:gdLst/>
            <a:ahLst/>
            <a:cxnLst/>
            <a:rect l="l" t="t" r="r" b="b"/>
            <a:pathLst>
              <a:path w="3660140" h="11308715">
                <a:moveTo>
                  <a:pt x="0" y="11308556"/>
                </a:moveTo>
                <a:lnTo>
                  <a:pt x="3659752" y="11308556"/>
                </a:lnTo>
                <a:lnTo>
                  <a:pt x="365975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E7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530" y="5510621"/>
            <a:ext cx="3055620" cy="118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marR="5080" indent="-447675">
              <a:lnSpc>
                <a:spcPct val="100299"/>
              </a:lnSpc>
            </a:pPr>
            <a:r>
              <a:rPr sz="3700" b="1" spc="560" dirty="0">
                <a:solidFill>
                  <a:srgbClr val="FFFFFF"/>
                </a:solidFill>
                <a:latin typeface="Calibri"/>
                <a:cs typeface="Calibri"/>
              </a:rPr>
              <a:t>DRIVERS</a:t>
            </a:r>
            <a:r>
              <a:rPr sz="37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b="1" spc="69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3700" b="1" spc="61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0852" y="713350"/>
            <a:ext cx="7686040" cy="627380"/>
          </a:xfrm>
          <a:prstGeom prst="rect">
            <a:avLst/>
          </a:prstGeom>
          <a:solidFill>
            <a:srgbClr val="0E7ABE"/>
          </a:solidFill>
        </p:spPr>
        <p:txBody>
          <a:bodyPr vert="horz" wrap="square" lIns="0" tIns="92075" rIns="0" bIns="0" rtlCol="0">
            <a:spAutoFit/>
          </a:bodyPr>
          <a:lstStyle/>
          <a:p>
            <a:pPr marL="2425700">
              <a:lnSpc>
                <a:spcPct val="100000"/>
              </a:lnSpc>
              <a:spcBef>
                <a:spcPts val="725"/>
              </a:spcBef>
            </a:pPr>
            <a:r>
              <a:rPr sz="2600" b="1" spc="-250" dirty="0">
                <a:solidFill>
                  <a:srgbClr val="FFFFFF"/>
                </a:solidFill>
                <a:latin typeface="Arial"/>
                <a:cs typeface="Arial"/>
              </a:rPr>
              <a:t>ENABLING</a:t>
            </a:r>
            <a:r>
              <a:rPr sz="26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335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4310" y="713350"/>
            <a:ext cx="7686040" cy="627380"/>
          </a:xfrm>
          <a:prstGeom prst="rect">
            <a:avLst/>
          </a:prstGeom>
          <a:solidFill>
            <a:srgbClr val="930C30"/>
          </a:solidFill>
        </p:spPr>
        <p:txBody>
          <a:bodyPr vert="horz" wrap="square" lIns="0" tIns="92075" rIns="0" bIns="0" rtlCol="0">
            <a:spAutoFit/>
          </a:bodyPr>
          <a:lstStyle/>
          <a:p>
            <a:pPr marL="2334260">
              <a:lnSpc>
                <a:spcPct val="100000"/>
              </a:lnSpc>
              <a:spcBef>
                <a:spcPts val="725"/>
              </a:spcBef>
            </a:pPr>
            <a:r>
              <a:rPr sz="2600" b="1" spc="-175" dirty="0">
                <a:solidFill>
                  <a:srgbClr val="FFFFFF"/>
                </a:solidFill>
                <a:latin typeface="Arial"/>
                <a:cs typeface="Arial"/>
              </a:rPr>
              <a:t>HINDERING</a:t>
            </a:r>
            <a:r>
              <a:rPr sz="26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335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79195" y="1911647"/>
            <a:ext cx="598805" cy="606425"/>
          </a:xfrm>
          <a:custGeom>
            <a:avLst/>
            <a:gdLst/>
            <a:ahLst/>
            <a:cxnLst/>
            <a:rect l="l" t="t" r="r" b="b"/>
            <a:pathLst>
              <a:path w="598804" h="606425">
                <a:moveTo>
                  <a:pt x="598327" y="303215"/>
                </a:moveTo>
                <a:lnTo>
                  <a:pt x="594412" y="352398"/>
                </a:lnTo>
                <a:lnTo>
                  <a:pt x="583077" y="399055"/>
                </a:lnTo>
                <a:lnTo>
                  <a:pt x="564938" y="442560"/>
                </a:lnTo>
                <a:lnTo>
                  <a:pt x="540611" y="482290"/>
                </a:lnTo>
                <a:lnTo>
                  <a:pt x="510710" y="517621"/>
                </a:lnTo>
                <a:lnTo>
                  <a:pt x="475853" y="547928"/>
                </a:lnTo>
                <a:lnTo>
                  <a:pt x="436654" y="572587"/>
                </a:lnTo>
                <a:lnTo>
                  <a:pt x="393729" y="590973"/>
                </a:lnTo>
                <a:lnTo>
                  <a:pt x="347693" y="602463"/>
                </a:lnTo>
                <a:lnTo>
                  <a:pt x="299163" y="606431"/>
                </a:lnTo>
                <a:lnTo>
                  <a:pt x="250643" y="602463"/>
                </a:lnTo>
                <a:lnTo>
                  <a:pt x="204614" y="590973"/>
                </a:lnTo>
                <a:lnTo>
                  <a:pt x="161691" y="572587"/>
                </a:lnTo>
                <a:lnTo>
                  <a:pt x="122492" y="547928"/>
                </a:lnTo>
                <a:lnTo>
                  <a:pt x="87632" y="517621"/>
                </a:lnTo>
                <a:lnTo>
                  <a:pt x="57728" y="482290"/>
                </a:lnTo>
                <a:lnTo>
                  <a:pt x="33396" y="442560"/>
                </a:lnTo>
                <a:lnTo>
                  <a:pt x="15253" y="399055"/>
                </a:lnTo>
                <a:lnTo>
                  <a:pt x="3916" y="352398"/>
                </a:lnTo>
                <a:lnTo>
                  <a:pt x="0" y="303215"/>
                </a:lnTo>
                <a:lnTo>
                  <a:pt x="3916" y="254032"/>
                </a:lnTo>
                <a:lnTo>
                  <a:pt x="15253" y="207376"/>
                </a:lnTo>
                <a:lnTo>
                  <a:pt x="33396" y="163871"/>
                </a:lnTo>
                <a:lnTo>
                  <a:pt x="57728" y="124140"/>
                </a:lnTo>
                <a:lnTo>
                  <a:pt x="87632" y="88810"/>
                </a:lnTo>
                <a:lnTo>
                  <a:pt x="122492" y="58503"/>
                </a:lnTo>
                <a:lnTo>
                  <a:pt x="161691" y="33844"/>
                </a:lnTo>
                <a:lnTo>
                  <a:pt x="204614" y="15458"/>
                </a:lnTo>
                <a:lnTo>
                  <a:pt x="250643" y="3968"/>
                </a:lnTo>
                <a:lnTo>
                  <a:pt x="299163" y="0"/>
                </a:lnTo>
                <a:lnTo>
                  <a:pt x="347693" y="3968"/>
                </a:lnTo>
                <a:lnTo>
                  <a:pt x="393729" y="15458"/>
                </a:lnTo>
                <a:lnTo>
                  <a:pt x="436654" y="33844"/>
                </a:lnTo>
                <a:lnTo>
                  <a:pt x="475853" y="58503"/>
                </a:lnTo>
                <a:lnTo>
                  <a:pt x="510710" y="88810"/>
                </a:lnTo>
                <a:lnTo>
                  <a:pt x="540611" y="124140"/>
                </a:lnTo>
                <a:lnTo>
                  <a:pt x="564938" y="163871"/>
                </a:lnTo>
                <a:lnTo>
                  <a:pt x="583077" y="207376"/>
                </a:lnTo>
                <a:lnTo>
                  <a:pt x="594412" y="254032"/>
                </a:lnTo>
                <a:lnTo>
                  <a:pt x="598327" y="303215"/>
                </a:lnTo>
                <a:close/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5881" y="2071244"/>
            <a:ext cx="276860" cy="240665"/>
          </a:xfrm>
          <a:custGeom>
            <a:avLst/>
            <a:gdLst/>
            <a:ahLst/>
            <a:cxnLst/>
            <a:rect l="l" t="t" r="r" b="b"/>
            <a:pathLst>
              <a:path w="276860" h="240664">
                <a:moveTo>
                  <a:pt x="276347" y="0"/>
                </a:moveTo>
                <a:lnTo>
                  <a:pt x="86929" y="240610"/>
                </a:lnTo>
                <a:lnTo>
                  <a:pt x="0" y="159167"/>
                </a:lnTo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9091" y="6615259"/>
            <a:ext cx="598805" cy="606425"/>
          </a:xfrm>
          <a:custGeom>
            <a:avLst/>
            <a:gdLst/>
            <a:ahLst/>
            <a:cxnLst/>
            <a:rect l="l" t="t" r="r" b="b"/>
            <a:pathLst>
              <a:path w="598804" h="606425">
                <a:moveTo>
                  <a:pt x="598327" y="303215"/>
                </a:moveTo>
                <a:lnTo>
                  <a:pt x="594412" y="352398"/>
                </a:lnTo>
                <a:lnTo>
                  <a:pt x="583077" y="399055"/>
                </a:lnTo>
                <a:lnTo>
                  <a:pt x="564938" y="442560"/>
                </a:lnTo>
                <a:lnTo>
                  <a:pt x="540611" y="482290"/>
                </a:lnTo>
                <a:lnTo>
                  <a:pt x="510710" y="517621"/>
                </a:lnTo>
                <a:lnTo>
                  <a:pt x="475853" y="547928"/>
                </a:lnTo>
                <a:lnTo>
                  <a:pt x="436654" y="572587"/>
                </a:lnTo>
                <a:lnTo>
                  <a:pt x="393729" y="590973"/>
                </a:lnTo>
                <a:lnTo>
                  <a:pt x="347693" y="602463"/>
                </a:lnTo>
                <a:lnTo>
                  <a:pt x="299163" y="606431"/>
                </a:lnTo>
                <a:lnTo>
                  <a:pt x="250643" y="602463"/>
                </a:lnTo>
                <a:lnTo>
                  <a:pt x="204614" y="590973"/>
                </a:lnTo>
                <a:lnTo>
                  <a:pt x="161691" y="572587"/>
                </a:lnTo>
                <a:lnTo>
                  <a:pt x="122492" y="547928"/>
                </a:lnTo>
                <a:lnTo>
                  <a:pt x="87632" y="517621"/>
                </a:lnTo>
                <a:lnTo>
                  <a:pt x="57728" y="482290"/>
                </a:lnTo>
                <a:lnTo>
                  <a:pt x="33396" y="442560"/>
                </a:lnTo>
                <a:lnTo>
                  <a:pt x="15253" y="399055"/>
                </a:lnTo>
                <a:lnTo>
                  <a:pt x="3916" y="352398"/>
                </a:lnTo>
                <a:lnTo>
                  <a:pt x="0" y="303215"/>
                </a:lnTo>
                <a:lnTo>
                  <a:pt x="3916" y="254032"/>
                </a:lnTo>
                <a:lnTo>
                  <a:pt x="15253" y="207376"/>
                </a:lnTo>
                <a:lnTo>
                  <a:pt x="33396" y="163871"/>
                </a:lnTo>
                <a:lnTo>
                  <a:pt x="57728" y="124140"/>
                </a:lnTo>
                <a:lnTo>
                  <a:pt x="87632" y="88810"/>
                </a:lnTo>
                <a:lnTo>
                  <a:pt x="122492" y="58503"/>
                </a:lnTo>
                <a:lnTo>
                  <a:pt x="161691" y="33844"/>
                </a:lnTo>
                <a:lnTo>
                  <a:pt x="204614" y="15458"/>
                </a:lnTo>
                <a:lnTo>
                  <a:pt x="250643" y="3968"/>
                </a:lnTo>
                <a:lnTo>
                  <a:pt x="299163" y="0"/>
                </a:lnTo>
                <a:lnTo>
                  <a:pt x="347693" y="3968"/>
                </a:lnTo>
                <a:lnTo>
                  <a:pt x="393729" y="15458"/>
                </a:lnTo>
                <a:lnTo>
                  <a:pt x="436654" y="33844"/>
                </a:lnTo>
                <a:lnTo>
                  <a:pt x="475853" y="58503"/>
                </a:lnTo>
                <a:lnTo>
                  <a:pt x="510710" y="88810"/>
                </a:lnTo>
                <a:lnTo>
                  <a:pt x="540611" y="124140"/>
                </a:lnTo>
                <a:lnTo>
                  <a:pt x="564938" y="163871"/>
                </a:lnTo>
                <a:lnTo>
                  <a:pt x="583077" y="207376"/>
                </a:lnTo>
                <a:lnTo>
                  <a:pt x="594412" y="254032"/>
                </a:lnTo>
                <a:lnTo>
                  <a:pt x="598327" y="303215"/>
                </a:lnTo>
                <a:close/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5777" y="6774856"/>
            <a:ext cx="276860" cy="240665"/>
          </a:xfrm>
          <a:custGeom>
            <a:avLst/>
            <a:gdLst/>
            <a:ahLst/>
            <a:cxnLst/>
            <a:rect l="l" t="t" r="r" b="b"/>
            <a:pathLst>
              <a:path w="276860" h="240665">
                <a:moveTo>
                  <a:pt x="276347" y="0"/>
                </a:moveTo>
                <a:lnTo>
                  <a:pt x="86929" y="240610"/>
                </a:lnTo>
                <a:lnTo>
                  <a:pt x="0" y="159167"/>
                </a:lnTo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9195" y="8183129"/>
            <a:ext cx="598805" cy="606425"/>
          </a:xfrm>
          <a:custGeom>
            <a:avLst/>
            <a:gdLst/>
            <a:ahLst/>
            <a:cxnLst/>
            <a:rect l="l" t="t" r="r" b="b"/>
            <a:pathLst>
              <a:path w="598804" h="606425">
                <a:moveTo>
                  <a:pt x="598327" y="303215"/>
                </a:moveTo>
                <a:lnTo>
                  <a:pt x="594412" y="352398"/>
                </a:lnTo>
                <a:lnTo>
                  <a:pt x="583077" y="399055"/>
                </a:lnTo>
                <a:lnTo>
                  <a:pt x="564938" y="442560"/>
                </a:lnTo>
                <a:lnTo>
                  <a:pt x="540611" y="482290"/>
                </a:lnTo>
                <a:lnTo>
                  <a:pt x="510710" y="517621"/>
                </a:lnTo>
                <a:lnTo>
                  <a:pt x="475853" y="547928"/>
                </a:lnTo>
                <a:lnTo>
                  <a:pt x="436654" y="572587"/>
                </a:lnTo>
                <a:lnTo>
                  <a:pt x="393729" y="590973"/>
                </a:lnTo>
                <a:lnTo>
                  <a:pt x="347693" y="602463"/>
                </a:lnTo>
                <a:lnTo>
                  <a:pt x="299163" y="606431"/>
                </a:lnTo>
                <a:lnTo>
                  <a:pt x="250643" y="602463"/>
                </a:lnTo>
                <a:lnTo>
                  <a:pt x="204614" y="590973"/>
                </a:lnTo>
                <a:lnTo>
                  <a:pt x="161691" y="572587"/>
                </a:lnTo>
                <a:lnTo>
                  <a:pt x="122492" y="547928"/>
                </a:lnTo>
                <a:lnTo>
                  <a:pt x="87632" y="517621"/>
                </a:lnTo>
                <a:lnTo>
                  <a:pt x="57728" y="482290"/>
                </a:lnTo>
                <a:lnTo>
                  <a:pt x="33396" y="442560"/>
                </a:lnTo>
                <a:lnTo>
                  <a:pt x="15253" y="399055"/>
                </a:lnTo>
                <a:lnTo>
                  <a:pt x="3916" y="352398"/>
                </a:lnTo>
                <a:lnTo>
                  <a:pt x="0" y="303215"/>
                </a:lnTo>
                <a:lnTo>
                  <a:pt x="3916" y="254032"/>
                </a:lnTo>
                <a:lnTo>
                  <a:pt x="15253" y="207376"/>
                </a:lnTo>
                <a:lnTo>
                  <a:pt x="33396" y="163871"/>
                </a:lnTo>
                <a:lnTo>
                  <a:pt x="57728" y="124140"/>
                </a:lnTo>
                <a:lnTo>
                  <a:pt x="87632" y="88810"/>
                </a:lnTo>
                <a:lnTo>
                  <a:pt x="122492" y="58503"/>
                </a:lnTo>
                <a:lnTo>
                  <a:pt x="161691" y="33844"/>
                </a:lnTo>
                <a:lnTo>
                  <a:pt x="204614" y="15458"/>
                </a:lnTo>
                <a:lnTo>
                  <a:pt x="250643" y="3968"/>
                </a:lnTo>
                <a:lnTo>
                  <a:pt x="299163" y="0"/>
                </a:lnTo>
                <a:lnTo>
                  <a:pt x="347693" y="3968"/>
                </a:lnTo>
                <a:lnTo>
                  <a:pt x="393729" y="15458"/>
                </a:lnTo>
                <a:lnTo>
                  <a:pt x="436654" y="33844"/>
                </a:lnTo>
                <a:lnTo>
                  <a:pt x="475853" y="58503"/>
                </a:lnTo>
                <a:lnTo>
                  <a:pt x="510710" y="88810"/>
                </a:lnTo>
                <a:lnTo>
                  <a:pt x="540611" y="124140"/>
                </a:lnTo>
                <a:lnTo>
                  <a:pt x="564938" y="163871"/>
                </a:lnTo>
                <a:lnTo>
                  <a:pt x="583077" y="207376"/>
                </a:lnTo>
                <a:lnTo>
                  <a:pt x="594412" y="254032"/>
                </a:lnTo>
                <a:lnTo>
                  <a:pt x="598327" y="303215"/>
                </a:lnTo>
                <a:close/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5881" y="8342727"/>
            <a:ext cx="276860" cy="240665"/>
          </a:xfrm>
          <a:custGeom>
            <a:avLst/>
            <a:gdLst/>
            <a:ahLst/>
            <a:cxnLst/>
            <a:rect l="l" t="t" r="r" b="b"/>
            <a:pathLst>
              <a:path w="276860" h="240665">
                <a:moveTo>
                  <a:pt x="276347" y="0"/>
                </a:moveTo>
                <a:lnTo>
                  <a:pt x="86929" y="240610"/>
                </a:lnTo>
                <a:lnTo>
                  <a:pt x="0" y="159167"/>
                </a:lnTo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9195" y="9751000"/>
            <a:ext cx="598805" cy="606425"/>
          </a:xfrm>
          <a:custGeom>
            <a:avLst/>
            <a:gdLst/>
            <a:ahLst/>
            <a:cxnLst/>
            <a:rect l="l" t="t" r="r" b="b"/>
            <a:pathLst>
              <a:path w="598804" h="606425">
                <a:moveTo>
                  <a:pt x="598327" y="303215"/>
                </a:moveTo>
                <a:lnTo>
                  <a:pt x="594412" y="352398"/>
                </a:lnTo>
                <a:lnTo>
                  <a:pt x="583077" y="399055"/>
                </a:lnTo>
                <a:lnTo>
                  <a:pt x="564938" y="442560"/>
                </a:lnTo>
                <a:lnTo>
                  <a:pt x="540611" y="482290"/>
                </a:lnTo>
                <a:lnTo>
                  <a:pt x="510710" y="517621"/>
                </a:lnTo>
                <a:lnTo>
                  <a:pt x="475853" y="547928"/>
                </a:lnTo>
                <a:lnTo>
                  <a:pt x="436654" y="572587"/>
                </a:lnTo>
                <a:lnTo>
                  <a:pt x="393729" y="590973"/>
                </a:lnTo>
                <a:lnTo>
                  <a:pt x="347693" y="602463"/>
                </a:lnTo>
                <a:lnTo>
                  <a:pt x="299163" y="606431"/>
                </a:lnTo>
                <a:lnTo>
                  <a:pt x="250643" y="602463"/>
                </a:lnTo>
                <a:lnTo>
                  <a:pt x="204614" y="590973"/>
                </a:lnTo>
                <a:lnTo>
                  <a:pt x="161691" y="572587"/>
                </a:lnTo>
                <a:lnTo>
                  <a:pt x="122492" y="547928"/>
                </a:lnTo>
                <a:lnTo>
                  <a:pt x="87632" y="517621"/>
                </a:lnTo>
                <a:lnTo>
                  <a:pt x="57728" y="482290"/>
                </a:lnTo>
                <a:lnTo>
                  <a:pt x="33396" y="442560"/>
                </a:lnTo>
                <a:lnTo>
                  <a:pt x="15253" y="399055"/>
                </a:lnTo>
                <a:lnTo>
                  <a:pt x="3916" y="352398"/>
                </a:lnTo>
                <a:lnTo>
                  <a:pt x="0" y="303215"/>
                </a:lnTo>
                <a:lnTo>
                  <a:pt x="3916" y="254032"/>
                </a:lnTo>
                <a:lnTo>
                  <a:pt x="15253" y="207376"/>
                </a:lnTo>
                <a:lnTo>
                  <a:pt x="33396" y="163871"/>
                </a:lnTo>
                <a:lnTo>
                  <a:pt x="57728" y="124140"/>
                </a:lnTo>
                <a:lnTo>
                  <a:pt x="87632" y="88810"/>
                </a:lnTo>
                <a:lnTo>
                  <a:pt x="122492" y="58503"/>
                </a:lnTo>
                <a:lnTo>
                  <a:pt x="161691" y="33844"/>
                </a:lnTo>
                <a:lnTo>
                  <a:pt x="204614" y="15458"/>
                </a:lnTo>
                <a:lnTo>
                  <a:pt x="250643" y="3968"/>
                </a:lnTo>
                <a:lnTo>
                  <a:pt x="299163" y="0"/>
                </a:lnTo>
                <a:lnTo>
                  <a:pt x="347693" y="3968"/>
                </a:lnTo>
                <a:lnTo>
                  <a:pt x="393729" y="15458"/>
                </a:lnTo>
                <a:lnTo>
                  <a:pt x="436654" y="33844"/>
                </a:lnTo>
                <a:lnTo>
                  <a:pt x="475853" y="58503"/>
                </a:lnTo>
                <a:lnTo>
                  <a:pt x="510710" y="88810"/>
                </a:lnTo>
                <a:lnTo>
                  <a:pt x="540611" y="124140"/>
                </a:lnTo>
                <a:lnTo>
                  <a:pt x="564938" y="163871"/>
                </a:lnTo>
                <a:lnTo>
                  <a:pt x="583077" y="207376"/>
                </a:lnTo>
                <a:lnTo>
                  <a:pt x="594412" y="254032"/>
                </a:lnTo>
                <a:lnTo>
                  <a:pt x="598327" y="303215"/>
                </a:lnTo>
                <a:close/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5881" y="9910597"/>
            <a:ext cx="276860" cy="240665"/>
          </a:xfrm>
          <a:custGeom>
            <a:avLst/>
            <a:gdLst/>
            <a:ahLst/>
            <a:cxnLst/>
            <a:rect l="l" t="t" r="r" b="b"/>
            <a:pathLst>
              <a:path w="276860" h="240665">
                <a:moveTo>
                  <a:pt x="276347" y="0"/>
                </a:moveTo>
                <a:lnTo>
                  <a:pt x="86929" y="240610"/>
                </a:lnTo>
                <a:lnTo>
                  <a:pt x="0" y="159167"/>
                </a:lnTo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9195" y="3479518"/>
            <a:ext cx="623570" cy="606425"/>
          </a:xfrm>
          <a:custGeom>
            <a:avLst/>
            <a:gdLst/>
            <a:ahLst/>
            <a:cxnLst/>
            <a:rect l="l" t="t" r="r" b="b"/>
            <a:pathLst>
              <a:path w="623570" h="606425">
                <a:moveTo>
                  <a:pt x="623384" y="303215"/>
                </a:moveTo>
                <a:lnTo>
                  <a:pt x="620005" y="348022"/>
                </a:lnTo>
                <a:lnTo>
                  <a:pt x="610189" y="390788"/>
                </a:lnTo>
                <a:lnTo>
                  <a:pt x="594418" y="431043"/>
                </a:lnTo>
                <a:lnTo>
                  <a:pt x="573174" y="468319"/>
                </a:lnTo>
                <a:lnTo>
                  <a:pt x="546939" y="502147"/>
                </a:lnTo>
                <a:lnTo>
                  <a:pt x="516194" y="532057"/>
                </a:lnTo>
                <a:lnTo>
                  <a:pt x="481421" y="557581"/>
                </a:lnTo>
                <a:lnTo>
                  <a:pt x="443102" y="578250"/>
                </a:lnTo>
                <a:lnTo>
                  <a:pt x="401719" y="593593"/>
                </a:lnTo>
                <a:lnTo>
                  <a:pt x="357753" y="603144"/>
                </a:lnTo>
                <a:lnTo>
                  <a:pt x="311686" y="606431"/>
                </a:lnTo>
                <a:lnTo>
                  <a:pt x="265634" y="603144"/>
                </a:lnTo>
                <a:lnTo>
                  <a:pt x="221678" y="593593"/>
                </a:lnTo>
                <a:lnTo>
                  <a:pt x="180300" y="578250"/>
                </a:lnTo>
                <a:lnTo>
                  <a:pt x="141983" y="557581"/>
                </a:lnTo>
                <a:lnTo>
                  <a:pt x="107209" y="532057"/>
                </a:lnTo>
                <a:lnTo>
                  <a:pt x="76461" y="502147"/>
                </a:lnTo>
                <a:lnTo>
                  <a:pt x="50222" y="468319"/>
                </a:lnTo>
                <a:lnTo>
                  <a:pt x="28973" y="431043"/>
                </a:lnTo>
                <a:lnTo>
                  <a:pt x="13198" y="390788"/>
                </a:lnTo>
                <a:lnTo>
                  <a:pt x="3380" y="348022"/>
                </a:lnTo>
                <a:lnTo>
                  <a:pt x="0" y="303215"/>
                </a:lnTo>
                <a:lnTo>
                  <a:pt x="3380" y="258409"/>
                </a:lnTo>
                <a:lnTo>
                  <a:pt x="13198" y="215643"/>
                </a:lnTo>
                <a:lnTo>
                  <a:pt x="28973" y="175388"/>
                </a:lnTo>
                <a:lnTo>
                  <a:pt x="50222" y="138111"/>
                </a:lnTo>
                <a:lnTo>
                  <a:pt x="76461" y="104284"/>
                </a:lnTo>
                <a:lnTo>
                  <a:pt x="107209" y="74373"/>
                </a:lnTo>
                <a:lnTo>
                  <a:pt x="141983" y="48850"/>
                </a:lnTo>
                <a:lnTo>
                  <a:pt x="180300" y="28181"/>
                </a:lnTo>
                <a:lnTo>
                  <a:pt x="221678" y="12837"/>
                </a:lnTo>
                <a:lnTo>
                  <a:pt x="265634" y="3287"/>
                </a:lnTo>
                <a:lnTo>
                  <a:pt x="311686" y="0"/>
                </a:lnTo>
                <a:lnTo>
                  <a:pt x="357753" y="3287"/>
                </a:lnTo>
                <a:lnTo>
                  <a:pt x="401719" y="12837"/>
                </a:lnTo>
                <a:lnTo>
                  <a:pt x="443102" y="28181"/>
                </a:lnTo>
                <a:lnTo>
                  <a:pt x="481421" y="48850"/>
                </a:lnTo>
                <a:lnTo>
                  <a:pt x="516194" y="74373"/>
                </a:lnTo>
                <a:lnTo>
                  <a:pt x="546939" y="104284"/>
                </a:lnTo>
                <a:lnTo>
                  <a:pt x="573174" y="138111"/>
                </a:lnTo>
                <a:lnTo>
                  <a:pt x="594418" y="175388"/>
                </a:lnTo>
                <a:lnTo>
                  <a:pt x="610189" y="215643"/>
                </a:lnTo>
                <a:lnTo>
                  <a:pt x="620005" y="258409"/>
                </a:lnTo>
                <a:lnTo>
                  <a:pt x="623384" y="303215"/>
                </a:lnTo>
                <a:close/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2446" y="3639115"/>
            <a:ext cx="288290" cy="240665"/>
          </a:xfrm>
          <a:custGeom>
            <a:avLst/>
            <a:gdLst/>
            <a:ahLst/>
            <a:cxnLst/>
            <a:rect l="l" t="t" r="r" b="b"/>
            <a:pathLst>
              <a:path w="288289" h="240664">
                <a:moveTo>
                  <a:pt x="287917" y="0"/>
                </a:moveTo>
                <a:lnTo>
                  <a:pt x="90562" y="240610"/>
                </a:lnTo>
                <a:lnTo>
                  <a:pt x="0" y="159167"/>
                </a:lnTo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79195" y="5047388"/>
            <a:ext cx="598805" cy="606425"/>
          </a:xfrm>
          <a:custGeom>
            <a:avLst/>
            <a:gdLst/>
            <a:ahLst/>
            <a:cxnLst/>
            <a:rect l="l" t="t" r="r" b="b"/>
            <a:pathLst>
              <a:path w="598804" h="606425">
                <a:moveTo>
                  <a:pt x="598327" y="303215"/>
                </a:moveTo>
                <a:lnTo>
                  <a:pt x="594412" y="352398"/>
                </a:lnTo>
                <a:lnTo>
                  <a:pt x="583077" y="399055"/>
                </a:lnTo>
                <a:lnTo>
                  <a:pt x="564938" y="442560"/>
                </a:lnTo>
                <a:lnTo>
                  <a:pt x="540611" y="482290"/>
                </a:lnTo>
                <a:lnTo>
                  <a:pt x="510710" y="517621"/>
                </a:lnTo>
                <a:lnTo>
                  <a:pt x="475853" y="547928"/>
                </a:lnTo>
                <a:lnTo>
                  <a:pt x="436654" y="572587"/>
                </a:lnTo>
                <a:lnTo>
                  <a:pt x="393729" y="590973"/>
                </a:lnTo>
                <a:lnTo>
                  <a:pt x="347693" y="602463"/>
                </a:lnTo>
                <a:lnTo>
                  <a:pt x="299163" y="606431"/>
                </a:lnTo>
                <a:lnTo>
                  <a:pt x="250643" y="602463"/>
                </a:lnTo>
                <a:lnTo>
                  <a:pt x="204614" y="590973"/>
                </a:lnTo>
                <a:lnTo>
                  <a:pt x="161691" y="572587"/>
                </a:lnTo>
                <a:lnTo>
                  <a:pt x="122492" y="547928"/>
                </a:lnTo>
                <a:lnTo>
                  <a:pt x="87632" y="517621"/>
                </a:lnTo>
                <a:lnTo>
                  <a:pt x="57728" y="482290"/>
                </a:lnTo>
                <a:lnTo>
                  <a:pt x="33396" y="442560"/>
                </a:lnTo>
                <a:lnTo>
                  <a:pt x="15253" y="399055"/>
                </a:lnTo>
                <a:lnTo>
                  <a:pt x="3916" y="352398"/>
                </a:lnTo>
                <a:lnTo>
                  <a:pt x="0" y="303215"/>
                </a:lnTo>
                <a:lnTo>
                  <a:pt x="3916" y="254032"/>
                </a:lnTo>
                <a:lnTo>
                  <a:pt x="15253" y="207376"/>
                </a:lnTo>
                <a:lnTo>
                  <a:pt x="33396" y="163871"/>
                </a:lnTo>
                <a:lnTo>
                  <a:pt x="57728" y="124140"/>
                </a:lnTo>
                <a:lnTo>
                  <a:pt x="87632" y="88810"/>
                </a:lnTo>
                <a:lnTo>
                  <a:pt x="122492" y="58503"/>
                </a:lnTo>
                <a:lnTo>
                  <a:pt x="161691" y="33844"/>
                </a:lnTo>
                <a:lnTo>
                  <a:pt x="204614" y="15458"/>
                </a:lnTo>
                <a:lnTo>
                  <a:pt x="250643" y="3968"/>
                </a:lnTo>
                <a:lnTo>
                  <a:pt x="299163" y="0"/>
                </a:lnTo>
                <a:lnTo>
                  <a:pt x="347693" y="3968"/>
                </a:lnTo>
                <a:lnTo>
                  <a:pt x="393729" y="15458"/>
                </a:lnTo>
                <a:lnTo>
                  <a:pt x="436654" y="33844"/>
                </a:lnTo>
                <a:lnTo>
                  <a:pt x="475853" y="58503"/>
                </a:lnTo>
                <a:lnTo>
                  <a:pt x="510710" y="88810"/>
                </a:lnTo>
                <a:lnTo>
                  <a:pt x="540611" y="124140"/>
                </a:lnTo>
                <a:lnTo>
                  <a:pt x="564938" y="163871"/>
                </a:lnTo>
                <a:lnTo>
                  <a:pt x="583077" y="207376"/>
                </a:lnTo>
                <a:lnTo>
                  <a:pt x="594412" y="254032"/>
                </a:lnTo>
                <a:lnTo>
                  <a:pt x="598327" y="303215"/>
                </a:lnTo>
                <a:close/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5881" y="5206986"/>
            <a:ext cx="276860" cy="240665"/>
          </a:xfrm>
          <a:custGeom>
            <a:avLst/>
            <a:gdLst/>
            <a:ahLst/>
            <a:cxnLst/>
            <a:rect l="l" t="t" r="r" b="b"/>
            <a:pathLst>
              <a:path w="276860" h="240664">
                <a:moveTo>
                  <a:pt x="276347" y="0"/>
                </a:moveTo>
                <a:lnTo>
                  <a:pt x="86929" y="240610"/>
                </a:lnTo>
                <a:lnTo>
                  <a:pt x="0" y="159167"/>
                </a:lnTo>
              </a:path>
            </a:pathLst>
          </a:custGeom>
          <a:ln w="47118">
            <a:solidFill>
              <a:srgbClr val="0E7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68531" y="290242"/>
            <a:ext cx="7890509" cy="10485755"/>
          </a:xfrm>
          <a:prstGeom prst="rect">
            <a:avLst/>
          </a:prstGeom>
          <a:ln w="10470">
            <a:solidFill>
              <a:srgbClr val="0E7A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047115">
              <a:lnSpc>
                <a:spcPct val="100000"/>
              </a:lnSpc>
              <a:spcBef>
                <a:spcPts val="5"/>
              </a:spcBef>
            </a:pPr>
            <a:r>
              <a:rPr sz="2600" b="1" spc="-60" dirty="0">
                <a:solidFill>
                  <a:srgbClr val="157EC1"/>
                </a:solidFill>
                <a:latin typeface="Arial"/>
                <a:cs typeface="Arial"/>
              </a:rPr>
              <a:t>Ability</a:t>
            </a:r>
            <a:r>
              <a:rPr sz="2600" b="1" spc="-15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157EC1"/>
                </a:solidFill>
                <a:latin typeface="Arial"/>
                <a:cs typeface="Arial"/>
              </a:rPr>
              <a:t>to</a:t>
            </a:r>
            <a:r>
              <a:rPr sz="2600" b="1" spc="-15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2600" b="1" spc="-65" dirty="0">
                <a:solidFill>
                  <a:srgbClr val="157EC1"/>
                </a:solidFill>
                <a:latin typeface="Arial"/>
                <a:cs typeface="Arial"/>
              </a:rPr>
              <a:t>operate</a:t>
            </a:r>
            <a:r>
              <a:rPr sz="2600" b="1" spc="-15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157EC1"/>
                </a:solidFill>
                <a:latin typeface="Arial"/>
                <a:cs typeface="Arial"/>
              </a:rPr>
              <a:t>with</a:t>
            </a:r>
            <a:r>
              <a:rPr sz="2600" b="1" spc="-15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157EC1"/>
                </a:solidFill>
                <a:latin typeface="Arial"/>
                <a:cs typeface="Arial"/>
              </a:rPr>
              <a:t>limited</a:t>
            </a:r>
            <a:r>
              <a:rPr sz="2600" b="1" spc="-155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2600" b="1" spc="-175" dirty="0">
                <a:solidFill>
                  <a:srgbClr val="157EC1"/>
                </a:solidFill>
                <a:latin typeface="Arial"/>
                <a:cs typeface="Arial"/>
              </a:rPr>
              <a:t>resources</a:t>
            </a:r>
            <a:endParaRPr sz="2600">
              <a:latin typeface="Arial"/>
              <a:cs typeface="Arial"/>
            </a:endParaRPr>
          </a:p>
          <a:p>
            <a:pPr marL="1047115">
              <a:lnSpc>
                <a:spcPct val="100000"/>
              </a:lnSpc>
              <a:spcBef>
                <a:spcPts val="45"/>
              </a:spcBef>
            </a:pPr>
            <a:r>
              <a:rPr sz="2600" spc="125" dirty="0">
                <a:latin typeface="Calibri"/>
                <a:cs typeface="Calibri"/>
              </a:rPr>
              <a:t>and </a:t>
            </a:r>
            <a:r>
              <a:rPr sz="2600" spc="60" dirty="0">
                <a:latin typeface="Calibri"/>
                <a:cs typeface="Calibri"/>
              </a:rPr>
              <a:t>leverage</a:t>
            </a:r>
            <a:r>
              <a:rPr sz="2600" spc="-200" dirty="0">
                <a:latin typeface="Calibri"/>
                <a:cs typeface="Calibri"/>
              </a:rPr>
              <a:t> </a:t>
            </a:r>
            <a:r>
              <a:rPr sz="2600" spc="130" dirty="0">
                <a:latin typeface="Calibri"/>
                <a:cs typeface="Calibri"/>
              </a:rPr>
              <a:t>funds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marL="1075690">
              <a:lnSpc>
                <a:spcPct val="100000"/>
              </a:lnSpc>
            </a:pPr>
            <a:r>
              <a:rPr sz="2600" b="1" spc="-65" dirty="0">
                <a:solidFill>
                  <a:srgbClr val="157EC1"/>
                </a:solidFill>
                <a:latin typeface="Arial"/>
                <a:cs typeface="Arial"/>
              </a:rPr>
              <a:t>Committed </a:t>
            </a:r>
            <a:r>
              <a:rPr sz="2600" b="1" spc="-114" dirty="0">
                <a:solidFill>
                  <a:srgbClr val="157EC1"/>
                </a:solidFill>
                <a:latin typeface="Arial"/>
                <a:cs typeface="Arial"/>
              </a:rPr>
              <a:t>personnel </a:t>
            </a:r>
            <a:r>
              <a:rPr sz="2600" spc="130" dirty="0">
                <a:latin typeface="Calibri"/>
                <a:cs typeface="Calibri"/>
              </a:rPr>
              <a:t>willing </a:t>
            </a:r>
            <a:r>
              <a:rPr sz="2600" spc="75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50" dirty="0">
                <a:latin typeface="Calibri"/>
                <a:cs typeface="Calibri"/>
              </a:rPr>
              <a:t>over-stretch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042035" marR="1403350" indent="-635">
              <a:lnSpc>
                <a:spcPct val="101499"/>
              </a:lnSpc>
              <a:spcBef>
                <a:spcPts val="2210"/>
              </a:spcBef>
            </a:pPr>
            <a:r>
              <a:rPr sz="2600" b="1" spc="-100" dirty="0">
                <a:solidFill>
                  <a:srgbClr val="157EC1"/>
                </a:solidFill>
                <a:latin typeface="Arial"/>
                <a:cs typeface="Arial"/>
              </a:rPr>
              <a:t>Strategic </a:t>
            </a:r>
            <a:r>
              <a:rPr sz="2600" b="1" spc="-110" dirty="0">
                <a:solidFill>
                  <a:srgbClr val="157EC1"/>
                </a:solidFill>
                <a:latin typeface="Arial"/>
                <a:cs typeface="Arial"/>
              </a:rPr>
              <a:t>partnerships </a:t>
            </a:r>
            <a:r>
              <a:rPr sz="2600" spc="140" dirty="0">
                <a:latin typeface="Calibri"/>
                <a:cs typeface="Calibri"/>
              </a:rPr>
              <a:t>with </a:t>
            </a:r>
            <a:r>
              <a:rPr sz="2600" spc="145" dirty="0">
                <a:latin typeface="Calibri"/>
                <a:cs typeface="Calibri"/>
              </a:rPr>
              <a:t>CSOs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125" dirty="0">
                <a:latin typeface="Calibri"/>
                <a:cs typeface="Calibri"/>
              </a:rPr>
              <a:t>and  </a:t>
            </a:r>
            <a:r>
              <a:rPr sz="2600" spc="80" dirty="0">
                <a:latin typeface="Calibri"/>
                <a:cs typeface="Calibri"/>
              </a:rPr>
              <a:t>women’s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groups/networks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042035">
              <a:lnSpc>
                <a:spcPct val="100000"/>
              </a:lnSpc>
              <a:spcBef>
                <a:spcPts val="1660"/>
              </a:spcBef>
            </a:pPr>
            <a:r>
              <a:rPr sz="2600" b="1" spc="-135" dirty="0">
                <a:solidFill>
                  <a:srgbClr val="157EC1"/>
                </a:solidFill>
                <a:latin typeface="Arial"/>
                <a:cs typeface="Arial"/>
              </a:rPr>
              <a:t>Joint </a:t>
            </a:r>
            <a:r>
              <a:rPr sz="2600" b="1" spc="-80" dirty="0">
                <a:solidFill>
                  <a:srgbClr val="157EC1"/>
                </a:solidFill>
                <a:latin typeface="Arial"/>
                <a:cs typeface="Arial"/>
              </a:rPr>
              <a:t>programming </a:t>
            </a:r>
            <a:r>
              <a:rPr sz="2600" spc="125" dirty="0">
                <a:latin typeface="Calibri"/>
                <a:cs typeface="Calibri"/>
              </a:rPr>
              <a:t>and </a:t>
            </a:r>
            <a:r>
              <a:rPr sz="2600" spc="175" dirty="0">
                <a:latin typeface="Calibri"/>
                <a:cs typeface="Calibri"/>
              </a:rPr>
              <a:t>UNCT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75" dirty="0">
                <a:latin typeface="Calibri"/>
                <a:cs typeface="Calibri"/>
              </a:rPr>
              <a:t>coordination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042035">
              <a:lnSpc>
                <a:spcPct val="100000"/>
              </a:lnSpc>
              <a:spcBef>
                <a:spcPts val="5"/>
              </a:spcBef>
            </a:pPr>
            <a:r>
              <a:rPr sz="2600" b="1" spc="-140" dirty="0">
                <a:solidFill>
                  <a:srgbClr val="157EC1"/>
                </a:solidFill>
                <a:latin typeface="Arial"/>
                <a:cs typeface="Arial"/>
              </a:rPr>
              <a:t>Synergistic </a:t>
            </a:r>
            <a:r>
              <a:rPr sz="2600" b="1" spc="-90" dirty="0">
                <a:solidFill>
                  <a:srgbClr val="157EC1"/>
                </a:solidFill>
                <a:latin typeface="Arial"/>
                <a:cs typeface="Arial"/>
              </a:rPr>
              <a:t>and </a:t>
            </a:r>
            <a:r>
              <a:rPr sz="2600" b="1" spc="-105" dirty="0">
                <a:solidFill>
                  <a:srgbClr val="157EC1"/>
                </a:solidFill>
                <a:latin typeface="Arial"/>
                <a:cs typeface="Arial"/>
              </a:rPr>
              <a:t>holistic</a:t>
            </a:r>
            <a:r>
              <a:rPr sz="2600" b="1" spc="-240" dirty="0">
                <a:solidFill>
                  <a:srgbClr val="157EC1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157EC1"/>
                </a:solidFill>
                <a:latin typeface="Arial"/>
                <a:cs typeface="Arial"/>
              </a:rPr>
              <a:t>approaches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042035" marR="1059180" indent="-635">
              <a:lnSpc>
                <a:spcPct val="101499"/>
              </a:lnSpc>
              <a:spcBef>
                <a:spcPts val="1614"/>
              </a:spcBef>
            </a:pPr>
            <a:r>
              <a:rPr sz="2600" b="1" spc="-45" dirty="0">
                <a:solidFill>
                  <a:srgbClr val="157EC1"/>
                </a:solidFill>
                <a:latin typeface="Arial"/>
                <a:cs typeface="Arial"/>
              </a:rPr>
              <a:t>Multi-pronged </a:t>
            </a:r>
            <a:r>
              <a:rPr sz="2600" b="1" spc="-160" dirty="0">
                <a:solidFill>
                  <a:srgbClr val="157EC1"/>
                </a:solidFill>
                <a:latin typeface="Arial"/>
                <a:cs typeface="Arial"/>
              </a:rPr>
              <a:t>advocacy </a:t>
            </a:r>
            <a:r>
              <a:rPr sz="2600" spc="125" dirty="0">
                <a:latin typeface="Calibri"/>
                <a:cs typeface="Calibri"/>
              </a:rPr>
              <a:t>and </a:t>
            </a:r>
            <a:r>
              <a:rPr sz="2600" spc="70" dirty="0">
                <a:latin typeface="Calibri"/>
                <a:cs typeface="Calibri"/>
              </a:rPr>
              <a:t>innovative  </a:t>
            </a:r>
            <a:r>
              <a:rPr sz="2600" spc="85" dirty="0">
                <a:latin typeface="Calibri"/>
                <a:cs typeface="Calibri"/>
              </a:rPr>
              <a:t>approaches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444765" y="1969161"/>
            <a:ext cx="461009" cy="457834"/>
          </a:xfrm>
          <a:custGeom>
            <a:avLst/>
            <a:gdLst/>
            <a:ahLst/>
            <a:cxnLst/>
            <a:rect l="l" t="t" r="r" b="b"/>
            <a:pathLst>
              <a:path w="461009" h="457835">
                <a:moveTo>
                  <a:pt x="395644" y="366994"/>
                </a:moveTo>
                <a:lnTo>
                  <a:pt x="124875" y="366994"/>
                </a:lnTo>
                <a:lnTo>
                  <a:pt x="137725" y="375811"/>
                </a:lnTo>
                <a:lnTo>
                  <a:pt x="151382" y="383496"/>
                </a:lnTo>
                <a:lnTo>
                  <a:pt x="165778" y="389979"/>
                </a:lnTo>
                <a:lnTo>
                  <a:pt x="180842" y="395192"/>
                </a:lnTo>
                <a:lnTo>
                  <a:pt x="182779" y="453881"/>
                </a:lnTo>
                <a:lnTo>
                  <a:pt x="247081" y="457357"/>
                </a:lnTo>
                <a:lnTo>
                  <a:pt x="254714" y="400940"/>
                </a:lnTo>
                <a:lnTo>
                  <a:pt x="270419" y="398117"/>
                </a:lnTo>
                <a:lnTo>
                  <a:pt x="285622" y="393940"/>
                </a:lnTo>
                <a:lnTo>
                  <a:pt x="300255" y="388468"/>
                </a:lnTo>
                <a:lnTo>
                  <a:pt x="314252" y="381758"/>
                </a:lnTo>
                <a:lnTo>
                  <a:pt x="402565" y="381758"/>
                </a:lnTo>
                <a:lnTo>
                  <a:pt x="405181" y="379423"/>
                </a:lnTo>
                <a:lnTo>
                  <a:pt x="395644" y="366994"/>
                </a:lnTo>
                <a:close/>
              </a:path>
              <a:path w="461009" h="457835">
                <a:moveTo>
                  <a:pt x="402565" y="381758"/>
                </a:moveTo>
                <a:lnTo>
                  <a:pt x="314252" y="381758"/>
                </a:lnTo>
                <a:lnTo>
                  <a:pt x="357434" y="422049"/>
                </a:lnTo>
                <a:lnTo>
                  <a:pt x="402565" y="381758"/>
                </a:lnTo>
                <a:close/>
              </a:path>
              <a:path w="461009" h="457835">
                <a:moveTo>
                  <a:pt x="103504" y="35328"/>
                </a:moveTo>
                <a:lnTo>
                  <a:pt x="55757" y="77945"/>
                </a:lnTo>
                <a:lnTo>
                  <a:pt x="90594" y="123347"/>
                </a:lnTo>
                <a:lnTo>
                  <a:pt x="81754" y="136054"/>
                </a:lnTo>
                <a:lnTo>
                  <a:pt x="74064" y="149567"/>
                </a:lnTo>
                <a:lnTo>
                  <a:pt x="67589" y="163820"/>
                </a:lnTo>
                <a:lnTo>
                  <a:pt x="62396" y="178748"/>
                </a:lnTo>
                <a:lnTo>
                  <a:pt x="3235" y="180423"/>
                </a:lnTo>
                <a:lnTo>
                  <a:pt x="0" y="244191"/>
                </a:lnTo>
                <a:lnTo>
                  <a:pt x="56909" y="252002"/>
                </a:lnTo>
                <a:lnTo>
                  <a:pt x="59824" y="267589"/>
                </a:lnTo>
                <a:lnTo>
                  <a:pt x="64104" y="282685"/>
                </a:lnTo>
                <a:lnTo>
                  <a:pt x="69688" y="297219"/>
                </a:lnTo>
                <a:lnTo>
                  <a:pt x="76521" y="311121"/>
                </a:lnTo>
                <a:lnTo>
                  <a:pt x="36072" y="353800"/>
                </a:lnTo>
                <a:lnTo>
                  <a:pt x="79243" y="401349"/>
                </a:lnTo>
                <a:lnTo>
                  <a:pt x="124875" y="366994"/>
                </a:lnTo>
                <a:lnTo>
                  <a:pt x="395644" y="366994"/>
                </a:lnTo>
                <a:lnTo>
                  <a:pt x="370344" y="334021"/>
                </a:lnTo>
                <a:lnTo>
                  <a:pt x="378147" y="322806"/>
                </a:lnTo>
                <a:lnTo>
                  <a:pt x="225699" y="322806"/>
                </a:lnTo>
                <a:lnTo>
                  <a:pt x="189125" y="313416"/>
                </a:lnTo>
                <a:lnTo>
                  <a:pt x="159976" y="291614"/>
                </a:lnTo>
                <a:lnTo>
                  <a:pt x="141150" y="260592"/>
                </a:lnTo>
                <a:lnTo>
                  <a:pt x="135545" y="223542"/>
                </a:lnTo>
                <a:lnTo>
                  <a:pt x="144864" y="187306"/>
                </a:lnTo>
                <a:lnTo>
                  <a:pt x="166726" y="158487"/>
                </a:lnTo>
                <a:lnTo>
                  <a:pt x="197923" y="139947"/>
                </a:lnTo>
                <a:lnTo>
                  <a:pt x="235249" y="134550"/>
                </a:lnTo>
                <a:lnTo>
                  <a:pt x="395509" y="134550"/>
                </a:lnTo>
                <a:lnTo>
                  <a:pt x="424866" y="103567"/>
                </a:lnTo>
                <a:lnTo>
                  <a:pt x="412887" y="90374"/>
                </a:lnTo>
                <a:lnTo>
                  <a:pt x="336073" y="90374"/>
                </a:lnTo>
                <a:lnTo>
                  <a:pt x="323229" y="81553"/>
                </a:lnTo>
                <a:lnTo>
                  <a:pt x="312683" y="75620"/>
                </a:lnTo>
                <a:lnTo>
                  <a:pt x="146718" y="75620"/>
                </a:lnTo>
                <a:lnTo>
                  <a:pt x="103504" y="35328"/>
                </a:lnTo>
                <a:close/>
              </a:path>
              <a:path w="461009" h="457835">
                <a:moveTo>
                  <a:pt x="395509" y="134550"/>
                </a:moveTo>
                <a:lnTo>
                  <a:pt x="235249" y="134550"/>
                </a:lnTo>
                <a:lnTo>
                  <a:pt x="271818" y="143947"/>
                </a:lnTo>
                <a:lnTo>
                  <a:pt x="300967" y="165751"/>
                </a:lnTo>
                <a:lnTo>
                  <a:pt x="319792" y="196771"/>
                </a:lnTo>
                <a:lnTo>
                  <a:pt x="325393" y="233814"/>
                </a:lnTo>
                <a:lnTo>
                  <a:pt x="316074" y="270051"/>
                </a:lnTo>
                <a:lnTo>
                  <a:pt x="294213" y="298870"/>
                </a:lnTo>
                <a:lnTo>
                  <a:pt x="263019" y="317409"/>
                </a:lnTo>
                <a:lnTo>
                  <a:pt x="225699" y="322806"/>
                </a:lnTo>
                <a:lnTo>
                  <a:pt x="378147" y="322806"/>
                </a:lnTo>
                <a:lnTo>
                  <a:pt x="379185" y="321314"/>
                </a:lnTo>
                <a:lnTo>
                  <a:pt x="386878" y="307802"/>
                </a:lnTo>
                <a:lnTo>
                  <a:pt x="393353" y="293551"/>
                </a:lnTo>
                <a:lnTo>
                  <a:pt x="398542" y="278630"/>
                </a:lnTo>
                <a:lnTo>
                  <a:pt x="457713" y="276944"/>
                </a:lnTo>
                <a:lnTo>
                  <a:pt x="460949" y="213166"/>
                </a:lnTo>
                <a:lnTo>
                  <a:pt x="404029" y="205365"/>
                </a:lnTo>
                <a:lnTo>
                  <a:pt x="401119" y="189778"/>
                </a:lnTo>
                <a:lnTo>
                  <a:pt x="396843" y="174683"/>
                </a:lnTo>
                <a:lnTo>
                  <a:pt x="391260" y="160148"/>
                </a:lnTo>
                <a:lnTo>
                  <a:pt x="384428" y="146246"/>
                </a:lnTo>
                <a:lnTo>
                  <a:pt x="395509" y="134550"/>
                </a:lnTo>
                <a:close/>
              </a:path>
              <a:path w="461009" h="457835">
                <a:moveTo>
                  <a:pt x="381695" y="56019"/>
                </a:moveTo>
                <a:lnTo>
                  <a:pt x="336073" y="90374"/>
                </a:lnTo>
                <a:lnTo>
                  <a:pt x="412887" y="90374"/>
                </a:lnTo>
                <a:lnTo>
                  <a:pt x="381695" y="56019"/>
                </a:lnTo>
                <a:close/>
              </a:path>
              <a:path w="461009" h="457835">
                <a:moveTo>
                  <a:pt x="213867" y="0"/>
                </a:moveTo>
                <a:lnTo>
                  <a:pt x="206224" y="56427"/>
                </a:lnTo>
                <a:lnTo>
                  <a:pt x="190518" y="59245"/>
                </a:lnTo>
                <a:lnTo>
                  <a:pt x="175316" y="63420"/>
                </a:lnTo>
                <a:lnTo>
                  <a:pt x="160692" y="68897"/>
                </a:lnTo>
                <a:lnTo>
                  <a:pt x="146718" y="75620"/>
                </a:lnTo>
                <a:lnTo>
                  <a:pt x="312683" y="75620"/>
                </a:lnTo>
                <a:lnTo>
                  <a:pt x="309575" y="73872"/>
                </a:lnTo>
                <a:lnTo>
                  <a:pt x="295181" y="67391"/>
                </a:lnTo>
                <a:lnTo>
                  <a:pt x="280117" y="62176"/>
                </a:lnTo>
                <a:lnTo>
                  <a:pt x="278159" y="3476"/>
                </a:lnTo>
                <a:lnTo>
                  <a:pt x="213867" y="0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44765" y="3253238"/>
            <a:ext cx="461009" cy="457834"/>
          </a:xfrm>
          <a:custGeom>
            <a:avLst/>
            <a:gdLst/>
            <a:ahLst/>
            <a:cxnLst/>
            <a:rect l="l" t="t" r="r" b="b"/>
            <a:pathLst>
              <a:path w="461009" h="457835">
                <a:moveTo>
                  <a:pt x="395644" y="366994"/>
                </a:moveTo>
                <a:lnTo>
                  <a:pt x="124875" y="366994"/>
                </a:lnTo>
                <a:lnTo>
                  <a:pt x="137725" y="375811"/>
                </a:lnTo>
                <a:lnTo>
                  <a:pt x="151382" y="383496"/>
                </a:lnTo>
                <a:lnTo>
                  <a:pt x="165778" y="389979"/>
                </a:lnTo>
                <a:lnTo>
                  <a:pt x="180842" y="395192"/>
                </a:lnTo>
                <a:lnTo>
                  <a:pt x="182779" y="453881"/>
                </a:lnTo>
                <a:lnTo>
                  <a:pt x="247081" y="457357"/>
                </a:lnTo>
                <a:lnTo>
                  <a:pt x="254714" y="400940"/>
                </a:lnTo>
                <a:lnTo>
                  <a:pt x="270419" y="398117"/>
                </a:lnTo>
                <a:lnTo>
                  <a:pt x="285622" y="393940"/>
                </a:lnTo>
                <a:lnTo>
                  <a:pt x="300255" y="388468"/>
                </a:lnTo>
                <a:lnTo>
                  <a:pt x="314252" y="381758"/>
                </a:lnTo>
                <a:lnTo>
                  <a:pt x="402565" y="381758"/>
                </a:lnTo>
                <a:lnTo>
                  <a:pt x="405181" y="379423"/>
                </a:lnTo>
                <a:lnTo>
                  <a:pt x="395644" y="366994"/>
                </a:lnTo>
                <a:close/>
              </a:path>
              <a:path w="461009" h="457835">
                <a:moveTo>
                  <a:pt x="402565" y="381758"/>
                </a:moveTo>
                <a:lnTo>
                  <a:pt x="314252" y="381758"/>
                </a:lnTo>
                <a:lnTo>
                  <a:pt x="357434" y="422049"/>
                </a:lnTo>
                <a:lnTo>
                  <a:pt x="402565" y="381758"/>
                </a:lnTo>
                <a:close/>
              </a:path>
              <a:path w="461009" h="457835">
                <a:moveTo>
                  <a:pt x="103504" y="35328"/>
                </a:moveTo>
                <a:lnTo>
                  <a:pt x="55757" y="77945"/>
                </a:lnTo>
                <a:lnTo>
                  <a:pt x="90594" y="123347"/>
                </a:lnTo>
                <a:lnTo>
                  <a:pt x="81754" y="136054"/>
                </a:lnTo>
                <a:lnTo>
                  <a:pt x="74064" y="149567"/>
                </a:lnTo>
                <a:lnTo>
                  <a:pt x="67589" y="163820"/>
                </a:lnTo>
                <a:lnTo>
                  <a:pt x="62396" y="178748"/>
                </a:lnTo>
                <a:lnTo>
                  <a:pt x="3235" y="180423"/>
                </a:lnTo>
                <a:lnTo>
                  <a:pt x="0" y="244191"/>
                </a:lnTo>
                <a:lnTo>
                  <a:pt x="56909" y="252002"/>
                </a:lnTo>
                <a:lnTo>
                  <a:pt x="59824" y="267589"/>
                </a:lnTo>
                <a:lnTo>
                  <a:pt x="64104" y="282685"/>
                </a:lnTo>
                <a:lnTo>
                  <a:pt x="69688" y="297219"/>
                </a:lnTo>
                <a:lnTo>
                  <a:pt x="76521" y="311121"/>
                </a:lnTo>
                <a:lnTo>
                  <a:pt x="36072" y="353800"/>
                </a:lnTo>
                <a:lnTo>
                  <a:pt x="79243" y="401349"/>
                </a:lnTo>
                <a:lnTo>
                  <a:pt x="124875" y="366994"/>
                </a:lnTo>
                <a:lnTo>
                  <a:pt x="395644" y="366994"/>
                </a:lnTo>
                <a:lnTo>
                  <a:pt x="370344" y="334021"/>
                </a:lnTo>
                <a:lnTo>
                  <a:pt x="378147" y="322806"/>
                </a:lnTo>
                <a:lnTo>
                  <a:pt x="225699" y="322806"/>
                </a:lnTo>
                <a:lnTo>
                  <a:pt x="189125" y="313416"/>
                </a:lnTo>
                <a:lnTo>
                  <a:pt x="159976" y="291614"/>
                </a:lnTo>
                <a:lnTo>
                  <a:pt x="141150" y="260592"/>
                </a:lnTo>
                <a:lnTo>
                  <a:pt x="135545" y="223542"/>
                </a:lnTo>
                <a:lnTo>
                  <a:pt x="144864" y="187306"/>
                </a:lnTo>
                <a:lnTo>
                  <a:pt x="166726" y="158487"/>
                </a:lnTo>
                <a:lnTo>
                  <a:pt x="197923" y="139947"/>
                </a:lnTo>
                <a:lnTo>
                  <a:pt x="235249" y="134550"/>
                </a:lnTo>
                <a:lnTo>
                  <a:pt x="395509" y="134550"/>
                </a:lnTo>
                <a:lnTo>
                  <a:pt x="424866" y="103567"/>
                </a:lnTo>
                <a:lnTo>
                  <a:pt x="412887" y="90374"/>
                </a:lnTo>
                <a:lnTo>
                  <a:pt x="336073" y="90374"/>
                </a:lnTo>
                <a:lnTo>
                  <a:pt x="323229" y="81553"/>
                </a:lnTo>
                <a:lnTo>
                  <a:pt x="312683" y="75620"/>
                </a:lnTo>
                <a:lnTo>
                  <a:pt x="146718" y="75620"/>
                </a:lnTo>
                <a:lnTo>
                  <a:pt x="103504" y="35328"/>
                </a:lnTo>
                <a:close/>
              </a:path>
              <a:path w="461009" h="457835">
                <a:moveTo>
                  <a:pt x="395509" y="134550"/>
                </a:moveTo>
                <a:lnTo>
                  <a:pt x="235249" y="134550"/>
                </a:lnTo>
                <a:lnTo>
                  <a:pt x="271818" y="143947"/>
                </a:lnTo>
                <a:lnTo>
                  <a:pt x="300967" y="165751"/>
                </a:lnTo>
                <a:lnTo>
                  <a:pt x="319792" y="196771"/>
                </a:lnTo>
                <a:lnTo>
                  <a:pt x="325393" y="233814"/>
                </a:lnTo>
                <a:lnTo>
                  <a:pt x="316074" y="270051"/>
                </a:lnTo>
                <a:lnTo>
                  <a:pt x="294213" y="298870"/>
                </a:lnTo>
                <a:lnTo>
                  <a:pt x="263019" y="317409"/>
                </a:lnTo>
                <a:lnTo>
                  <a:pt x="225699" y="322806"/>
                </a:lnTo>
                <a:lnTo>
                  <a:pt x="378147" y="322806"/>
                </a:lnTo>
                <a:lnTo>
                  <a:pt x="379185" y="321314"/>
                </a:lnTo>
                <a:lnTo>
                  <a:pt x="386878" y="307802"/>
                </a:lnTo>
                <a:lnTo>
                  <a:pt x="393353" y="293551"/>
                </a:lnTo>
                <a:lnTo>
                  <a:pt x="398542" y="278630"/>
                </a:lnTo>
                <a:lnTo>
                  <a:pt x="457713" y="276944"/>
                </a:lnTo>
                <a:lnTo>
                  <a:pt x="460949" y="213166"/>
                </a:lnTo>
                <a:lnTo>
                  <a:pt x="404029" y="205365"/>
                </a:lnTo>
                <a:lnTo>
                  <a:pt x="401119" y="189778"/>
                </a:lnTo>
                <a:lnTo>
                  <a:pt x="396843" y="174683"/>
                </a:lnTo>
                <a:lnTo>
                  <a:pt x="391260" y="160148"/>
                </a:lnTo>
                <a:lnTo>
                  <a:pt x="384428" y="146246"/>
                </a:lnTo>
                <a:lnTo>
                  <a:pt x="395509" y="134550"/>
                </a:lnTo>
                <a:close/>
              </a:path>
              <a:path w="461009" h="457835">
                <a:moveTo>
                  <a:pt x="381695" y="56019"/>
                </a:moveTo>
                <a:lnTo>
                  <a:pt x="336073" y="90374"/>
                </a:lnTo>
                <a:lnTo>
                  <a:pt x="412887" y="90374"/>
                </a:lnTo>
                <a:lnTo>
                  <a:pt x="381695" y="56019"/>
                </a:lnTo>
                <a:close/>
              </a:path>
              <a:path w="461009" h="457835">
                <a:moveTo>
                  <a:pt x="213867" y="0"/>
                </a:moveTo>
                <a:lnTo>
                  <a:pt x="206224" y="56427"/>
                </a:lnTo>
                <a:lnTo>
                  <a:pt x="190518" y="59245"/>
                </a:lnTo>
                <a:lnTo>
                  <a:pt x="175316" y="63420"/>
                </a:lnTo>
                <a:lnTo>
                  <a:pt x="160692" y="68897"/>
                </a:lnTo>
                <a:lnTo>
                  <a:pt x="146718" y="75620"/>
                </a:lnTo>
                <a:lnTo>
                  <a:pt x="312683" y="75620"/>
                </a:lnTo>
                <a:lnTo>
                  <a:pt x="309575" y="73872"/>
                </a:lnTo>
                <a:lnTo>
                  <a:pt x="295181" y="67391"/>
                </a:lnTo>
                <a:lnTo>
                  <a:pt x="280117" y="62176"/>
                </a:lnTo>
                <a:lnTo>
                  <a:pt x="278159" y="3476"/>
                </a:lnTo>
                <a:lnTo>
                  <a:pt x="213867" y="0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44765" y="4537315"/>
            <a:ext cx="461009" cy="457834"/>
          </a:xfrm>
          <a:custGeom>
            <a:avLst/>
            <a:gdLst/>
            <a:ahLst/>
            <a:cxnLst/>
            <a:rect l="l" t="t" r="r" b="b"/>
            <a:pathLst>
              <a:path w="461009" h="457835">
                <a:moveTo>
                  <a:pt x="395644" y="366994"/>
                </a:moveTo>
                <a:lnTo>
                  <a:pt x="124875" y="366994"/>
                </a:lnTo>
                <a:lnTo>
                  <a:pt x="137725" y="375811"/>
                </a:lnTo>
                <a:lnTo>
                  <a:pt x="151382" y="383496"/>
                </a:lnTo>
                <a:lnTo>
                  <a:pt x="165778" y="389979"/>
                </a:lnTo>
                <a:lnTo>
                  <a:pt x="180842" y="395192"/>
                </a:lnTo>
                <a:lnTo>
                  <a:pt x="182779" y="453881"/>
                </a:lnTo>
                <a:lnTo>
                  <a:pt x="247081" y="457357"/>
                </a:lnTo>
                <a:lnTo>
                  <a:pt x="254714" y="400940"/>
                </a:lnTo>
                <a:lnTo>
                  <a:pt x="270419" y="398117"/>
                </a:lnTo>
                <a:lnTo>
                  <a:pt x="285622" y="393940"/>
                </a:lnTo>
                <a:lnTo>
                  <a:pt x="300255" y="388468"/>
                </a:lnTo>
                <a:lnTo>
                  <a:pt x="314252" y="381758"/>
                </a:lnTo>
                <a:lnTo>
                  <a:pt x="402565" y="381758"/>
                </a:lnTo>
                <a:lnTo>
                  <a:pt x="405181" y="379423"/>
                </a:lnTo>
                <a:lnTo>
                  <a:pt x="395644" y="366994"/>
                </a:lnTo>
                <a:close/>
              </a:path>
              <a:path w="461009" h="457835">
                <a:moveTo>
                  <a:pt x="402565" y="381758"/>
                </a:moveTo>
                <a:lnTo>
                  <a:pt x="314252" y="381758"/>
                </a:lnTo>
                <a:lnTo>
                  <a:pt x="357434" y="422049"/>
                </a:lnTo>
                <a:lnTo>
                  <a:pt x="402565" y="381758"/>
                </a:lnTo>
                <a:close/>
              </a:path>
              <a:path w="461009" h="457835">
                <a:moveTo>
                  <a:pt x="103504" y="35328"/>
                </a:moveTo>
                <a:lnTo>
                  <a:pt x="55757" y="77945"/>
                </a:lnTo>
                <a:lnTo>
                  <a:pt x="90594" y="123347"/>
                </a:lnTo>
                <a:lnTo>
                  <a:pt x="81754" y="136054"/>
                </a:lnTo>
                <a:lnTo>
                  <a:pt x="74064" y="149567"/>
                </a:lnTo>
                <a:lnTo>
                  <a:pt x="67589" y="163820"/>
                </a:lnTo>
                <a:lnTo>
                  <a:pt x="62396" y="178748"/>
                </a:lnTo>
                <a:lnTo>
                  <a:pt x="3235" y="180423"/>
                </a:lnTo>
                <a:lnTo>
                  <a:pt x="0" y="244191"/>
                </a:lnTo>
                <a:lnTo>
                  <a:pt x="56909" y="252002"/>
                </a:lnTo>
                <a:lnTo>
                  <a:pt x="59824" y="267589"/>
                </a:lnTo>
                <a:lnTo>
                  <a:pt x="64104" y="282685"/>
                </a:lnTo>
                <a:lnTo>
                  <a:pt x="69688" y="297219"/>
                </a:lnTo>
                <a:lnTo>
                  <a:pt x="76521" y="311121"/>
                </a:lnTo>
                <a:lnTo>
                  <a:pt x="36072" y="353800"/>
                </a:lnTo>
                <a:lnTo>
                  <a:pt x="79243" y="401349"/>
                </a:lnTo>
                <a:lnTo>
                  <a:pt x="124875" y="366994"/>
                </a:lnTo>
                <a:lnTo>
                  <a:pt x="395644" y="366994"/>
                </a:lnTo>
                <a:lnTo>
                  <a:pt x="370344" y="334021"/>
                </a:lnTo>
                <a:lnTo>
                  <a:pt x="378147" y="322806"/>
                </a:lnTo>
                <a:lnTo>
                  <a:pt x="225699" y="322806"/>
                </a:lnTo>
                <a:lnTo>
                  <a:pt x="189125" y="313416"/>
                </a:lnTo>
                <a:lnTo>
                  <a:pt x="159976" y="291614"/>
                </a:lnTo>
                <a:lnTo>
                  <a:pt x="141150" y="260592"/>
                </a:lnTo>
                <a:lnTo>
                  <a:pt x="135545" y="223542"/>
                </a:lnTo>
                <a:lnTo>
                  <a:pt x="144864" y="187306"/>
                </a:lnTo>
                <a:lnTo>
                  <a:pt x="166726" y="158487"/>
                </a:lnTo>
                <a:lnTo>
                  <a:pt x="197923" y="139947"/>
                </a:lnTo>
                <a:lnTo>
                  <a:pt x="235249" y="134550"/>
                </a:lnTo>
                <a:lnTo>
                  <a:pt x="395509" y="134550"/>
                </a:lnTo>
                <a:lnTo>
                  <a:pt x="424866" y="103567"/>
                </a:lnTo>
                <a:lnTo>
                  <a:pt x="412887" y="90374"/>
                </a:lnTo>
                <a:lnTo>
                  <a:pt x="336073" y="90374"/>
                </a:lnTo>
                <a:lnTo>
                  <a:pt x="323229" y="81553"/>
                </a:lnTo>
                <a:lnTo>
                  <a:pt x="312683" y="75620"/>
                </a:lnTo>
                <a:lnTo>
                  <a:pt x="146718" y="75620"/>
                </a:lnTo>
                <a:lnTo>
                  <a:pt x="103504" y="35328"/>
                </a:lnTo>
                <a:close/>
              </a:path>
              <a:path w="461009" h="457835">
                <a:moveTo>
                  <a:pt x="395509" y="134550"/>
                </a:moveTo>
                <a:lnTo>
                  <a:pt x="235249" y="134550"/>
                </a:lnTo>
                <a:lnTo>
                  <a:pt x="271818" y="143947"/>
                </a:lnTo>
                <a:lnTo>
                  <a:pt x="300967" y="165751"/>
                </a:lnTo>
                <a:lnTo>
                  <a:pt x="319792" y="196771"/>
                </a:lnTo>
                <a:lnTo>
                  <a:pt x="325393" y="233814"/>
                </a:lnTo>
                <a:lnTo>
                  <a:pt x="316074" y="270051"/>
                </a:lnTo>
                <a:lnTo>
                  <a:pt x="294213" y="298870"/>
                </a:lnTo>
                <a:lnTo>
                  <a:pt x="263019" y="317409"/>
                </a:lnTo>
                <a:lnTo>
                  <a:pt x="225699" y="322806"/>
                </a:lnTo>
                <a:lnTo>
                  <a:pt x="378147" y="322806"/>
                </a:lnTo>
                <a:lnTo>
                  <a:pt x="379185" y="321314"/>
                </a:lnTo>
                <a:lnTo>
                  <a:pt x="386878" y="307802"/>
                </a:lnTo>
                <a:lnTo>
                  <a:pt x="393353" y="293551"/>
                </a:lnTo>
                <a:lnTo>
                  <a:pt x="398542" y="278630"/>
                </a:lnTo>
                <a:lnTo>
                  <a:pt x="457713" y="276944"/>
                </a:lnTo>
                <a:lnTo>
                  <a:pt x="460949" y="213166"/>
                </a:lnTo>
                <a:lnTo>
                  <a:pt x="404029" y="205365"/>
                </a:lnTo>
                <a:lnTo>
                  <a:pt x="401119" y="189778"/>
                </a:lnTo>
                <a:lnTo>
                  <a:pt x="396843" y="174683"/>
                </a:lnTo>
                <a:lnTo>
                  <a:pt x="391260" y="160148"/>
                </a:lnTo>
                <a:lnTo>
                  <a:pt x="384428" y="146246"/>
                </a:lnTo>
                <a:lnTo>
                  <a:pt x="395509" y="134550"/>
                </a:lnTo>
                <a:close/>
              </a:path>
              <a:path w="461009" h="457835">
                <a:moveTo>
                  <a:pt x="381695" y="56019"/>
                </a:moveTo>
                <a:lnTo>
                  <a:pt x="336073" y="90374"/>
                </a:lnTo>
                <a:lnTo>
                  <a:pt x="412887" y="90374"/>
                </a:lnTo>
                <a:lnTo>
                  <a:pt x="381695" y="56019"/>
                </a:lnTo>
                <a:close/>
              </a:path>
              <a:path w="461009" h="457835">
                <a:moveTo>
                  <a:pt x="213867" y="0"/>
                </a:moveTo>
                <a:lnTo>
                  <a:pt x="206224" y="56427"/>
                </a:lnTo>
                <a:lnTo>
                  <a:pt x="190518" y="59245"/>
                </a:lnTo>
                <a:lnTo>
                  <a:pt x="175316" y="63420"/>
                </a:lnTo>
                <a:lnTo>
                  <a:pt x="160692" y="68897"/>
                </a:lnTo>
                <a:lnTo>
                  <a:pt x="146718" y="75620"/>
                </a:lnTo>
                <a:lnTo>
                  <a:pt x="312683" y="75620"/>
                </a:lnTo>
                <a:lnTo>
                  <a:pt x="309575" y="73872"/>
                </a:lnTo>
                <a:lnTo>
                  <a:pt x="295181" y="67391"/>
                </a:lnTo>
                <a:lnTo>
                  <a:pt x="280117" y="62176"/>
                </a:lnTo>
                <a:lnTo>
                  <a:pt x="278159" y="3476"/>
                </a:lnTo>
                <a:lnTo>
                  <a:pt x="213867" y="0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44765" y="5821392"/>
            <a:ext cx="461009" cy="457834"/>
          </a:xfrm>
          <a:custGeom>
            <a:avLst/>
            <a:gdLst/>
            <a:ahLst/>
            <a:cxnLst/>
            <a:rect l="l" t="t" r="r" b="b"/>
            <a:pathLst>
              <a:path w="461009" h="457835">
                <a:moveTo>
                  <a:pt x="395644" y="366994"/>
                </a:moveTo>
                <a:lnTo>
                  <a:pt x="124875" y="366994"/>
                </a:lnTo>
                <a:lnTo>
                  <a:pt x="137725" y="375811"/>
                </a:lnTo>
                <a:lnTo>
                  <a:pt x="151382" y="383496"/>
                </a:lnTo>
                <a:lnTo>
                  <a:pt x="165778" y="389979"/>
                </a:lnTo>
                <a:lnTo>
                  <a:pt x="180842" y="395192"/>
                </a:lnTo>
                <a:lnTo>
                  <a:pt x="182779" y="453881"/>
                </a:lnTo>
                <a:lnTo>
                  <a:pt x="247081" y="457357"/>
                </a:lnTo>
                <a:lnTo>
                  <a:pt x="254714" y="400940"/>
                </a:lnTo>
                <a:lnTo>
                  <a:pt x="270419" y="398117"/>
                </a:lnTo>
                <a:lnTo>
                  <a:pt x="285622" y="393940"/>
                </a:lnTo>
                <a:lnTo>
                  <a:pt x="300255" y="388468"/>
                </a:lnTo>
                <a:lnTo>
                  <a:pt x="314252" y="381758"/>
                </a:lnTo>
                <a:lnTo>
                  <a:pt x="402565" y="381758"/>
                </a:lnTo>
                <a:lnTo>
                  <a:pt x="405181" y="379423"/>
                </a:lnTo>
                <a:lnTo>
                  <a:pt x="395644" y="366994"/>
                </a:lnTo>
                <a:close/>
              </a:path>
              <a:path w="461009" h="457835">
                <a:moveTo>
                  <a:pt x="402565" y="381758"/>
                </a:moveTo>
                <a:lnTo>
                  <a:pt x="314252" y="381758"/>
                </a:lnTo>
                <a:lnTo>
                  <a:pt x="357434" y="422049"/>
                </a:lnTo>
                <a:lnTo>
                  <a:pt x="402565" y="381758"/>
                </a:lnTo>
                <a:close/>
              </a:path>
              <a:path w="461009" h="457835">
                <a:moveTo>
                  <a:pt x="103504" y="35328"/>
                </a:moveTo>
                <a:lnTo>
                  <a:pt x="55757" y="77945"/>
                </a:lnTo>
                <a:lnTo>
                  <a:pt x="90594" y="123347"/>
                </a:lnTo>
                <a:lnTo>
                  <a:pt x="81754" y="136054"/>
                </a:lnTo>
                <a:lnTo>
                  <a:pt x="74064" y="149567"/>
                </a:lnTo>
                <a:lnTo>
                  <a:pt x="67589" y="163820"/>
                </a:lnTo>
                <a:lnTo>
                  <a:pt x="62396" y="178748"/>
                </a:lnTo>
                <a:lnTo>
                  <a:pt x="3235" y="180423"/>
                </a:lnTo>
                <a:lnTo>
                  <a:pt x="0" y="244191"/>
                </a:lnTo>
                <a:lnTo>
                  <a:pt x="56909" y="252002"/>
                </a:lnTo>
                <a:lnTo>
                  <a:pt x="59824" y="267589"/>
                </a:lnTo>
                <a:lnTo>
                  <a:pt x="64104" y="282685"/>
                </a:lnTo>
                <a:lnTo>
                  <a:pt x="69688" y="297219"/>
                </a:lnTo>
                <a:lnTo>
                  <a:pt x="76521" y="311121"/>
                </a:lnTo>
                <a:lnTo>
                  <a:pt x="36072" y="353800"/>
                </a:lnTo>
                <a:lnTo>
                  <a:pt x="79243" y="401349"/>
                </a:lnTo>
                <a:lnTo>
                  <a:pt x="124875" y="366994"/>
                </a:lnTo>
                <a:lnTo>
                  <a:pt x="395644" y="366994"/>
                </a:lnTo>
                <a:lnTo>
                  <a:pt x="370344" y="334021"/>
                </a:lnTo>
                <a:lnTo>
                  <a:pt x="378147" y="322806"/>
                </a:lnTo>
                <a:lnTo>
                  <a:pt x="225699" y="322806"/>
                </a:lnTo>
                <a:lnTo>
                  <a:pt x="189125" y="313416"/>
                </a:lnTo>
                <a:lnTo>
                  <a:pt x="159976" y="291614"/>
                </a:lnTo>
                <a:lnTo>
                  <a:pt x="141150" y="260592"/>
                </a:lnTo>
                <a:lnTo>
                  <a:pt x="135545" y="223542"/>
                </a:lnTo>
                <a:lnTo>
                  <a:pt x="144864" y="187306"/>
                </a:lnTo>
                <a:lnTo>
                  <a:pt x="166726" y="158487"/>
                </a:lnTo>
                <a:lnTo>
                  <a:pt x="197923" y="139947"/>
                </a:lnTo>
                <a:lnTo>
                  <a:pt x="235249" y="134550"/>
                </a:lnTo>
                <a:lnTo>
                  <a:pt x="395509" y="134550"/>
                </a:lnTo>
                <a:lnTo>
                  <a:pt x="424866" y="103567"/>
                </a:lnTo>
                <a:lnTo>
                  <a:pt x="412887" y="90374"/>
                </a:lnTo>
                <a:lnTo>
                  <a:pt x="336073" y="90374"/>
                </a:lnTo>
                <a:lnTo>
                  <a:pt x="323229" y="81553"/>
                </a:lnTo>
                <a:lnTo>
                  <a:pt x="312683" y="75620"/>
                </a:lnTo>
                <a:lnTo>
                  <a:pt x="146718" y="75620"/>
                </a:lnTo>
                <a:lnTo>
                  <a:pt x="103504" y="35328"/>
                </a:lnTo>
                <a:close/>
              </a:path>
              <a:path w="461009" h="457835">
                <a:moveTo>
                  <a:pt x="395509" y="134550"/>
                </a:moveTo>
                <a:lnTo>
                  <a:pt x="235249" y="134550"/>
                </a:lnTo>
                <a:lnTo>
                  <a:pt x="271818" y="143947"/>
                </a:lnTo>
                <a:lnTo>
                  <a:pt x="300967" y="165751"/>
                </a:lnTo>
                <a:lnTo>
                  <a:pt x="319792" y="196771"/>
                </a:lnTo>
                <a:lnTo>
                  <a:pt x="325393" y="233814"/>
                </a:lnTo>
                <a:lnTo>
                  <a:pt x="316074" y="270051"/>
                </a:lnTo>
                <a:lnTo>
                  <a:pt x="294213" y="298870"/>
                </a:lnTo>
                <a:lnTo>
                  <a:pt x="263019" y="317409"/>
                </a:lnTo>
                <a:lnTo>
                  <a:pt x="225699" y="322806"/>
                </a:lnTo>
                <a:lnTo>
                  <a:pt x="378147" y="322806"/>
                </a:lnTo>
                <a:lnTo>
                  <a:pt x="379185" y="321314"/>
                </a:lnTo>
                <a:lnTo>
                  <a:pt x="386878" y="307802"/>
                </a:lnTo>
                <a:lnTo>
                  <a:pt x="393353" y="293551"/>
                </a:lnTo>
                <a:lnTo>
                  <a:pt x="398542" y="278630"/>
                </a:lnTo>
                <a:lnTo>
                  <a:pt x="457713" y="276944"/>
                </a:lnTo>
                <a:lnTo>
                  <a:pt x="460949" y="213166"/>
                </a:lnTo>
                <a:lnTo>
                  <a:pt x="404029" y="205365"/>
                </a:lnTo>
                <a:lnTo>
                  <a:pt x="401119" y="189778"/>
                </a:lnTo>
                <a:lnTo>
                  <a:pt x="396843" y="174683"/>
                </a:lnTo>
                <a:lnTo>
                  <a:pt x="391260" y="160148"/>
                </a:lnTo>
                <a:lnTo>
                  <a:pt x="384428" y="146246"/>
                </a:lnTo>
                <a:lnTo>
                  <a:pt x="395509" y="134550"/>
                </a:lnTo>
                <a:close/>
              </a:path>
              <a:path w="461009" h="457835">
                <a:moveTo>
                  <a:pt x="381695" y="56019"/>
                </a:moveTo>
                <a:lnTo>
                  <a:pt x="336073" y="90374"/>
                </a:lnTo>
                <a:lnTo>
                  <a:pt x="412887" y="90374"/>
                </a:lnTo>
                <a:lnTo>
                  <a:pt x="381695" y="56019"/>
                </a:lnTo>
                <a:close/>
              </a:path>
              <a:path w="461009" h="457835">
                <a:moveTo>
                  <a:pt x="213867" y="0"/>
                </a:moveTo>
                <a:lnTo>
                  <a:pt x="206224" y="56427"/>
                </a:lnTo>
                <a:lnTo>
                  <a:pt x="190518" y="59245"/>
                </a:lnTo>
                <a:lnTo>
                  <a:pt x="175316" y="63420"/>
                </a:lnTo>
                <a:lnTo>
                  <a:pt x="160692" y="68897"/>
                </a:lnTo>
                <a:lnTo>
                  <a:pt x="146718" y="75620"/>
                </a:lnTo>
                <a:lnTo>
                  <a:pt x="312683" y="75620"/>
                </a:lnTo>
                <a:lnTo>
                  <a:pt x="309575" y="73872"/>
                </a:lnTo>
                <a:lnTo>
                  <a:pt x="295181" y="67391"/>
                </a:lnTo>
                <a:lnTo>
                  <a:pt x="280117" y="62176"/>
                </a:lnTo>
                <a:lnTo>
                  <a:pt x="278159" y="3476"/>
                </a:lnTo>
                <a:lnTo>
                  <a:pt x="213867" y="0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44765" y="7092906"/>
            <a:ext cx="461009" cy="457834"/>
          </a:xfrm>
          <a:custGeom>
            <a:avLst/>
            <a:gdLst/>
            <a:ahLst/>
            <a:cxnLst/>
            <a:rect l="l" t="t" r="r" b="b"/>
            <a:pathLst>
              <a:path w="461009" h="457834">
                <a:moveTo>
                  <a:pt x="395644" y="366994"/>
                </a:moveTo>
                <a:lnTo>
                  <a:pt x="124875" y="366994"/>
                </a:lnTo>
                <a:lnTo>
                  <a:pt x="137725" y="375811"/>
                </a:lnTo>
                <a:lnTo>
                  <a:pt x="151382" y="383496"/>
                </a:lnTo>
                <a:lnTo>
                  <a:pt x="165778" y="389979"/>
                </a:lnTo>
                <a:lnTo>
                  <a:pt x="180842" y="395192"/>
                </a:lnTo>
                <a:lnTo>
                  <a:pt x="182779" y="453881"/>
                </a:lnTo>
                <a:lnTo>
                  <a:pt x="247081" y="457357"/>
                </a:lnTo>
                <a:lnTo>
                  <a:pt x="254714" y="400940"/>
                </a:lnTo>
                <a:lnTo>
                  <a:pt x="270419" y="398117"/>
                </a:lnTo>
                <a:lnTo>
                  <a:pt x="285622" y="393940"/>
                </a:lnTo>
                <a:lnTo>
                  <a:pt x="300255" y="388468"/>
                </a:lnTo>
                <a:lnTo>
                  <a:pt x="314252" y="381758"/>
                </a:lnTo>
                <a:lnTo>
                  <a:pt x="402565" y="381758"/>
                </a:lnTo>
                <a:lnTo>
                  <a:pt x="405181" y="379423"/>
                </a:lnTo>
                <a:lnTo>
                  <a:pt x="395644" y="366994"/>
                </a:lnTo>
                <a:close/>
              </a:path>
              <a:path w="461009" h="457834">
                <a:moveTo>
                  <a:pt x="402565" y="381758"/>
                </a:moveTo>
                <a:lnTo>
                  <a:pt x="314252" y="381758"/>
                </a:lnTo>
                <a:lnTo>
                  <a:pt x="357434" y="422049"/>
                </a:lnTo>
                <a:lnTo>
                  <a:pt x="402565" y="381758"/>
                </a:lnTo>
                <a:close/>
              </a:path>
              <a:path w="461009" h="457834">
                <a:moveTo>
                  <a:pt x="103504" y="35328"/>
                </a:moveTo>
                <a:lnTo>
                  <a:pt x="55757" y="77945"/>
                </a:lnTo>
                <a:lnTo>
                  <a:pt x="90594" y="123347"/>
                </a:lnTo>
                <a:lnTo>
                  <a:pt x="81754" y="136054"/>
                </a:lnTo>
                <a:lnTo>
                  <a:pt x="74064" y="149567"/>
                </a:lnTo>
                <a:lnTo>
                  <a:pt x="67589" y="163820"/>
                </a:lnTo>
                <a:lnTo>
                  <a:pt x="62396" y="178748"/>
                </a:lnTo>
                <a:lnTo>
                  <a:pt x="3235" y="180423"/>
                </a:lnTo>
                <a:lnTo>
                  <a:pt x="0" y="244191"/>
                </a:lnTo>
                <a:lnTo>
                  <a:pt x="56909" y="252002"/>
                </a:lnTo>
                <a:lnTo>
                  <a:pt x="59824" y="267589"/>
                </a:lnTo>
                <a:lnTo>
                  <a:pt x="64104" y="282685"/>
                </a:lnTo>
                <a:lnTo>
                  <a:pt x="69688" y="297219"/>
                </a:lnTo>
                <a:lnTo>
                  <a:pt x="76521" y="311121"/>
                </a:lnTo>
                <a:lnTo>
                  <a:pt x="36072" y="353800"/>
                </a:lnTo>
                <a:lnTo>
                  <a:pt x="79243" y="401349"/>
                </a:lnTo>
                <a:lnTo>
                  <a:pt x="124875" y="366994"/>
                </a:lnTo>
                <a:lnTo>
                  <a:pt x="395644" y="366994"/>
                </a:lnTo>
                <a:lnTo>
                  <a:pt x="370344" y="334021"/>
                </a:lnTo>
                <a:lnTo>
                  <a:pt x="378147" y="322806"/>
                </a:lnTo>
                <a:lnTo>
                  <a:pt x="225699" y="322806"/>
                </a:lnTo>
                <a:lnTo>
                  <a:pt x="189125" y="313416"/>
                </a:lnTo>
                <a:lnTo>
                  <a:pt x="159976" y="291614"/>
                </a:lnTo>
                <a:lnTo>
                  <a:pt x="141150" y="260592"/>
                </a:lnTo>
                <a:lnTo>
                  <a:pt x="135545" y="223542"/>
                </a:lnTo>
                <a:lnTo>
                  <a:pt x="144864" y="187306"/>
                </a:lnTo>
                <a:lnTo>
                  <a:pt x="166726" y="158487"/>
                </a:lnTo>
                <a:lnTo>
                  <a:pt x="197923" y="139947"/>
                </a:lnTo>
                <a:lnTo>
                  <a:pt x="235249" y="134550"/>
                </a:lnTo>
                <a:lnTo>
                  <a:pt x="395509" y="134550"/>
                </a:lnTo>
                <a:lnTo>
                  <a:pt x="424866" y="103567"/>
                </a:lnTo>
                <a:lnTo>
                  <a:pt x="412887" y="90374"/>
                </a:lnTo>
                <a:lnTo>
                  <a:pt x="336073" y="90374"/>
                </a:lnTo>
                <a:lnTo>
                  <a:pt x="323229" y="81553"/>
                </a:lnTo>
                <a:lnTo>
                  <a:pt x="312683" y="75620"/>
                </a:lnTo>
                <a:lnTo>
                  <a:pt x="146718" y="75620"/>
                </a:lnTo>
                <a:lnTo>
                  <a:pt x="103504" y="35328"/>
                </a:lnTo>
                <a:close/>
              </a:path>
              <a:path w="461009" h="457834">
                <a:moveTo>
                  <a:pt x="395509" y="134550"/>
                </a:moveTo>
                <a:lnTo>
                  <a:pt x="235249" y="134550"/>
                </a:lnTo>
                <a:lnTo>
                  <a:pt x="271818" y="143947"/>
                </a:lnTo>
                <a:lnTo>
                  <a:pt x="300967" y="165751"/>
                </a:lnTo>
                <a:lnTo>
                  <a:pt x="319792" y="196771"/>
                </a:lnTo>
                <a:lnTo>
                  <a:pt x="325393" y="233814"/>
                </a:lnTo>
                <a:lnTo>
                  <a:pt x="316074" y="270051"/>
                </a:lnTo>
                <a:lnTo>
                  <a:pt x="294213" y="298870"/>
                </a:lnTo>
                <a:lnTo>
                  <a:pt x="263019" y="317409"/>
                </a:lnTo>
                <a:lnTo>
                  <a:pt x="225699" y="322806"/>
                </a:lnTo>
                <a:lnTo>
                  <a:pt x="378147" y="322806"/>
                </a:lnTo>
                <a:lnTo>
                  <a:pt x="379185" y="321314"/>
                </a:lnTo>
                <a:lnTo>
                  <a:pt x="386878" y="307802"/>
                </a:lnTo>
                <a:lnTo>
                  <a:pt x="393353" y="293551"/>
                </a:lnTo>
                <a:lnTo>
                  <a:pt x="398542" y="278630"/>
                </a:lnTo>
                <a:lnTo>
                  <a:pt x="457713" y="276944"/>
                </a:lnTo>
                <a:lnTo>
                  <a:pt x="460949" y="213166"/>
                </a:lnTo>
                <a:lnTo>
                  <a:pt x="404029" y="205365"/>
                </a:lnTo>
                <a:lnTo>
                  <a:pt x="401119" y="189778"/>
                </a:lnTo>
                <a:lnTo>
                  <a:pt x="396843" y="174683"/>
                </a:lnTo>
                <a:lnTo>
                  <a:pt x="391260" y="160148"/>
                </a:lnTo>
                <a:lnTo>
                  <a:pt x="384428" y="146246"/>
                </a:lnTo>
                <a:lnTo>
                  <a:pt x="395509" y="134550"/>
                </a:lnTo>
                <a:close/>
              </a:path>
              <a:path w="461009" h="457834">
                <a:moveTo>
                  <a:pt x="381695" y="56019"/>
                </a:moveTo>
                <a:lnTo>
                  <a:pt x="336073" y="90374"/>
                </a:lnTo>
                <a:lnTo>
                  <a:pt x="412887" y="90374"/>
                </a:lnTo>
                <a:lnTo>
                  <a:pt x="381695" y="56019"/>
                </a:lnTo>
                <a:close/>
              </a:path>
              <a:path w="461009" h="457834">
                <a:moveTo>
                  <a:pt x="213867" y="0"/>
                </a:moveTo>
                <a:lnTo>
                  <a:pt x="206224" y="56427"/>
                </a:lnTo>
                <a:lnTo>
                  <a:pt x="190518" y="59245"/>
                </a:lnTo>
                <a:lnTo>
                  <a:pt x="175316" y="63420"/>
                </a:lnTo>
                <a:lnTo>
                  <a:pt x="160692" y="68897"/>
                </a:lnTo>
                <a:lnTo>
                  <a:pt x="146718" y="75620"/>
                </a:lnTo>
                <a:lnTo>
                  <a:pt x="312683" y="75620"/>
                </a:lnTo>
                <a:lnTo>
                  <a:pt x="309575" y="73872"/>
                </a:lnTo>
                <a:lnTo>
                  <a:pt x="295181" y="67391"/>
                </a:lnTo>
                <a:lnTo>
                  <a:pt x="280117" y="62176"/>
                </a:lnTo>
                <a:lnTo>
                  <a:pt x="278159" y="3476"/>
                </a:lnTo>
                <a:lnTo>
                  <a:pt x="213867" y="0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44765" y="8462423"/>
            <a:ext cx="461009" cy="457834"/>
          </a:xfrm>
          <a:custGeom>
            <a:avLst/>
            <a:gdLst/>
            <a:ahLst/>
            <a:cxnLst/>
            <a:rect l="l" t="t" r="r" b="b"/>
            <a:pathLst>
              <a:path w="461009" h="457834">
                <a:moveTo>
                  <a:pt x="395644" y="366994"/>
                </a:moveTo>
                <a:lnTo>
                  <a:pt x="124875" y="366994"/>
                </a:lnTo>
                <a:lnTo>
                  <a:pt x="137725" y="375811"/>
                </a:lnTo>
                <a:lnTo>
                  <a:pt x="151382" y="383496"/>
                </a:lnTo>
                <a:lnTo>
                  <a:pt x="165778" y="389979"/>
                </a:lnTo>
                <a:lnTo>
                  <a:pt x="180842" y="395192"/>
                </a:lnTo>
                <a:lnTo>
                  <a:pt x="182779" y="453881"/>
                </a:lnTo>
                <a:lnTo>
                  <a:pt x="247081" y="457357"/>
                </a:lnTo>
                <a:lnTo>
                  <a:pt x="254714" y="400940"/>
                </a:lnTo>
                <a:lnTo>
                  <a:pt x="270419" y="398117"/>
                </a:lnTo>
                <a:lnTo>
                  <a:pt x="285622" y="393940"/>
                </a:lnTo>
                <a:lnTo>
                  <a:pt x="300255" y="388468"/>
                </a:lnTo>
                <a:lnTo>
                  <a:pt x="314252" y="381758"/>
                </a:lnTo>
                <a:lnTo>
                  <a:pt x="402565" y="381758"/>
                </a:lnTo>
                <a:lnTo>
                  <a:pt x="405181" y="379423"/>
                </a:lnTo>
                <a:lnTo>
                  <a:pt x="395644" y="366994"/>
                </a:lnTo>
                <a:close/>
              </a:path>
              <a:path w="461009" h="457834">
                <a:moveTo>
                  <a:pt x="402565" y="381758"/>
                </a:moveTo>
                <a:lnTo>
                  <a:pt x="314252" y="381758"/>
                </a:lnTo>
                <a:lnTo>
                  <a:pt x="357434" y="422049"/>
                </a:lnTo>
                <a:lnTo>
                  <a:pt x="402565" y="381758"/>
                </a:lnTo>
                <a:close/>
              </a:path>
              <a:path w="461009" h="457834">
                <a:moveTo>
                  <a:pt x="103504" y="35328"/>
                </a:moveTo>
                <a:lnTo>
                  <a:pt x="55757" y="77945"/>
                </a:lnTo>
                <a:lnTo>
                  <a:pt x="90594" y="123347"/>
                </a:lnTo>
                <a:lnTo>
                  <a:pt x="81754" y="136054"/>
                </a:lnTo>
                <a:lnTo>
                  <a:pt x="74064" y="149567"/>
                </a:lnTo>
                <a:lnTo>
                  <a:pt x="67589" y="163820"/>
                </a:lnTo>
                <a:lnTo>
                  <a:pt x="62396" y="178748"/>
                </a:lnTo>
                <a:lnTo>
                  <a:pt x="3235" y="180423"/>
                </a:lnTo>
                <a:lnTo>
                  <a:pt x="0" y="244191"/>
                </a:lnTo>
                <a:lnTo>
                  <a:pt x="56909" y="252002"/>
                </a:lnTo>
                <a:lnTo>
                  <a:pt x="59824" y="267589"/>
                </a:lnTo>
                <a:lnTo>
                  <a:pt x="64104" y="282685"/>
                </a:lnTo>
                <a:lnTo>
                  <a:pt x="69688" y="297219"/>
                </a:lnTo>
                <a:lnTo>
                  <a:pt x="76521" y="311121"/>
                </a:lnTo>
                <a:lnTo>
                  <a:pt x="36072" y="353800"/>
                </a:lnTo>
                <a:lnTo>
                  <a:pt x="79243" y="401349"/>
                </a:lnTo>
                <a:lnTo>
                  <a:pt x="124875" y="366994"/>
                </a:lnTo>
                <a:lnTo>
                  <a:pt x="395644" y="366994"/>
                </a:lnTo>
                <a:lnTo>
                  <a:pt x="370344" y="334021"/>
                </a:lnTo>
                <a:lnTo>
                  <a:pt x="378147" y="322806"/>
                </a:lnTo>
                <a:lnTo>
                  <a:pt x="225699" y="322806"/>
                </a:lnTo>
                <a:lnTo>
                  <a:pt x="189125" y="313416"/>
                </a:lnTo>
                <a:lnTo>
                  <a:pt x="159976" y="291614"/>
                </a:lnTo>
                <a:lnTo>
                  <a:pt x="141150" y="260592"/>
                </a:lnTo>
                <a:lnTo>
                  <a:pt x="135545" y="223542"/>
                </a:lnTo>
                <a:lnTo>
                  <a:pt x="144864" y="187306"/>
                </a:lnTo>
                <a:lnTo>
                  <a:pt x="166726" y="158487"/>
                </a:lnTo>
                <a:lnTo>
                  <a:pt x="197923" y="139947"/>
                </a:lnTo>
                <a:lnTo>
                  <a:pt x="235249" y="134550"/>
                </a:lnTo>
                <a:lnTo>
                  <a:pt x="395509" y="134550"/>
                </a:lnTo>
                <a:lnTo>
                  <a:pt x="424866" y="103567"/>
                </a:lnTo>
                <a:lnTo>
                  <a:pt x="412887" y="90374"/>
                </a:lnTo>
                <a:lnTo>
                  <a:pt x="336073" y="90374"/>
                </a:lnTo>
                <a:lnTo>
                  <a:pt x="323229" y="81553"/>
                </a:lnTo>
                <a:lnTo>
                  <a:pt x="312683" y="75620"/>
                </a:lnTo>
                <a:lnTo>
                  <a:pt x="146718" y="75620"/>
                </a:lnTo>
                <a:lnTo>
                  <a:pt x="103504" y="35328"/>
                </a:lnTo>
                <a:close/>
              </a:path>
              <a:path w="461009" h="457834">
                <a:moveTo>
                  <a:pt x="395509" y="134550"/>
                </a:moveTo>
                <a:lnTo>
                  <a:pt x="235249" y="134550"/>
                </a:lnTo>
                <a:lnTo>
                  <a:pt x="271818" y="143947"/>
                </a:lnTo>
                <a:lnTo>
                  <a:pt x="300967" y="165751"/>
                </a:lnTo>
                <a:lnTo>
                  <a:pt x="319792" y="196771"/>
                </a:lnTo>
                <a:lnTo>
                  <a:pt x="325393" y="233814"/>
                </a:lnTo>
                <a:lnTo>
                  <a:pt x="316074" y="270051"/>
                </a:lnTo>
                <a:lnTo>
                  <a:pt x="294213" y="298870"/>
                </a:lnTo>
                <a:lnTo>
                  <a:pt x="263019" y="317409"/>
                </a:lnTo>
                <a:lnTo>
                  <a:pt x="225699" y="322806"/>
                </a:lnTo>
                <a:lnTo>
                  <a:pt x="378147" y="322806"/>
                </a:lnTo>
                <a:lnTo>
                  <a:pt x="379185" y="321314"/>
                </a:lnTo>
                <a:lnTo>
                  <a:pt x="386878" y="307802"/>
                </a:lnTo>
                <a:lnTo>
                  <a:pt x="393353" y="293551"/>
                </a:lnTo>
                <a:lnTo>
                  <a:pt x="398542" y="278630"/>
                </a:lnTo>
                <a:lnTo>
                  <a:pt x="457713" y="276944"/>
                </a:lnTo>
                <a:lnTo>
                  <a:pt x="460949" y="213166"/>
                </a:lnTo>
                <a:lnTo>
                  <a:pt x="404029" y="205365"/>
                </a:lnTo>
                <a:lnTo>
                  <a:pt x="401119" y="189778"/>
                </a:lnTo>
                <a:lnTo>
                  <a:pt x="396843" y="174683"/>
                </a:lnTo>
                <a:lnTo>
                  <a:pt x="391260" y="160148"/>
                </a:lnTo>
                <a:lnTo>
                  <a:pt x="384428" y="146246"/>
                </a:lnTo>
                <a:lnTo>
                  <a:pt x="395509" y="134550"/>
                </a:lnTo>
                <a:close/>
              </a:path>
              <a:path w="461009" h="457834">
                <a:moveTo>
                  <a:pt x="381695" y="56019"/>
                </a:moveTo>
                <a:lnTo>
                  <a:pt x="336073" y="90374"/>
                </a:lnTo>
                <a:lnTo>
                  <a:pt x="412887" y="90374"/>
                </a:lnTo>
                <a:lnTo>
                  <a:pt x="381695" y="56019"/>
                </a:lnTo>
                <a:close/>
              </a:path>
              <a:path w="461009" h="457834">
                <a:moveTo>
                  <a:pt x="213867" y="0"/>
                </a:moveTo>
                <a:lnTo>
                  <a:pt x="206224" y="56427"/>
                </a:lnTo>
                <a:lnTo>
                  <a:pt x="190518" y="59245"/>
                </a:lnTo>
                <a:lnTo>
                  <a:pt x="175316" y="63420"/>
                </a:lnTo>
                <a:lnTo>
                  <a:pt x="160692" y="68897"/>
                </a:lnTo>
                <a:lnTo>
                  <a:pt x="146718" y="75620"/>
                </a:lnTo>
                <a:lnTo>
                  <a:pt x="312683" y="75620"/>
                </a:lnTo>
                <a:lnTo>
                  <a:pt x="309575" y="73872"/>
                </a:lnTo>
                <a:lnTo>
                  <a:pt x="295181" y="67391"/>
                </a:lnTo>
                <a:lnTo>
                  <a:pt x="280117" y="62176"/>
                </a:lnTo>
                <a:lnTo>
                  <a:pt x="278159" y="3476"/>
                </a:lnTo>
                <a:lnTo>
                  <a:pt x="213867" y="0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44765" y="9844510"/>
            <a:ext cx="461009" cy="457834"/>
          </a:xfrm>
          <a:custGeom>
            <a:avLst/>
            <a:gdLst/>
            <a:ahLst/>
            <a:cxnLst/>
            <a:rect l="l" t="t" r="r" b="b"/>
            <a:pathLst>
              <a:path w="461009" h="457834">
                <a:moveTo>
                  <a:pt x="395644" y="366994"/>
                </a:moveTo>
                <a:lnTo>
                  <a:pt x="124875" y="366994"/>
                </a:lnTo>
                <a:lnTo>
                  <a:pt x="137725" y="375811"/>
                </a:lnTo>
                <a:lnTo>
                  <a:pt x="151382" y="383496"/>
                </a:lnTo>
                <a:lnTo>
                  <a:pt x="165778" y="389979"/>
                </a:lnTo>
                <a:lnTo>
                  <a:pt x="180842" y="395192"/>
                </a:lnTo>
                <a:lnTo>
                  <a:pt x="182779" y="453881"/>
                </a:lnTo>
                <a:lnTo>
                  <a:pt x="247081" y="457357"/>
                </a:lnTo>
                <a:lnTo>
                  <a:pt x="254714" y="400940"/>
                </a:lnTo>
                <a:lnTo>
                  <a:pt x="270419" y="398117"/>
                </a:lnTo>
                <a:lnTo>
                  <a:pt x="285622" y="393940"/>
                </a:lnTo>
                <a:lnTo>
                  <a:pt x="300255" y="388468"/>
                </a:lnTo>
                <a:lnTo>
                  <a:pt x="314252" y="381758"/>
                </a:lnTo>
                <a:lnTo>
                  <a:pt x="402565" y="381758"/>
                </a:lnTo>
                <a:lnTo>
                  <a:pt x="405181" y="379423"/>
                </a:lnTo>
                <a:lnTo>
                  <a:pt x="395644" y="366994"/>
                </a:lnTo>
                <a:close/>
              </a:path>
              <a:path w="461009" h="457834">
                <a:moveTo>
                  <a:pt x="402565" y="381758"/>
                </a:moveTo>
                <a:lnTo>
                  <a:pt x="314252" y="381758"/>
                </a:lnTo>
                <a:lnTo>
                  <a:pt x="357434" y="422049"/>
                </a:lnTo>
                <a:lnTo>
                  <a:pt x="402565" y="381758"/>
                </a:lnTo>
                <a:close/>
              </a:path>
              <a:path w="461009" h="457834">
                <a:moveTo>
                  <a:pt x="103504" y="35328"/>
                </a:moveTo>
                <a:lnTo>
                  <a:pt x="55757" y="77945"/>
                </a:lnTo>
                <a:lnTo>
                  <a:pt x="90594" y="123347"/>
                </a:lnTo>
                <a:lnTo>
                  <a:pt x="81754" y="136054"/>
                </a:lnTo>
                <a:lnTo>
                  <a:pt x="74064" y="149567"/>
                </a:lnTo>
                <a:lnTo>
                  <a:pt x="67589" y="163820"/>
                </a:lnTo>
                <a:lnTo>
                  <a:pt x="62396" y="178748"/>
                </a:lnTo>
                <a:lnTo>
                  <a:pt x="3235" y="180423"/>
                </a:lnTo>
                <a:lnTo>
                  <a:pt x="0" y="244191"/>
                </a:lnTo>
                <a:lnTo>
                  <a:pt x="56909" y="252002"/>
                </a:lnTo>
                <a:lnTo>
                  <a:pt x="59824" y="267589"/>
                </a:lnTo>
                <a:lnTo>
                  <a:pt x="64104" y="282685"/>
                </a:lnTo>
                <a:lnTo>
                  <a:pt x="69688" y="297219"/>
                </a:lnTo>
                <a:lnTo>
                  <a:pt x="76521" y="311121"/>
                </a:lnTo>
                <a:lnTo>
                  <a:pt x="36072" y="353800"/>
                </a:lnTo>
                <a:lnTo>
                  <a:pt x="79243" y="401349"/>
                </a:lnTo>
                <a:lnTo>
                  <a:pt x="124875" y="366994"/>
                </a:lnTo>
                <a:lnTo>
                  <a:pt x="395644" y="366994"/>
                </a:lnTo>
                <a:lnTo>
                  <a:pt x="370344" y="334021"/>
                </a:lnTo>
                <a:lnTo>
                  <a:pt x="378147" y="322806"/>
                </a:lnTo>
                <a:lnTo>
                  <a:pt x="225699" y="322806"/>
                </a:lnTo>
                <a:lnTo>
                  <a:pt x="189125" y="313416"/>
                </a:lnTo>
                <a:lnTo>
                  <a:pt x="159976" y="291614"/>
                </a:lnTo>
                <a:lnTo>
                  <a:pt x="141150" y="260592"/>
                </a:lnTo>
                <a:lnTo>
                  <a:pt x="135545" y="223542"/>
                </a:lnTo>
                <a:lnTo>
                  <a:pt x="144864" y="187306"/>
                </a:lnTo>
                <a:lnTo>
                  <a:pt x="166726" y="158487"/>
                </a:lnTo>
                <a:lnTo>
                  <a:pt x="197923" y="139947"/>
                </a:lnTo>
                <a:lnTo>
                  <a:pt x="235249" y="134550"/>
                </a:lnTo>
                <a:lnTo>
                  <a:pt x="395509" y="134550"/>
                </a:lnTo>
                <a:lnTo>
                  <a:pt x="424866" y="103567"/>
                </a:lnTo>
                <a:lnTo>
                  <a:pt x="412887" y="90374"/>
                </a:lnTo>
                <a:lnTo>
                  <a:pt x="336073" y="90374"/>
                </a:lnTo>
                <a:lnTo>
                  <a:pt x="323229" y="81553"/>
                </a:lnTo>
                <a:lnTo>
                  <a:pt x="312683" y="75620"/>
                </a:lnTo>
                <a:lnTo>
                  <a:pt x="146718" y="75620"/>
                </a:lnTo>
                <a:lnTo>
                  <a:pt x="103504" y="35328"/>
                </a:lnTo>
                <a:close/>
              </a:path>
              <a:path w="461009" h="457834">
                <a:moveTo>
                  <a:pt x="395509" y="134550"/>
                </a:moveTo>
                <a:lnTo>
                  <a:pt x="235249" y="134550"/>
                </a:lnTo>
                <a:lnTo>
                  <a:pt x="271818" y="143947"/>
                </a:lnTo>
                <a:lnTo>
                  <a:pt x="300967" y="165751"/>
                </a:lnTo>
                <a:lnTo>
                  <a:pt x="319792" y="196771"/>
                </a:lnTo>
                <a:lnTo>
                  <a:pt x="325393" y="233814"/>
                </a:lnTo>
                <a:lnTo>
                  <a:pt x="316074" y="270051"/>
                </a:lnTo>
                <a:lnTo>
                  <a:pt x="294213" y="298870"/>
                </a:lnTo>
                <a:lnTo>
                  <a:pt x="263019" y="317409"/>
                </a:lnTo>
                <a:lnTo>
                  <a:pt x="225699" y="322806"/>
                </a:lnTo>
                <a:lnTo>
                  <a:pt x="378147" y="322806"/>
                </a:lnTo>
                <a:lnTo>
                  <a:pt x="379185" y="321314"/>
                </a:lnTo>
                <a:lnTo>
                  <a:pt x="386878" y="307802"/>
                </a:lnTo>
                <a:lnTo>
                  <a:pt x="393353" y="293551"/>
                </a:lnTo>
                <a:lnTo>
                  <a:pt x="398542" y="278630"/>
                </a:lnTo>
                <a:lnTo>
                  <a:pt x="457713" y="276944"/>
                </a:lnTo>
                <a:lnTo>
                  <a:pt x="460949" y="213166"/>
                </a:lnTo>
                <a:lnTo>
                  <a:pt x="404029" y="205365"/>
                </a:lnTo>
                <a:lnTo>
                  <a:pt x="401119" y="189778"/>
                </a:lnTo>
                <a:lnTo>
                  <a:pt x="396843" y="174683"/>
                </a:lnTo>
                <a:lnTo>
                  <a:pt x="391260" y="160148"/>
                </a:lnTo>
                <a:lnTo>
                  <a:pt x="384428" y="146246"/>
                </a:lnTo>
                <a:lnTo>
                  <a:pt x="395509" y="134550"/>
                </a:lnTo>
                <a:close/>
              </a:path>
              <a:path w="461009" h="457834">
                <a:moveTo>
                  <a:pt x="381695" y="56019"/>
                </a:moveTo>
                <a:lnTo>
                  <a:pt x="336073" y="90374"/>
                </a:lnTo>
                <a:lnTo>
                  <a:pt x="412887" y="90374"/>
                </a:lnTo>
                <a:lnTo>
                  <a:pt x="381695" y="56019"/>
                </a:lnTo>
                <a:close/>
              </a:path>
              <a:path w="461009" h="457834">
                <a:moveTo>
                  <a:pt x="213867" y="0"/>
                </a:moveTo>
                <a:lnTo>
                  <a:pt x="206224" y="56427"/>
                </a:lnTo>
                <a:lnTo>
                  <a:pt x="190518" y="59245"/>
                </a:lnTo>
                <a:lnTo>
                  <a:pt x="175316" y="63420"/>
                </a:lnTo>
                <a:lnTo>
                  <a:pt x="160692" y="68897"/>
                </a:lnTo>
                <a:lnTo>
                  <a:pt x="146718" y="75620"/>
                </a:lnTo>
                <a:lnTo>
                  <a:pt x="312683" y="75620"/>
                </a:lnTo>
                <a:lnTo>
                  <a:pt x="309575" y="73872"/>
                </a:lnTo>
                <a:lnTo>
                  <a:pt x="295181" y="67391"/>
                </a:lnTo>
                <a:lnTo>
                  <a:pt x="280117" y="62176"/>
                </a:lnTo>
                <a:lnTo>
                  <a:pt x="278159" y="3476"/>
                </a:lnTo>
                <a:lnTo>
                  <a:pt x="213867" y="0"/>
                </a:lnTo>
                <a:close/>
              </a:path>
            </a:pathLst>
          </a:custGeom>
          <a:solidFill>
            <a:srgbClr val="930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051989" y="312545"/>
            <a:ext cx="7890509" cy="10485755"/>
          </a:xfrm>
          <a:prstGeom prst="rect">
            <a:avLst/>
          </a:prstGeom>
          <a:ln w="10470">
            <a:solidFill>
              <a:srgbClr val="930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930275" marR="1207135">
              <a:lnSpc>
                <a:spcPct val="101499"/>
              </a:lnSpc>
            </a:pPr>
            <a:r>
              <a:rPr sz="2600" b="1" spc="-100" dirty="0">
                <a:solidFill>
                  <a:srgbClr val="930C30"/>
                </a:solidFill>
                <a:latin typeface="Arial"/>
                <a:cs typeface="Arial"/>
              </a:rPr>
              <a:t>Challenging </a:t>
            </a:r>
            <a:r>
              <a:rPr sz="2600" b="1" spc="-70" dirty="0">
                <a:solidFill>
                  <a:srgbClr val="930C30"/>
                </a:solidFill>
                <a:latin typeface="Arial"/>
                <a:cs typeface="Arial"/>
              </a:rPr>
              <a:t>political </a:t>
            </a:r>
            <a:r>
              <a:rPr sz="2600" b="1" spc="-85" dirty="0">
                <a:solidFill>
                  <a:srgbClr val="930C30"/>
                </a:solidFill>
                <a:latin typeface="Arial"/>
                <a:cs typeface="Arial"/>
              </a:rPr>
              <a:t>environments</a:t>
            </a:r>
            <a:r>
              <a:rPr sz="2600" b="1" spc="-310" dirty="0">
                <a:solidFill>
                  <a:srgbClr val="930C30"/>
                </a:solidFill>
                <a:latin typeface="Arial"/>
                <a:cs typeface="Arial"/>
              </a:rPr>
              <a:t> </a:t>
            </a:r>
            <a:r>
              <a:rPr sz="2600" spc="125" dirty="0">
                <a:latin typeface="Calibri"/>
                <a:cs typeface="Calibri"/>
              </a:rPr>
              <a:t>and  </a:t>
            </a:r>
            <a:r>
              <a:rPr sz="2600" spc="75" dirty="0">
                <a:latin typeface="Calibri"/>
                <a:cs typeface="Calibri"/>
              </a:rPr>
              <a:t>security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105" dirty="0">
                <a:latin typeface="Calibri"/>
                <a:cs typeface="Calibri"/>
              </a:rPr>
              <a:t>situations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930275">
              <a:lnSpc>
                <a:spcPct val="100000"/>
              </a:lnSpc>
            </a:pPr>
            <a:r>
              <a:rPr sz="2450" b="1" spc="280" dirty="0">
                <a:solidFill>
                  <a:srgbClr val="930C30"/>
                </a:solidFill>
                <a:latin typeface="Calibri"/>
                <a:cs typeface="Calibri"/>
              </a:rPr>
              <a:t>Deep-rooted </a:t>
            </a:r>
            <a:r>
              <a:rPr sz="2450" b="1" spc="215" dirty="0">
                <a:solidFill>
                  <a:srgbClr val="930C30"/>
                </a:solidFill>
                <a:latin typeface="Calibri"/>
                <a:cs typeface="Calibri"/>
              </a:rPr>
              <a:t>cultural/social</a:t>
            </a:r>
            <a:r>
              <a:rPr sz="2450" b="1" spc="35" dirty="0">
                <a:solidFill>
                  <a:srgbClr val="930C30"/>
                </a:solidFill>
                <a:latin typeface="Calibri"/>
                <a:cs typeface="Calibri"/>
              </a:rPr>
              <a:t> </a:t>
            </a:r>
            <a:r>
              <a:rPr sz="2450" b="1" spc="265" dirty="0">
                <a:solidFill>
                  <a:srgbClr val="930C30"/>
                </a:solidFill>
                <a:latin typeface="Calibri"/>
                <a:cs typeface="Calibri"/>
              </a:rPr>
              <a:t>norms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650">
              <a:latin typeface="Times New Roman"/>
              <a:cs typeface="Times New Roman"/>
            </a:endParaRPr>
          </a:p>
          <a:p>
            <a:pPr marL="930275" marR="1136015">
              <a:lnSpc>
                <a:spcPct val="101499"/>
              </a:lnSpc>
            </a:pPr>
            <a:r>
              <a:rPr sz="2450" b="1" spc="245" dirty="0">
                <a:solidFill>
                  <a:srgbClr val="930C30"/>
                </a:solidFill>
                <a:latin typeface="Calibri"/>
                <a:cs typeface="Calibri"/>
              </a:rPr>
              <a:t>Limitations </a:t>
            </a:r>
            <a:r>
              <a:rPr sz="2450" b="1" spc="185" dirty="0">
                <a:solidFill>
                  <a:srgbClr val="930C30"/>
                </a:solidFill>
                <a:latin typeface="Calibri"/>
                <a:cs typeface="Calibri"/>
              </a:rPr>
              <a:t>in </a:t>
            </a:r>
            <a:r>
              <a:rPr sz="2450" b="1" spc="265" dirty="0">
                <a:solidFill>
                  <a:srgbClr val="930C30"/>
                </a:solidFill>
                <a:latin typeface="Calibri"/>
                <a:cs typeface="Calibri"/>
              </a:rPr>
              <a:t>core </a:t>
            </a:r>
            <a:r>
              <a:rPr sz="2450" b="1" spc="245" dirty="0">
                <a:solidFill>
                  <a:srgbClr val="930C30"/>
                </a:solidFill>
                <a:latin typeface="Calibri"/>
                <a:cs typeface="Calibri"/>
              </a:rPr>
              <a:t>resources </a:t>
            </a:r>
            <a:r>
              <a:rPr sz="2600" spc="125" dirty="0">
                <a:latin typeface="Calibri"/>
                <a:cs typeface="Calibri"/>
              </a:rPr>
              <a:t>and</a:t>
            </a:r>
            <a:r>
              <a:rPr sz="2600" spc="-245" dirty="0">
                <a:latin typeface="Calibri"/>
                <a:cs typeface="Calibri"/>
              </a:rPr>
              <a:t> </a:t>
            </a:r>
            <a:r>
              <a:rPr sz="2600" spc="95" dirty="0">
                <a:latin typeface="Calibri"/>
                <a:cs typeface="Calibri"/>
              </a:rPr>
              <a:t>the  </a:t>
            </a:r>
            <a:r>
              <a:rPr sz="2600" spc="85" dirty="0">
                <a:latin typeface="Calibri"/>
                <a:cs typeface="Calibri"/>
              </a:rPr>
              <a:t>unpredictability of </a:t>
            </a:r>
            <a:r>
              <a:rPr sz="2600" spc="75" dirty="0">
                <a:latin typeface="Calibri"/>
                <a:cs typeface="Calibri"/>
              </a:rPr>
              <a:t>non-core</a:t>
            </a:r>
            <a:r>
              <a:rPr sz="2600" spc="-220" dirty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resources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930275">
              <a:lnSpc>
                <a:spcPct val="100000"/>
              </a:lnSpc>
            </a:pPr>
            <a:r>
              <a:rPr sz="2600" spc="140" dirty="0">
                <a:latin typeface="Calibri"/>
                <a:cs typeface="Calibri"/>
              </a:rPr>
              <a:t>Highly </a:t>
            </a:r>
            <a:r>
              <a:rPr sz="2600" spc="75" dirty="0">
                <a:latin typeface="Calibri"/>
                <a:cs typeface="Calibri"/>
              </a:rPr>
              <a:t>stretched </a:t>
            </a:r>
            <a:r>
              <a:rPr sz="2450" b="1" spc="254" dirty="0">
                <a:solidFill>
                  <a:srgbClr val="930C30"/>
                </a:solidFill>
                <a:latin typeface="Calibri"/>
                <a:cs typeface="Calibri"/>
              </a:rPr>
              <a:t>human</a:t>
            </a:r>
            <a:r>
              <a:rPr sz="2450" b="1" spc="-80" dirty="0">
                <a:solidFill>
                  <a:srgbClr val="930C30"/>
                </a:solidFill>
                <a:latin typeface="Calibri"/>
                <a:cs typeface="Calibri"/>
              </a:rPr>
              <a:t> </a:t>
            </a:r>
            <a:r>
              <a:rPr sz="2450" b="1" spc="245" dirty="0">
                <a:solidFill>
                  <a:srgbClr val="930C30"/>
                </a:solidFill>
                <a:latin typeface="Calibri"/>
                <a:cs typeface="Calibri"/>
              </a:rPr>
              <a:t>resources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700">
              <a:latin typeface="Times New Roman"/>
              <a:cs typeface="Times New Roman"/>
            </a:endParaRPr>
          </a:p>
          <a:p>
            <a:pPr marL="930275" marR="728980">
              <a:lnSpc>
                <a:spcPct val="100000"/>
              </a:lnSpc>
            </a:pPr>
            <a:r>
              <a:rPr sz="2450" b="1" spc="250" dirty="0">
                <a:solidFill>
                  <a:srgbClr val="930C30"/>
                </a:solidFill>
                <a:latin typeface="Calibri"/>
                <a:cs typeface="Calibri"/>
              </a:rPr>
              <a:t>Shifting </a:t>
            </a:r>
            <a:r>
              <a:rPr sz="2450" b="1" spc="215" dirty="0">
                <a:solidFill>
                  <a:srgbClr val="930C30"/>
                </a:solidFill>
                <a:latin typeface="Calibri"/>
                <a:cs typeface="Calibri"/>
              </a:rPr>
              <a:t>priorities </a:t>
            </a:r>
            <a:r>
              <a:rPr sz="2600" spc="125" dirty="0">
                <a:latin typeface="Calibri"/>
                <a:cs typeface="Calibri"/>
              </a:rPr>
              <a:t>and </a:t>
            </a:r>
            <a:r>
              <a:rPr sz="2600" spc="100" dirty="0">
                <a:latin typeface="Calibri"/>
                <a:cs typeface="Calibri"/>
              </a:rPr>
              <a:t>limited </a:t>
            </a:r>
            <a:r>
              <a:rPr sz="2600" spc="85" dirty="0">
                <a:latin typeface="Calibri"/>
                <a:cs typeface="Calibri"/>
              </a:rPr>
              <a:t>capacity</a:t>
            </a:r>
            <a:r>
              <a:rPr sz="2600" spc="-390" dirty="0">
                <a:latin typeface="Calibri"/>
                <a:cs typeface="Calibri"/>
              </a:rPr>
              <a:t> </a:t>
            </a:r>
            <a:r>
              <a:rPr sz="2450" b="1" spc="245" dirty="0">
                <a:solidFill>
                  <a:srgbClr val="930C30"/>
                </a:solidFill>
                <a:latin typeface="Calibri"/>
                <a:cs typeface="Calibri"/>
              </a:rPr>
              <a:t>of  </a:t>
            </a:r>
            <a:r>
              <a:rPr sz="2450" b="1" spc="235" dirty="0">
                <a:solidFill>
                  <a:srgbClr val="930C30"/>
                </a:solidFill>
                <a:latin typeface="Calibri"/>
                <a:cs typeface="Calibri"/>
              </a:rPr>
              <a:t>partners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930275">
              <a:lnSpc>
                <a:spcPct val="100000"/>
              </a:lnSpc>
            </a:pPr>
            <a:r>
              <a:rPr sz="2450" b="1" spc="250" dirty="0">
                <a:solidFill>
                  <a:srgbClr val="930C30"/>
                </a:solidFill>
                <a:latin typeface="Calibri"/>
                <a:cs typeface="Calibri"/>
              </a:rPr>
              <a:t>Inadequate </a:t>
            </a:r>
            <a:r>
              <a:rPr sz="2450" b="1" spc="260" dirty="0">
                <a:solidFill>
                  <a:srgbClr val="930C30"/>
                </a:solidFill>
                <a:latin typeface="Calibri"/>
                <a:cs typeface="Calibri"/>
              </a:rPr>
              <a:t>monitoring/RBM </a:t>
            </a:r>
            <a:r>
              <a:rPr sz="2450" b="1" spc="254" dirty="0">
                <a:solidFill>
                  <a:srgbClr val="930C30"/>
                </a:solidFill>
                <a:latin typeface="Calibri"/>
                <a:cs typeface="Calibri"/>
              </a:rPr>
              <a:t>practices</a:t>
            </a:r>
            <a:r>
              <a:rPr sz="2450" b="1" spc="-80" dirty="0">
                <a:solidFill>
                  <a:srgbClr val="930C30"/>
                </a:solidFill>
                <a:latin typeface="Calibri"/>
                <a:cs typeface="Calibri"/>
              </a:rPr>
              <a:t> </a:t>
            </a:r>
            <a:r>
              <a:rPr sz="2600" spc="125" dirty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930275">
              <a:lnSpc>
                <a:spcPct val="100000"/>
              </a:lnSpc>
              <a:spcBef>
                <a:spcPts val="45"/>
              </a:spcBef>
            </a:pPr>
            <a:r>
              <a:rPr sz="2450" spc="100" dirty="0">
                <a:latin typeface="Tahoma"/>
                <a:cs typeface="Tahoma"/>
              </a:rPr>
              <a:t>i</a:t>
            </a:r>
            <a:r>
              <a:rPr sz="2600" spc="100" dirty="0">
                <a:latin typeface="Calibri"/>
                <a:cs typeface="Calibri"/>
              </a:rPr>
              <a:t>nadequate data </a:t>
            </a:r>
            <a:r>
              <a:rPr sz="2600" spc="105" dirty="0">
                <a:latin typeface="Calibri"/>
                <a:cs typeface="Calibri"/>
              </a:rPr>
              <a:t>on</a:t>
            </a:r>
            <a:r>
              <a:rPr sz="2600" spc="-300" dirty="0">
                <a:latin typeface="Calibri"/>
                <a:cs typeface="Calibri"/>
              </a:rPr>
              <a:t> </a:t>
            </a:r>
            <a:r>
              <a:rPr sz="2600" spc="100" dirty="0">
                <a:latin typeface="Calibri"/>
                <a:cs typeface="Calibri"/>
              </a:rPr>
              <a:t>outcomes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Times New Roman"/>
              <a:cs typeface="Times New Roman"/>
            </a:endParaRPr>
          </a:p>
          <a:p>
            <a:pPr marL="930910" marR="1483360" indent="-635">
              <a:lnSpc>
                <a:spcPct val="101499"/>
              </a:lnSpc>
            </a:pPr>
            <a:r>
              <a:rPr sz="2450" b="1" spc="265" dirty="0">
                <a:solidFill>
                  <a:srgbClr val="930C30"/>
                </a:solidFill>
                <a:latin typeface="Calibri"/>
                <a:cs typeface="Calibri"/>
              </a:rPr>
              <a:t>Small scale </a:t>
            </a:r>
            <a:r>
              <a:rPr sz="2450" b="1" spc="215" dirty="0">
                <a:solidFill>
                  <a:srgbClr val="930C30"/>
                </a:solidFill>
                <a:latin typeface="Calibri"/>
                <a:cs typeface="Calibri"/>
              </a:rPr>
              <a:t>interventions </a:t>
            </a:r>
            <a:r>
              <a:rPr sz="2600" spc="125" dirty="0">
                <a:latin typeface="Calibri"/>
                <a:cs typeface="Calibri"/>
              </a:rPr>
              <a:t>and</a:t>
            </a:r>
            <a:r>
              <a:rPr sz="2600" spc="-260" dirty="0">
                <a:latin typeface="Calibri"/>
                <a:cs typeface="Calibri"/>
              </a:rPr>
              <a:t> </a:t>
            </a:r>
            <a:r>
              <a:rPr sz="2600" spc="100" dirty="0">
                <a:latin typeface="Calibri"/>
                <a:cs typeface="Calibri"/>
              </a:rPr>
              <a:t>short  </a:t>
            </a:r>
            <a:r>
              <a:rPr sz="2600" spc="85" dirty="0">
                <a:latin typeface="Calibri"/>
                <a:cs typeface="Calibri"/>
              </a:rPr>
              <a:t>duration of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spc="70" dirty="0">
                <a:latin typeface="Calibri"/>
                <a:cs typeface="Calibri"/>
              </a:rPr>
              <a:t>projects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90CE86F8D26479BF5754343AE84A9" ma:contentTypeVersion="23" ma:contentTypeDescription="Create a new document." ma:contentTypeScope="" ma:versionID="e9010f36b8f1a065748e7b8bef4276ed">
  <xsd:schema xmlns:xsd="http://www.w3.org/2001/XMLSchema" xmlns:xs="http://www.w3.org/2001/XMLSchema" xmlns:p="http://schemas.microsoft.com/office/2006/metadata/properties" xmlns:ns2="a15e0e0f-4f4a-4916-abd0-83d6a9ed7276" xmlns:ns3="5e8903ef-2950-4202-8259-a44a8508baba" targetNamespace="http://schemas.microsoft.com/office/2006/metadata/properties" ma:root="true" ma:fieldsID="bf84066039de47cb7da29ab67cf3b283" ns2:_="" ns3:_="">
    <xsd:import namespace="a15e0e0f-4f4a-4916-abd0-83d6a9ed7276"/>
    <xsd:import namespace="5e8903ef-2950-4202-8259-a44a8508ba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e0e0f-4f4a-4916-abd0-83d6a9ed727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903ef-2950-4202-8259-a44a8508b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5e0e0f-4f4a-4916-abd0-83d6a9ed7276">S2JVWQHSHYPP-1177-627885</_dlc_DocId>
    <_dlc_DocIdUrl xmlns="a15e0e0f-4f4a-4916-abd0-83d6a9ed7276">
      <Url>https://unwomen.sharepoint.com/Intergovernmental-Support/EBS/_layouts/15/DocIdRedir.aspx?ID=S2JVWQHSHYPP-1177-627885</Url>
      <Description>S2JVWQHSHYPP-1177-627885</Description>
    </_dlc_DocIdUrl>
  </documentManagement>
</p:properties>
</file>

<file path=customXml/itemProps1.xml><?xml version="1.0" encoding="utf-8"?>
<ds:datastoreItem xmlns:ds="http://schemas.openxmlformats.org/officeDocument/2006/customXml" ds:itemID="{037F82E9-8742-4B16-B26A-BA9CD3486F2D}"/>
</file>

<file path=customXml/itemProps2.xml><?xml version="1.0" encoding="utf-8"?>
<ds:datastoreItem xmlns:ds="http://schemas.openxmlformats.org/officeDocument/2006/customXml" ds:itemID="{BEBB4F1A-2554-4C80-BF1B-550FE3DBFF9E}"/>
</file>

<file path=customXml/itemProps3.xml><?xml version="1.0" encoding="utf-8"?>
<ds:datastoreItem xmlns:ds="http://schemas.openxmlformats.org/officeDocument/2006/customXml" ds:itemID="{CF6ED940-4768-4176-8D5F-DE23EEB19845}"/>
</file>

<file path=customXml/itemProps4.xml><?xml version="1.0" encoding="utf-8"?>
<ds:datastoreItem xmlns:ds="http://schemas.openxmlformats.org/officeDocument/2006/customXml" ds:itemID="{9603DAFE-51B5-4EE3-86FB-5F56DB6C9F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680</Words>
  <Application>Microsoft Office PowerPoint</Application>
  <PresentationFormat>Custom</PresentationFormat>
  <Paragraphs>225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Verdana</vt:lpstr>
      <vt:lpstr>Office Theme</vt:lpstr>
      <vt:lpstr>PowerPoint Presentation</vt:lpstr>
      <vt:lpstr>2019 META-SYNTHESIS</vt:lpstr>
      <vt:lpstr>PowerPoint Presentation</vt:lpstr>
      <vt:lpstr>RELEVANCE</vt:lpstr>
      <vt:lpstr>EFFECTIVENESS</vt:lpstr>
      <vt:lpstr>EFFICIENCY</vt:lpstr>
      <vt:lpstr>RESULTS-BASED MANAGEMENT CULTURE</vt:lpstr>
      <vt:lpstr>SUSTAINABILITY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Soo Yeon KIM</cp:lastModifiedBy>
  <cp:revision>2</cp:revision>
  <dcterms:created xsi:type="dcterms:W3CDTF">2019-08-23T17:07:33Z</dcterms:created>
  <dcterms:modified xsi:type="dcterms:W3CDTF">2019-08-23T21:18:31Z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2019-08-23T00:00:00Z</vt:filetime>
  </property>
  <property fmtid="{D5CDD505-2E9C-101B-9397-08002B2CF9AE}" pid="5" name="ContentTypeId">
    <vt:lpwstr>0x010100E8390CE86F8D26479BF5754343AE84A9</vt:lpwstr>
  </property>
  <property fmtid="{D5CDD505-2E9C-101B-9397-08002B2CF9AE}" pid="6" name="_dlc_DocIdItemGuid">
    <vt:lpwstr>68da28d2-151f-4341-b7ab-d3ae5fdfb849</vt:lpwstr>
  </property>
</Properties>
</file>