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74" d="100"/>
          <a:sy n="74" d="100"/>
        </p:scale>
        <p:origin x="18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a:defRPr sz="1500" b="1"/>
            </a:pPr>
            <a:r>
              <a:t>SHARE WEBCAM / UNMUTE</a:t>
            </a:r>
          </a:p>
          <a:p>
            <a:pPr>
              <a:defRPr sz="1500"/>
            </a:pPr>
            <a:endParaRPr/>
          </a:p>
          <a:p>
            <a:pPr>
              <a:defRPr sz="1500"/>
            </a:pPr>
            <a:r>
              <a:t>[1] I’m here to talk about a qualitative - ethnographic - research perspective, I love qualitative research, and I’m really excited to be here. In particular I’m going to talk about findings in a book I’m publishing with University of California Press about CCTs out in May, which started with my PhD research at the University of Cambridge, and then share some ways that at Ladysmith we incorporate feminist ethnographic methods in our practical policy research.  </a:t>
            </a:r>
            <a:r>
              <a:rPr b="1"/>
              <a:t>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pPr>
              <a:defRPr sz="1500" b="1"/>
            </a:pPr>
            <a:r>
              <a:t>SHARE WEBCAM / UNMUTE</a:t>
            </a:r>
          </a:p>
          <a:p>
            <a:pPr>
              <a:defRPr sz="1500"/>
            </a:pPr>
            <a:endParaRPr/>
          </a:p>
          <a:p>
            <a:pPr>
              <a:defRPr sz="1500"/>
            </a:pPr>
            <a:r>
              <a:t>[1] I’m here to talk about a qualitative - ethnographic - research perspective, I love qualitative research, and I’m really excited to be here. In particular I’m going to talk about findings in a book I’m publishing with University of California Press about CCTs out in May, which started with my PhD research at the University of Cambridge, and then share some ways that at Ladysmith we incorporate feminist ethnographic methods in our practical policy research.  </a:t>
            </a:r>
            <a:r>
              <a:rPr b="1"/>
              <a:t>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i="1"/>
            </a:lvl1pPr>
            <a:lvl2pPr marL="725236" indent="-280736" algn="ctr">
              <a:spcBef>
                <a:spcPts val="0"/>
              </a:spcBef>
              <a:defRPr sz="2400" i="1"/>
            </a:lvl2pPr>
            <a:lvl3pPr marL="1169736" indent="-280736" algn="ctr">
              <a:spcBef>
                <a:spcPts val="0"/>
              </a:spcBef>
              <a:defRPr sz="2400" i="1"/>
            </a:lvl3pPr>
            <a:lvl4pPr marL="1614236" indent="-280736" algn="ctr">
              <a:spcBef>
                <a:spcPts val="0"/>
              </a:spcBef>
              <a:defRPr sz="2400" i="1"/>
            </a:lvl4pPr>
            <a:lvl5pPr marL="2058736" indent="-280736"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6311798" y="9251950"/>
            <a:ext cx="368504" cy="3810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FFFFFF"/>
        </a:solidFill>
        <a:effectLst/>
      </p:bgPr>
    </p:bg>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1270000" y="1638300"/>
            <a:ext cx="10464800" cy="3302000"/>
          </a:xfrm>
          <a:prstGeom prst="rect">
            <a:avLst/>
          </a:prstGeom>
        </p:spPr>
        <p:txBody>
          <a:bodyPr anchor="b"/>
          <a:lstStyle>
            <a:lvl1pPr>
              <a:defRPr>
                <a:solidFill>
                  <a:srgbClr val="000000"/>
                </a:solidFill>
              </a:defRPr>
            </a:lvl1pPr>
          </a:lstStyle>
          <a:p>
            <a:r>
              <a:t>Title Text</a:t>
            </a:r>
          </a:p>
        </p:txBody>
      </p:sp>
      <p:sp>
        <p:nvSpPr>
          <p:cNvPr id="125"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solidFill>
                  <a:srgbClr val="000000"/>
                </a:solidFill>
              </a:defRPr>
            </a:lvl1pPr>
            <a:lvl2pPr marL="0" indent="0" algn="ctr">
              <a:spcBef>
                <a:spcPts val="0"/>
              </a:spcBef>
              <a:buSzTx/>
              <a:buNone/>
              <a:defRPr sz="3200">
                <a:solidFill>
                  <a:srgbClr val="000000"/>
                </a:solidFill>
              </a:defRPr>
            </a:lvl2pPr>
            <a:lvl3pPr marL="0" indent="0" algn="ctr">
              <a:spcBef>
                <a:spcPts val="0"/>
              </a:spcBef>
              <a:buSzTx/>
              <a:buNone/>
              <a:defRPr sz="3200">
                <a:solidFill>
                  <a:srgbClr val="000000"/>
                </a:solidFill>
              </a:defRPr>
            </a:lvl3pPr>
            <a:lvl4pPr marL="0" indent="0" algn="ctr">
              <a:spcBef>
                <a:spcPts val="0"/>
              </a:spcBef>
              <a:buSzTx/>
              <a:buNone/>
              <a:defRPr sz="3200">
                <a:solidFill>
                  <a:srgbClr val="000000"/>
                </a:solidFill>
              </a:defRPr>
            </a:lvl4pPr>
            <a:lvl5pPr marL="0" indent="0" algn="ctr">
              <a:spcBef>
                <a:spcPts val="0"/>
              </a:spcBef>
              <a:buSzTx/>
              <a:buNone/>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6311798" y="9251950"/>
            <a:ext cx="368504" cy="3810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FFFFFF"/>
        </a:solidFill>
        <a:effectLst/>
      </p:bgPr>
    </p:bg>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1270000" y="3225800"/>
            <a:ext cx="10464800" cy="3302000"/>
          </a:xfrm>
          <a:prstGeom prst="rect">
            <a:avLst/>
          </a:prstGeom>
        </p:spPr>
        <p:txBody>
          <a:bodyPr/>
          <a:lstStyle>
            <a:lvl1pPr>
              <a:defRPr>
                <a:solidFill>
                  <a:srgbClr val="000000"/>
                </a:solidFill>
              </a:defRPr>
            </a:lvl1pPr>
          </a:lstStyle>
          <a:p>
            <a:r>
              <a:t>Title Text</a:t>
            </a:r>
          </a:p>
        </p:txBody>
      </p:sp>
      <p:sp>
        <p:nvSpPr>
          <p:cNvPr id="134" name="Slide Number"/>
          <p:cNvSpPr txBox="1">
            <a:spLocks noGrp="1"/>
          </p:cNvSpPr>
          <p:nvPr>
            <p:ph type="sldNum" sz="quarter" idx="2"/>
          </p:nvPr>
        </p:nvSpPr>
        <p:spPr>
          <a:xfrm>
            <a:off x="6311798" y="9251950"/>
            <a:ext cx="368504" cy="3810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41" name="Title Text"/>
          <p:cNvSpPr txBox="1">
            <a:spLocks noGrp="1"/>
          </p:cNvSpPr>
          <p:nvPr>
            <p:ph type="title"/>
          </p:nvPr>
        </p:nvSpPr>
        <p:spPr>
          <a:xfrm>
            <a:off x="952500" y="444500"/>
            <a:ext cx="11099800" cy="2159000"/>
          </a:xfrm>
          <a:prstGeom prst="rect">
            <a:avLst/>
          </a:prstGeom>
        </p:spPr>
        <p:txBody>
          <a:bodyPr/>
          <a:lstStyle>
            <a:lvl1pPr>
              <a:defRPr>
                <a:solidFill>
                  <a:srgbClr val="000000"/>
                </a:solidFill>
              </a:defRPr>
            </a:lvl1pPr>
          </a:lstStyle>
          <a:p>
            <a:r>
              <a:t>Title Text</a:t>
            </a:r>
          </a:p>
        </p:txBody>
      </p:sp>
      <p:sp>
        <p:nvSpPr>
          <p:cNvPr id="142" name="Body Level One…"/>
          <p:cNvSpPr txBox="1">
            <a:spLocks noGrp="1"/>
          </p:cNvSpPr>
          <p:nvPr>
            <p:ph type="body" idx="1"/>
          </p:nvPr>
        </p:nvSpPr>
        <p:spPr>
          <a:xfrm>
            <a:off x="952500" y="2603500"/>
            <a:ext cx="11099800" cy="6286500"/>
          </a:xfrm>
          <a:prstGeom prst="rect">
            <a:avLst/>
          </a:prstGeom>
        </p:spPr>
        <p:txBody>
          <a:bodyPr/>
          <a:lstStyle>
            <a:lvl1pPr>
              <a:defRPr sz="3600">
                <a:solidFill>
                  <a:srgbClr val="000000"/>
                </a:solidFill>
              </a:defRPr>
            </a:lvl1pPr>
            <a:lvl2pPr>
              <a:defRPr sz="3600">
                <a:solidFill>
                  <a:srgbClr val="000000"/>
                </a:solidFill>
              </a:defRPr>
            </a:lvl2pPr>
            <a:lvl3pPr>
              <a:defRPr sz="3600">
                <a:solidFill>
                  <a:srgbClr val="000000"/>
                </a:solidFill>
              </a:defRPr>
            </a:lvl3pPr>
            <a:lvl4pPr>
              <a:defRPr sz="3600">
                <a:solidFill>
                  <a:srgbClr val="000000"/>
                </a:solidFill>
              </a:defRPr>
            </a:lvl4pPr>
            <a:lvl5pPr>
              <a:defRPr sz="3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6311798" y="9251950"/>
            <a:ext cx="368504" cy="3810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150" name="Body Level One…"/>
          <p:cNvSpPr txBox="1">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solidFill>
                  <a:srgbClr val="000000"/>
                </a:solidFill>
                <a:latin typeface="+mn-lt"/>
                <a:ea typeface="+mn-ea"/>
                <a:cs typeface="+mn-cs"/>
                <a:sym typeface="Helvetica"/>
              </a:defRPr>
            </a:lvl1pPr>
            <a:lvl2pPr marL="725236" indent="-280736" algn="ctr">
              <a:spcBef>
                <a:spcPts val="0"/>
              </a:spcBef>
              <a:defRPr sz="2400">
                <a:solidFill>
                  <a:srgbClr val="000000"/>
                </a:solidFill>
                <a:latin typeface="+mn-lt"/>
                <a:ea typeface="+mn-ea"/>
                <a:cs typeface="+mn-cs"/>
                <a:sym typeface="Helvetica"/>
              </a:defRPr>
            </a:lvl2pPr>
            <a:lvl3pPr marL="1169736" indent="-280736" algn="ctr">
              <a:spcBef>
                <a:spcPts val="0"/>
              </a:spcBef>
              <a:defRPr sz="2400">
                <a:solidFill>
                  <a:srgbClr val="000000"/>
                </a:solidFill>
                <a:latin typeface="+mn-lt"/>
                <a:ea typeface="+mn-ea"/>
                <a:cs typeface="+mn-cs"/>
                <a:sym typeface="Helvetica"/>
              </a:defRPr>
            </a:lvl3pPr>
            <a:lvl4pPr marL="1614236" indent="-280736" algn="ctr">
              <a:spcBef>
                <a:spcPts val="0"/>
              </a:spcBef>
              <a:defRPr sz="2400">
                <a:solidFill>
                  <a:srgbClr val="000000"/>
                </a:solidFill>
                <a:latin typeface="+mn-lt"/>
                <a:ea typeface="+mn-ea"/>
                <a:cs typeface="+mn-cs"/>
                <a:sym typeface="Helvetica"/>
              </a:defRPr>
            </a:lvl4pPr>
            <a:lvl5pPr marL="2058736" indent="-280736" algn="ctr">
              <a:spcBef>
                <a:spcPts val="0"/>
              </a:spcBef>
              <a:defRPr sz="2400">
                <a:solidFill>
                  <a:srgbClr val="000000"/>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51" name="“Type a quote here.”"/>
          <p:cNvSpPr txBox="1">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a:solidFill>
                  <a:srgbClr val="000000"/>
                </a:solidFill>
              </a:defRPr>
            </a:pPr>
            <a:endParaRPr/>
          </a:p>
        </p:txBody>
      </p:sp>
      <p:sp>
        <p:nvSpPr>
          <p:cNvPr id="152" name="Slide Number"/>
          <p:cNvSpPr txBox="1">
            <a:spLocks noGrp="1"/>
          </p:cNvSpPr>
          <p:nvPr>
            <p:ph type="sldNum" sz="quarter" idx="2"/>
          </p:nvPr>
        </p:nvSpPr>
        <p:spPr>
          <a:xfrm>
            <a:off x="6311798" y="9251950"/>
            <a:ext cx="368504" cy="3810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60400"/>
            <a:ext cx="9758017"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299" y="638918"/>
            <a:ext cx="5325771" cy="82169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0B33"/>
        </a:solidFill>
        <a:effectLst/>
      </p:bgPr>
    </p:bg>
    <p:spTree>
      <p:nvGrpSpPr>
        <p:cNvPr id="1" name=""/>
        <p:cNvGrpSpPr/>
        <p:nvPr/>
      </p:nvGrpSpPr>
      <p:grpSpPr>
        <a:xfrm>
          <a:off x="0" y="0"/>
          <a:ext cx="0" cy="0"/>
          <a:chOff x="0" y="0"/>
          <a:chExt cx="0" cy="0"/>
        </a:xfrm>
      </p:grpSpPr>
      <p:sp>
        <p:nvSpPr>
          <p:cNvPr id="161" name="Book talk at The Bill &amp; Melinda Gates Foundation. June 11th, 2018…"/>
          <p:cNvSpPr txBox="1"/>
          <p:nvPr/>
        </p:nvSpPr>
        <p:spPr>
          <a:xfrm>
            <a:off x="831750" y="7265648"/>
            <a:ext cx="8544725" cy="2010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825500">
              <a:defRPr sz="3100">
                <a:solidFill>
                  <a:srgbClr val="FFFFFF"/>
                </a:solidFill>
                <a:latin typeface="Avenir Book"/>
                <a:ea typeface="Avenir Book"/>
                <a:cs typeface="Avenir Book"/>
                <a:sym typeface="Avenir Book"/>
              </a:defRPr>
            </a:pPr>
            <a:endParaRPr dirty="0"/>
          </a:p>
          <a:p>
            <a:pPr algn="l" defTabSz="825500">
              <a:defRPr sz="3100">
                <a:solidFill>
                  <a:srgbClr val="FFFFFF"/>
                </a:solidFill>
                <a:latin typeface="Avenir Book"/>
                <a:ea typeface="Avenir Book"/>
                <a:cs typeface="Avenir Book"/>
                <a:sym typeface="Avenir Book"/>
              </a:defRPr>
            </a:pPr>
            <a:r>
              <a:rPr dirty="0"/>
              <a:t>Dr. Tara Patricia Cookson</a:t>
            </a:r>
          </a:p>
          <a:p>
            <a:pPr algn="l" defTabSz="825500">
              <a:defRPr sz="3100">
                <a:solidFill>
                  <a:srgbClr val="FFFFFF"/>
                </a:solidFill>
                <a:latin typeface="Avenir Book"/>
                <a:ea typeface="Avenir Book"/>
                <a:cs typeface="Avenir Book"/>
                <a:sym typeface="Avenir Book"/>
              </a:defRPr>
            </a:pPr>
            <a:r>
              <a:rPr dirty="0"/>
              <a:t>Research Fellow, University of British Columbia</a:t>
            </a:r>
          </a:p>
          <a:p>
            <a:pPr algn="l" defTabSz="825500">
              <a:defRPr sz="3100">
                <a:solidFill>
                  <a:srgbClr val="FFFFFF"/>
                </a:solidFill>
                <a:latin typeface="Avenir Book"/>
                <a:ea typeface="Avenir Book"/>
                <a:cs typeface="Avenir Book"/>
                <a:sym typeface="Avenir Book"/>
              </a:defRPr>
            </a:pPr>
            <a:r>
              <a:rPr dirty="0"/>
              <a:t>Director, Ladysmith</a:t>
            </a:r>
          </a:p>
        </p:txBody>
      </p:sp>
      <p:pic>
        <p:nvPicPr>
          <p:cNvPr id="162" name="DSC02058-small.jpg" descr="DSC02058-smal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9327" y="-23119"/>
            <a:ext cx="13103454" cy="2807741"/>
          </a:xfrm>
          <a:prstGeom prst="rect">
            <a:avLst/>
          </a:prstGeom>
          <a:ln w="12700">
            <a:miter lim="400000"/>
          </a:ln>
        </p:spPr>
      </p:pic>
      <p:pic>
        <p:nvPicPr>
          <p:cNvPr id="16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75415" y="8409138"/>
            <a:ext cx="497635" cy="68010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0B33"/>
        </a:solidFill>
        <a:effectLst/>
      </p:bgPr>
    </p:bg>
    <p:spTree>
      <p:nvGrpSpPr>
        <p:cNvPr id="1" name=""/>
        <p:cNvGrpSpPr/>
        <p:nvPr/>
      </p:nvGrpSpPr>
      <p:grpSpPr>
        <a:xfrm>
          <a:off x="0" y="0"/>
          <a:ext cx="0" cy="0"/>
          <a:chOff x="0" y="0"/>
          <a:chExt cx="0" cy="0"/>
        </a:xfrm>
      </p:grpSpPr>
      <p:pic>
        <p:nvPicPr>
          <p:cNvPr id="167" name="DSC02314.JPG" descr="DSC0231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71" y="0"/>
            <a:ext cx="12997658" cy="9753601"/>
          </a:xfrm>
          <a:prstGeom prst="rect">
            <a:avLst/>
          </a:prstGeom>
          <a:ln w="12700">
            <a:miter lim="400000"/>
          </a:ln>
        </p:spPr>
      </p:pic>
      <p:sp>
        <p:nvSpPr>
          <p:cNvPr id="168" name="Yesenia’s story"/>
          <p:cNvSpPr txBox="1"/>
          <p:nvPr/>
        </p:nvSpPr>
        <p:spPr>
          <a:xfrm>
            <a:off x="641060" y="6946172"/>
            <a:ext cx="520334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solidFill>
                  <a:srgbClr val="FFFFFF"/>
                </a:solidFill>
                <a:latin typeface="Avenir Book"/>
                <a:ea typeface="Avenir Book"/>
                <a:cs typeface="Avenir Book"/>
                <a:sym typeface="Avenir Book"/>
              </a:defRPr>
            </a:lvl1pPr>
          </a:lstStyle>
          <a:p>
            <a:r>
              <a:rPr dirty="0">
                <a:latin typeface="Avenir Roman" panose="02000503020000020003" pitchFamily="2" charset="0"/>
              </a:rPr>
              <a:t>Yesenia’s story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2" name="SDGs.png" descr="SDGs.png"/>
          <p:cNvPicPr>
            <a:picLocks noChangeAspect="1"/>
          </p:cNvPicPr>
          <p:nvPr/>
        </p:nvPicPr>
        <p:blipFill>
          <a:blip r:embed="rId2" cstate="screen">
            <a:extLst>
              <a:ext uri="{28A0092B-C50C-407E-A947-70E740481C1C}">
                <a14:useLocalDpi xmlns:a14="http://schemas.microsoft.com/office/drawing/2010/main"/>
              </a:ext>
            </a:extLst>
          </a:blip>
          <a:srcRect l="3639" r="3639"/>
          <a:stretch>
            <a:fillRect/>
          </a:stretch>
        </p:blipFill>
        <p:spPr>
          <a:xfrm>
            <a:off x="2613" y="640108"/>
            <a:ext cx="12999574" cy="847338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Walking.jpg" descr="Walk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79" y="0"/>
            <a:ext cx="7817225" cy="9753601"/>
          </a:xfrm>
          <a:prstGeom prst="rect">
            <a:avLst/>
          </a:prstGeom>
          <a:ln w="12700">
            <a:miter lim="400000"/>
          </a:ln>
        </p:spPr>
      </p:pic>
      <p:sp>
        <p:nvSpPr>
          <p:cNvPr id="175" name="Conditionalities…"/>
          <p:cNvSpPr txBox="1"/>
          <p:nvPr/>
        </p:nvSpPr>
        <p:spPr>
          <a:xfrm>
            <a:off x="8138735" y="3759199"/>
            <a:ext cx="4333778" cy="22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100">
                <a:solidFill>
                  <a:srgbClr val="FFFFFF"/>
                </a:solidFill>
                <a:latin typeface="Avenir Book"/>
                <a:ea typeface="Avenir Book"/>
                <a:cs typeface="Avenir Book"/>
                <a:sym typeface="Avenir Book"/>
              </a:defRPr>
            </a:pPr>
            <a:r>
              <a:t>Conditionalities </a:t>
            </a:r>
          </a:p>
          <a:p>
            <a:pPr algn="l">
              <a:defRPr sz="4100">
                <a:solidFill>
                  <a:srgbClr val="FFFFFF"/>
                </a:solidFill>
                <a:latin typeface="Avenir Book"/>
                <a:ea typeface="Avenir Book"/>
                <a:cs typeface="Avenir Book"/>
                <a:sym typeface="Avenir Book"/>
              </a:defRPr>
            </a:pPr>
            <a:r>
              <a:t>mask poor </a:t>
            </a:r>
          </a:p>
          <a:p>
            <a:pPr algn="l">
              <a:defRPr sz="4100">
                <a:solidFill>
                  <a:srgbClr val="FFFFFF"/>
                </a:solidFill>
                <a:latin typeface="Avenir Book"/>
                <a:ea typeface="Avenir Book"/>
                <a:cs typeface="Avenir Book"/>
                <a:sym typeface="Avenir Book"/>
              </a:defRPr>
            </a:pPr>
            <a:r>
              <a:t>service quality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DSC04750.JPG" descr="DSC04750.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78" name="Rectangle"/>
          <p:cNvSpPr/>
          <p:nvPr/>
        </p:nvSpPr>
        <p:spPr>
          <a:xfrm>
            <a:off x="-59135" y="-13097"/>
            <a:ext cx="13123070" cy="9728201"/>
          </a:xfrm>
          <a:prstGeom prst="rect">
            <a:avLst/>
          </a:prstGeom>
          <a:solidFill>
            <a:srgbClr val="000000">
              <a:alpha val="30312"/>
            </a:srgbClr>
          </a:solidFill>
          <a:ln w="25400">
            <a:solidFill>
              <a:schemeClr val="accent1">
                <a:alpha val="30312"/>
              </a:schemeClr>
            </a:solidFill>
          </a:ln>
        </p:spPr>
        <p:txBody>
          <a:bodyPr lIns="50800" tIns="50800" rIns="50800" bIns="50800" anchor="ct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onditionalities create opportunities for coercion"/>
          <p:cNvSpPr txBox="1"/>
          <p:nvPr/>
        </p:nvSpPr>
        <p:spPr>
          <a:xfrm>
            <a:off x="-3726" y="996949"/>
            <a:ext cx="13004801" cy="850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FFFFFF"/>
                </a:solidFill>
                <a:latin typeface="Avenir Book"/>
                <a:ea typeface="Avenir Book"/>
                <a:cs typeface="Avenir Book"/>
                <a:sym typeface="Avenir Book"/>
              </a:defRPr>
            </a:lvl1pPr>
          </a:lstStyle>
          <a:p>
            <a:r>
              <a:t>Conditionalities create opportunities for coercion</a:t>
            </a:r>
          </a:p>
        </p:txBody>
      </p:sp>
      <p:sp>
        <p:nvSpPr>
          <p:cNvPr id="181" name="TextBox 4"/>
          <p:cNvSpPr txBox="1"/>
          <p:nvPr/>
        </p:nvSpPr>
        <p:spPr>
          <a:xfrm>
            <a:off x="699942" y="2861420"/>
            <a:ext cx="5604008" cy="5251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Marching in parades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Painting the CCT program flag on one’s house</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Participating in a political re-election campaign</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Cooking (unpaid) for the school lunch program</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Paying for school parties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Participating in micro-enterprise</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Cooking for a regional fair</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Giving birth in a registered facility</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Contributing to medical costs of a neighbor’s broken leg </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Taking Zumba (exercise) classes</a:t>
            </a:r>
          </a:p>
        </p:txBody>
      </p:sp>
      <p:sp>
        <p:nvSpPr>
          <p:cNvPr id="182" name="Cleaning public spaces…"/>
          <p:cNvSpPr txBox="1"/>
          <p:nvPr/>
        </p:nvSpPr>
        <p:spPr>
          <a:xfrm>
            <a:off x="6555516" y="2861420"/>
            <a:ext cx="5749342" cy="5415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Cleaning public spaces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Keeping a tidy house</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Growing a vegetable garden</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Keeping hygiene instruments organized</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Build and use ecological refrigerators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Have separate bedrooms for parents and</a:t>
            </a:r>
            <a:r>
              <a:rPr lang="en-US" dirty="0"/>
              <a:t> </a:t>
            </a:r>
            <a:r>
              <a:rPr dirty="0"/>
              <a:t>children</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Using a smokeless stove</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Purchasing “appropriate” food items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Attending meetings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Having a latrine</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Attending literacy classes</a:t>
            </a:r>
          </a:p>
          <a:p>
            <a:pPr marL="342900" indent="-342900" algn="l" defTabSz="914400">
              <a:lnSpc>
                <a:spcPct val="90000"/>
              </a:lnSpc>
              <a:spcBef>
                <a:spcPts val="600"/>
              </a:spcBef>
              <a:buSzPct val="100000"/>
              <a:buFont typeface="Arial" panose="020B0604020202020204" pitchFamily="34" charset="0"/>
              <a:buChar char="•"/>
              <a:defRPr sz="2300">
                <a:solidFill>
                  <a:srgbClr val="FFFFFF"/>
                </a:solidFill>
                <a:latin typeface="Avenir Book"/>
                <a:ea typeface="Avenir Book"/>
                <a:cs typeface="Avenir Book"/>
                <a:sym typeface="Avenir Book"/>
              </a:defRPr>
            </a:pPr>
            <a:r>
              <a:rPr dirty="0"/>
              <a:t>“Doing whatever the local manager tells me to”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Care Work - TARA COOKSON-small.jpg" descr="Care Work - TARA COOKSON-smal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6260" y="-45906"/>
            <a:ext cx="13057334" cy="9240707"/>
          </a:xfrm>
          <a:prstGeom prst="rect">
            <a:avLst/>
          </a:prstGeom>
          <a:ln w="12700">
            <a:miter lim="400000"/>
          </a:ln>
        </p:spPr>
      </p:pic>
      <p:sp>
        <p:nvSpPr>
          <p:cNvPr id="185" name="Rectangle"/>
          <p:cNvSpPr/>
          <p:nvPr/>
        </p:nvSpPr>
        <p:spPr>
          <a:xfrm>
            <a:off x="-13693" y="7496836"/>
            <a:ext cx="13032186" cy="2299098"/>
          </a:xfrm>
          <a:prstGeom prst="rect">
            <a:avLst/>
          </a:prstGeom>
          <a:solidFill>
            <a:srgbClr val="000000"/>
          </a:solidFill>
          <a:ln w="12700">
            <a:miter lim="400000"/>
          </a:ln>
        </p:spPr>
        <p:txBody>
          <a:bodyPr lIns="50800" tIns="50800" rIns="50800" bIns="50800" anchor="ctr"/>
          <a:lstStyle/>
          <a:p>
            <a:endParaRPr/>
          </a:p>
        </p:txBody>
      </p:sp>
      <p:sp>
        <p:nvSpPr>
          <p:cNvPr id="186" name="Conditionalities take the ‘protection’ out of social protection, and the ‘safety’ out of safety net"/>
          <p:cNvSpPr txBox="1"/>
          <p:nvPr/>
        </p:nvSpPr>
        <p:spPr>
          <a:xfrm>
            <a:off x="787769" y="7897084"/>
            <a:ext cx="12137825" cy="1498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a:solidFill>
                  <a:srgbClr val="FFFFFF"/>
                </a:solidFill>
                <a:latin typeface="Avenir Book"/>
                <a:ea typeface="Avenir Book"/>
                <a:cs typeface="Avenir Book"/>
                <a:sym typeface="Avenir Book"/>
              </a:defRPr>
            </a:lvl1pPr>
          </a:lstStyle>
          <a:p>
            <a:r>
              <a:t>Conditionalities take the ‘protection’ out of social protection, and the ‘safety’ out of safety net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DSC04353.JPG" descr="DSC0435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4051" y="0"/>
            <a:ext cx="13098851" cy="9753600"/>
          </a:xfrm>
          <a:prstGeom prst="rect">
            <a:avLst/>
          </a:prstGeom>
          <a:ln w="12700">
            <a:miter lim="400000"/>
          </a:ln>
        </p:spPr>
      </p:pic>
      <p:sp>
        <p:nvSpPr>
          <p:cNvPr id="189" name="Rectangle"/>
          <p:cNvSpPr/>
          <p:nvPr/>
        </p:nvSpPr>
        <p:spPr>
          <a:xfrm>
            <a:off x="-94051" y="0"/>
            <a:ext cx="13123070" cy="9728201"/>
          </a:xfrm>
          <a:prstGeom prst="rect">
            <a:avLst/>
          </a:prstGeom>
          <a:solidFill>
            <a:srgbClr val="000000">
              <a:alpha val="50051"/>
            </a:srgbClr>
          </a:solidFill>
          <a:ln w="25400">
            <a:solidFill>
              <a:schemeClr val="accent1">
                <a:alpha val="50051"/>
              </a:schemeClr>
            </a:solidFill>
          </a:ln>
        </p:spPr>
        <p:txBody>
          <a:bodyPr lIns="50800" tIns="50800" rIns="50800" bIns="50800" anchor="ctr"/>
          <a:lstStyle/>
          <a:p>
            <a:endParaRPr/>
          </a:p>
        </p:txBody>
      </p:sp>
      <p:sp>
        <p:nvSpPr>
          <p:cNvPr id="190" name="Make social protection unconditional…"/>
          <p:cNvSpPr txBox="1"/>
          <p:nvPr/>
        </p:nvSpPr>
        <p:spPr>
          <a:xfrm>
            <a:off x="944441" y="3333254"/>
            <a:ext cx="11144241" cy="3642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868947" indent="-868947" algn="l">
              <a:spcBef>
                <a:spcPts val="2100"/>
              </a:spcBef>
              <a:buSzPct val="100000"/>
              <a:buAutoNum type="romanUcPeriod"/>
              <a:defRPr sz="3900">
                <a:solidFill>
                  <a:srgbClr val="FFFFFF"/>
                </a:solidFill>
                <a:latin typeface="Avenir Book"/>
                <a:ea typeface="Avenir Book"/>
                <a:cs typeface="Avenir Book"/>
                <a:sym typeface="Avenir Book"/>
              </a:defRPr>
            </a:pPr>
            <a:r>
              <a:rPr dirty="0"/>
              <a:t>Make social protection unconditional</a:t>
            </a:r>
          </a:p>
          <a:p>
            <a:pPr marL="868947" indent="-868947" algn="l">
              <a:spcBef>
                <a:spcPts val="2100"/>
              </a:spcBef>
              <a:buSzPct val="100000"/>
              <a:buAutoNum type="romanUcPeriod"/>
              <a:defRPr sz="3900">
                <a:solidFill>
                  <a:srgbClr val="FFFFFF"/>
                </a:solidFill>
                <a:latin typeface="Avenir Book"/>
                <a:ea typeface="Avenir Book"/>
                <a:cs typeface="Avenir Book"/>
                <a:sym typeface="Avenir Book"/>
              </a:defRPr>
            </a:pPr>
            <a:r>
              <a:rPr dirty="0"/>
              <a:t>Invest in the quality and accessibility of public services and infrastructure</a:t>
            </a:r>
          </a:p>
          <a:p>
            <a:pPr marL="868947" indent="-868947" algn="l">
              <a:spcBef>
                <a:spcPts val="2100"/>
              </a:spcBef>
              <a:buSzPct val="100000"/>
              <a:buAutoNum type="romanUcPeriod"/>
              <a:defRPr sz="3900">
                <a:solidFill>
                  <a:srgbClr val="FFFFFF"/>
                </a:solidFill>
                <a:latin typeface="Avenir Book"/>
                <a:ea typeface="Avenir Book"/>
                <a:cs typeface="Avenir Book"/>
                <a:sym typeface="Avenir Book"/>
              </a:defRPr>
            </a:pPr>
            <a:r>
              <a:rPr dirty="0"/>
              <a:t>Design social protection with women’s </a:t>
            </a:r>
            <a:r>
              <a:rPr lang="en-US" dirty="0"/>
              <a:t>everyday </a:t>
            </a:r>
            <a:r>
              <a:rPr dirty="0"/>
              <a:t>lives</a:t>
            </a:r>
            <a:r>
              <a:rPr lang="en-US" dirty="0"/>
              <a:t> </a:t>
            </a:r>
            <a:r>
              <a:rPr dirty="0"/>
              <a:t>at the centre</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368</Words>
  <Application>Microsoft Macintosh PowerPoint</Application>
  <PresentationFormat>Custom</PresentationFormat>
  <Paragraphs>41</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Book</vt:lpstr>
      <vt:lpstr>Avenir Roman</vt:lpstr>
      <vt:lpstr>Helvetica</vt:lpstr>
      <vt:lpstr>Helvetica Light</vt:lpstr>
      <vt:lpstr>Helvetica Neue</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Browne</dc:creator>
  <cp:lastModifiedBy>Jean-Jacques DAGUERRE</cp:lastModifiedBy>
  <cp:revision>6</cp:revision>
  <dcterms:modified xsi:type="dcterms:W3CDTF">2019-03-14T04:18:18Z</dcterms:modified>
</cp:coreProperties>
</file>