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7" r:id="rId2"/>
    <p:sldId id="287" r:id="rId3"/>
    <p:sldId id="288" r:id="rId4"/>
    <p:sldId id="289" r:id="rId5"/>
    <p:sldId id="270" r:id="rId6"/>
    <p:sldId id="286" r:id="rId7"/>
    <p:sldId id="285" r:id="rId8"/>
    <p:sldId id="281" r:id="rId9"/>
    <p:sldId id="282" r:id="rId10"/>
    <p:sldId id="283" r:id="rId11"/>
    <p:sldId id="284" r:id="rId12"/>
    <p:sldId id="290" r:id="rId13"/>
    <p:sldId id="279" r:id="rId14"/>
    <p:sldId id="291"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p:restoredTop sz="94681"/>
  </p:normalViewPr>
  <p:slideViewPr>
    <p:cSldViewPr>
      <p:cViewPr varScale="1">
        <p:scale>
          <a:sx n="104" d="100"/>
          <a:sy n="104" d="100"/>
        </p:scale>
        <p:origin x="121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AppData\Local\Temp\Rar$DI01.263\ExecSum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uario\AppData\Local\Temp\Rar$DI01.263\ExecSumm.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uario\AppData\Local\Temp\Rar$DI01.263\ExecSumm.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uario\Downloads\Data_Extract_From_World_Development_Indicators%20(2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uario\Downloads\Data_Extract_From_World_Development_Indicators%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s-ES" dirty="0" err="1"/>
              <a:t>Evolution</a:t>
            </a:r>
            <a:r>
              <a:rPr lang="es-ES" dirty="0"/>
              <a:t> in </a:t>
            </a:r>
            <a:r>
              <a:rPr lang="es-ES" dirty="0" err="1"/>
              <a:t>the</a:t>
            </a:r>
            <a:r>
              <a:rPr lang="es-ES" dirty="0"/>
              <a:t> </a:t>
            </a:r>
            <a:r>
              <a:rPr lang="es-ES" dirty="0" err="1"/>
              <a:t>income</a:t>
            </a:r>
            <a:r>
              <a:rPr lang="es-ES" dirty="0"/>
              <a:t> shares of </a:t>
            </a:r>
            <a:r>
              <a:rPr lang="es-ES" dirty="0" err="1"/>
              <a:t>the</a:t>
            </a:r>
            <a:r>
              <a:rPr lang="es-ES" dirty="0"/>
              <a:t> top ten </a:t>
            </a:r>
            <a:r>
              <a:rPr lang="es-ES" dirty="0" err="1"/>
              <a:t>percent</a:t>
            </a:r>
            <a:r>
              <a:rPr lang="es-ES" dirty="0"/>
              <a:t> in </a:t>
            </a:r>
            <a:r>
              <a:rPr lang="es-ES" dirty="0" err="1"/>
              <a:t>selected</a:t>
            </a:r>
            <a:r>
              <a:rPr lang="es-ES" dirty="0"/>
              <a:t> </a:t>
            </a:r>
            <a:r>
              <a:rPr lang="es-ES" dirty="0" err="1"/>
              <a:t>regions</a:t>
            </a:r>
            <a:r>
              <a:rPr lang="es-ES" dirty="0"/>
              <a:t> and </a:t>
            </a:r>
            <a:r>
              <a:rPr lang="es-ES" dirty="0" err="1"/>
              <a:t>countries</a:t>
            </a:r>
            <a:r>
              <a:rPr lang="es-ES" dirty="0"/>
              <a:t> </a:t>
            </a:r>
          </a:p>
          <a:p>
            <a:pPr algn="ctr">
              <a:defRPr/>
            </a:pPr>
            <a:r>
              <a:rPr lang="es-ES" dirty="0"/>
              <a:t>1980-2016</a:t>
            </a:r>
          </a:p>
        </c:rich>
      </c:tx>
      <c:overlay val="0"/>
    </c:title>
    <c:autoTitleDeleted val="0"/>
    <c:plotArea>
      <c:layout/>
      <c:lineChart>
        <c:grouping val="standard"/>
        <c:varyColors val="0"/>
        <c:ser>
          <c:idx val="0"/>
          <c:order val="0"/>
          <c:tx>
            <c:strRef>
              <c:f>[ExecSumm.xlsx]E2a!$B$3</c:f>
              <c:strCache>
                <c:ptCount val="1"/>
                <c:pt idx="0">
                  <c:v>China</c:v>
                </c:pt>
              </c:strCache>
            </c:strRef>
          </c:tx>
          <c:marker>
            <c:symbol val="none"/>
          </c:marker>
          <c:cat>
            <c:numRef>
              <c:f>[ExecSumm.xlsx]E2a!$A$4:$A$40</c:f>
              <c:numCache>
                <c:formatCode>General</c:formatCod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numCache>
            </c:numRef>
          </c:cat>
          <c:val>
            <c:numRef>
              <c:f>[ExecSumm.xlsx]E2a!$B$4:$B$40</c:f>
              <c:numCache>
                <c:formatCode>0.00</c:formatCode>
                <c:ptCount val="37"/>
                <c:pt idx="0">
                  <c:v>27.241647</c:v>
                </c:pt>
                <c:pt idx="1">
                  <c:v>27.675474000000001</c:v>
                </c:pt>
                <c:pt idx="2">
                  <c:v>28.091764999999999</c:v>
                </c:pt>
                <c:pt idx="3">
                  <c:v>28.187736999999998</c:v>
                </c:pt>
                <c:pt idx="4">
                  <c:v>28.667542999999998</c:v>
                </c:pt>
                <c:pt idx="5">
                  <c:v>29.516234000000001</c:v>
                </c:pt>
                <c:pt idx="6">
                  <c:v>29.866811999999999</c:v>
                </c:pt>
                <c:pt idx="7">
                  <c:v>29.735095999999999</c:v>
                </c:pt>
                <c:pt idx="8">
                  <c:v>30.097942</c:v>
                </c:pt>
                <c:pt idx="9">
                  <c:v>30.666798</c:v>
                </c:pt>
                <c:pt idx="10">
                  <c:v>30.409032</c:v>
                </c:pt>
                <c:pt idx="11">
                  <c:v>31.111297</c:v>
                </c:pt>
                <c:pt idx="12">
                  <c:v>32.338470000000001</c:v>
                </c:pt>
                <c:pt idx="13">
                  <c:v>33.542496</c:v>
                </c:pt>
                <c:pt idx="14">
                  <c:v>33.972352000000001</c:v>
                </c:pt>
                <c:pt idx="15">
                  <c:v>33.552218000000003</c:v>
                </c:pt>
                <c:pt idx="16">
                  <c:v>33.547232000000001</c:v>
                </c:pt>
                <c:pt idx="17">
                  <c:v>33.575021999999997</c:v>
                </c:pt>
                <c:pt idx="18">
                  <c:v>33.906641</c:v>
                </c:pt>
                <c:pt idx="19">
                  <c:v>34.466064000000003</c:v>
                </c:pt>
                <c:pt idx="20">
                  <c:v>35.564709000000001</c:v>
                </c:pt>
                <c:pt idx="21">
                  <c:v>36.323135999999998</c:v>
                </c:pt>
                <c:pt idx="22">
                  <c:v>39.382317999999998</c:v>
                </c:pt>
                <c:pt idx="23">
                  <c:v>40.214562000000001</c:v>
                </c:pt>
                <c:pt idx="24">
                  <c:v>40.895690999999999</c:v>
                </c:pt>
                <c:pt idx="25">
                  <c:v>41.857740999999997</c:v>
                </c:pt>
                <c:pt idx="26">
                  <c:v>42.065165</c:v>
                </c:pt>
                <c:pt idx="27">
                  <c:v>42.393093999999998</c:v>
                </c:pt>
                <c:pt idx="28">
                  <c:v>42.394033</c:v>
                </c:pt>
                <c:pt idx="29">
                  <c:v>42.340933999999997</c:v>
                </c:pt>
                <c:pt idx="30">
                  <c:v>42.602477</c:v>
                </c:pt>
                <c:pt idx="31">
                  <c:v>42.872672000000001</c:v>
                </c:pt>
                <c:pt idx="32">
                  <c:v>41.461830999999997</c:v>
                </c:pt>
                <c:pt idx="33">
                  <c:v>42.115437</c:v>
                </c:pt>
                <c:pt idx="34">
                  <c:v>41.319251999999999</c:v>
                </c:pt>
                <c:pt idx="35">
                  <c:v>41.422612000000001</c:v>
                </c:pt>
                <c:pt idx="36">
                  <c:v>41.422614000000003</c:v>
                </c:pt>
              </c:numCache>
            </c:numRef>
          </c:val>
          <c:smooth val="0"/>
          <c:extLst>
            <c:ext xmlns:c16="http://schemas.microsoft.com/office/drawing/2014/chart" uri="{C3380CC4-5D6E-409C-BE32-E72D297353CC}">
              <c16:uniqueId val="{00000000-ADA0-412E-80AA-840A13124DF3}"/>
            </c:ext>
          </c:extLst>
        </c:ser>
        <c:ser>
          <c:idx val="1"/>
          <c:order val="1"/>
          <c:tx>
            <c:strRef>
              <c:f>[ExecSumm.xlsx]E2a!$C$3</c:f>
              <c:strCache>
                <c:ptCount val="1"/>
                <c:pt idx="0">
                  <c:v>India</c:v>
                </c:pt>
              </c:strCache>
            </c:strRef>
          </c:tx>
          <c:marker>
            <c:symbol val="none"/>
          </c:marker>
          <c:cat>
            <c:numRef>
              <c:f>[ExecSumm.xlsx]E2a!$A$4:$A$40</c:f>
              <c:numCache>
                <c:formatCode>General</c:formatCod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numCache>
            </c:numRef>
          </c:cat>
          <c:val>
            <c:numRef>
              <c:f>[ExecSumm.xlsx]E2a!$C$4:$C$40</c:f>
              <c:numCache>
                <c:formatCode>0.00</c:formatCode>
                <c:ptCount val="37"/>
                <c:pt idx="0">
                  <c:v>31.492963</c:v>
                </c:pt>
                <c:pt idx="1">
                  <c:v>30.696490000000001</c:v>
                </c:pt>
                <c:pt idx="2">
                  <c:v>30.046444000000001</c:v>
                </c:pt>
                <c:pt idx="3">
                  <c:v>35.275267999999997</c:v>
                </c:pt>
                <c:pt idx="4">
                  <c:v>33.375781000000003</c:v>
                </c:pt>
                <c:pt idx="5">
                  <c:v>34.789135999999999</c:v>
                </c:pt>
                <c:pt idx="6">
                  <c:v>35.066949999999999</c:v>
                </c:pt>
                <c:pt idx="7">
                  <c:v>34.468716000000001</c:v>
                </c:pt>
                <c:pt idx="8">
                  <c:v>35.376095999999997</c:v>
                </c:pt>
                <c:pt idx="9">
                  <c:v>35.406472999999998</c:v>
                </c:pt>
                <c:pt idx="10">
                  <c:v>33.483809999999998</c:v>
                </c:pt>
                <c:pt idx="11">
                  <c:v>34.089305000000003</c:v>
                </c:pt>
                <c:pt idx="12">
                  <c:v>35.047229000000002</c:v>
                </c:pt>
                <c:pt idx="13">
                  <c:v>36.700350999999998</c:v>
                </c:pt>
                <c:pt idx="14">
                  <c:v>38.239398000000001</c:v>
                </c:pt>
                <c:pt idx="15">
                  <c:v>38.521822999999998</c:v>
                </c:pt>
                <c:pt idx="16">
                  <c:v>37.942653</c:v>
                </c:pt>
                <c:pt idx="17">
                  <c:v>38.740363000000002</c:v>
                </c:pt>
                <c:pt idx="18">
                  <c:v>39.235719000000003</c:v>
                </c:pt>
                <c:pt idx="19">
                  <c:v>39.489379</c:v>
                </c:pt>
                <c:pt idx="20">
                  <c:v>39.868693999999998</c:v>
                </c:pt>
                <c:pt idx="21">
                  <c:v>40.943199</c:v>
                </c:pt>
                <c:pt idx="22">
                  <c:v>42.046712999999997</c:v>
                </c:pt>
                <c:pt idx="23">
                  <c:v>43.170183000000002</c:v>
                </c:pt>
                <c:pt idx="24">
                  <c:v>44.312800000000003</c:v>
                </c:pt>
                <c:pt idx="25">
                  <c:v>45.460754999999999</c:v>
                </c:pt>
                <c:pt idx="26">
                  <c:v>46.750584000000003</c:v>
                </c:pt>
                <c:pt idx="27">
                  <c:v>48.059781000000001</c:v>
                </c:pt>
                <c:pt idx="28">
                  <c:v>49.399569</c:v>
                </c:pt>
                <c:pt idx="29">
                  <c:v>50.767985000000003</c:v>
                </c:pt>
                <c:pt idx="30">
                  <c:v>52.171266000000003</c:v>
                </c:pt>
                <c:pt idx="31">
                  <c:v>54.544297</c:v>
                </c:pt>
                <c:pt idx="32">
                  <c:v>55.413639000000003</c:v>
                </c:pt>
                <c:pt idx="33">
                  <c:v>55.456488999999998</c:v>
                </c:pt>
                <c:pt idx="34">
                  <c:v>55.456488999999998</c:v>
                </c:pt>
                <c:pt idx="35">
                  <c:v>55.456488999999998</c:v>
                </c:pt>
                <c:pt idx="36">
                  <c:v>55.456488999999998</c:v>
                </c:pt>
              </c:numCache>
            </c:numRef>
          </c:val>
          <c:smooth val="0"/>
          <c:extLst>
            <c:ext xmlns:c16="http://schemas.microsoft.com/office/drawing/2014/chart" uri="{C3380CC4-5D6E-409C-BE32-E72D297353CC}">
              <c16:uniqueId val="{00000001-ADA0-412E-80AA-840A13124DF3}"/>
            </c:ext>
          </c:extLst>
        </c:ser>
        <c:ser>
          <c:idx val="2"/>
          <c:order val="2"/>
          <c:tx>
            <c:strRef>
              <c:f>[ExecSumm.xlsx]E2a!$D$3</c:f>
              <c:strCache>
                <c:ptCount val="1"/>
                <c:pt idx="0">
                  <c:v>USA-Canada</c:v>
                </c:pt>
              </c:strCache>
            </c:strRef>
          </c:tx>
          <c:marker>
            <c:symbol val="none"/>
          </c:marker>
          <c:cat>
            <c:numRef>
              <c:f>[ExecSumm.xlsx]E2a!$A$4:$A$40</c:f>
              <c:numCache>
                <c:formatCode>General</c:formatCod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numCache>
            </c:numRef>
          </c:cat>
          <c:val>
            <c:numRef>
              <c:f>[ExecSumm.xlsx]E2a!$D$4:$D$40</c:f>
              <c:numCache>
                <c:formatCode>0.00</c:formatCode>
                <c:ptCount val="37"/>
                <c:pt idx="0">
                  <c:v>34.230327000000003</c:v>
                </c:pt>
                <c:pt idx="1">
                  <c:v>34.708415000000002</c:v>
                </c:pt>
                <c:pt idx="2">
                  <c:v>34.879646000000001</c:v>
                </c:pt>
                <c:pt idx="3">
                  <c:v>35.396901999999997</c:v>
                </c:pt>
                <c:pt idx="4">
                  <c:v>36.683356000000003</c:v>
                </c:pt>
                <c:pt idx="5">
                  <c:v>36.629707000000003</c:v>
                </c:pt>
                <c:pt idx="6">
                  <c:v>36.452976999999997</c:v>
                </c:pt>
                <c:pt idx="7">
                  <c:v>37.583454000000003</c:v>
                </c:pt>
                <c:pt idx="8">
                  <c:v>38.926569000000001</c:v>
                </c:pt>
                <c:pt idx="9">
                  <c:v>38.647846999999999</c:v>
                </c:pt>
                <c:pt idx="10">
                  <c:v>38.677180999999997</c:v>
                </c:pt>
                <c:pt idx="11">
                  <c:v>38.522072999999999</c:v>
                </c:pt>
                <c:pt idx="12">
                  <c:v>39.740434</c:v>
                </c:pt>
                <c:pt idx="13">
                  <c:v>39.527653000000001</c:v>
                </c:pt>
                <c:pt idx="14">
                  <c:v>39.830210999999998</c:v>
                </c:pt>
                <c:pt idx="15">
                  <c:v>40.629629000000001</c:v>
                </c:pt>
                <c:pt idx="16">
                  <c:v>41.524059000000001</c:v>
                </c:pt>
                <c:pt idx="17">
                  <c:v>42.246581999999997</c:v>
                </c:pt>
                <c:pt idx="18">
                  <c:v>42.611944999999999</c:v>
                </c:pt>
                <c:pt idx="19">
                  <c:v>43.332341</c:v>
                </c:pt>
                <c:pt idx="20">
                  <c:v>43.867862000000002</c:v>
                </c:pt>
                <c:pt idx="21">
                  <c:v>42.779722</c:v>
                </c:pt>
                <c:pt idx="22">
                  <c:v>42.704051999999997</c:v>
                </c:pt>
                <c:pt idx="23">
                  <c:v>42.838299999999997</c:v>
                </c:pt>
                <c:pt idx="24">
                  <c:v>43.879247999999997</c:v>
                </c:pt>
                <c:pt idx="25">
                  <c:v>45.033926999999998</c:v>
                </c:pt>
                <c:pt idx="26">
                  <c:v>46.000425</c:v>
                </c:pt>
                <c:pt idx="27">
                  <c:v>45.770716999999998</c:v>
                </c:pt>
                <c:pt idx="28">
                  <c:v>45.275157999999998</c:v>
                </c:pt>
                <c:pt idx="29">
                  <c:v>44.286757999999999</c:v>
                </c:pt>
                <c:pt idx="30">
                  <c:v>45.696330000000003</c:v>
                </c:pt>
                <c:pt idx="31">
                  <c:v>45.868397000000002</c:v>
                </c:pt>
                <c:pt idx="32">
                  <c:v>47.086920999999997</c:v>
                </c:pt>
                <c:pt idx="33">
                  <c:v>46.270553</c:v>
                </c:pt>
                <c:pt idx="34">
                  <c:v>46.962418999999997</c:v>
                </c:pt>
                <c:pt idx="35">
                  <c:v>46.962420000000002</c:v>
                </c:pt>
                <c:pt idx="36">
                  <c:v>46.962420000000002</c:v>
                </c:pt>
              </c:numCache>
            </c:numRef>
          </c:val>
          <c:smooth val="0"/>
          <c:extLst>
            <c:ext xmlns:c16="http://schemas.microsoft.com/office/drawing/2014/chart" uri="{C3380CC4-5D6E-409C-BE32-E72D297353CC}">
              <c16:uniqueId val="{00000002-ADA0-412E-80AA-840A13124DF3}"/>
            </c:ext>
          </c:extLst>
        </c:ser>
        <c:ser>
          <c:idx val="3"/>
          <c:order val="3"/>
          <c:tx>
            <c:strRef>
              <c:f>[ExecSumm.xlsx]E2a!$E$3</c:f>
              <c:strCache>
                <c:ptCount val="1"/>
                <c:pt idx="0">
                  <c:v>Russia</c:v>
                </c:pt>
              </c:strCache>
            </c:strRef>
          </c:tx>
          <c:marker>
            <c:symbol val="none"/>
          </c:marker>
          <c:cat>
            <c:numRef>
              <c:f>[ExecSumm.xlsx]E2a!$A$4:$A$40</c:f>
              <c:numCache>
                <c:formatCode>General</c:formatCod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numCache>
            </c:numRef>
          </c:cat>
          <c:val>
            <c:numRef>
              <c:f>[ExecSumm.xlsx]E2a!$E$4:$E$40</c:f>
              <c:numCache>
                <c:formatCode>0.00</c:formatCode>
                <c:ptCount val="37"/>
                <c:pt idx="0">
                  <c:v>21.021998</c:v>
                </c:pt>
                <c:pt idx="1">
                  <c:v>21.297056000000001</c:v>
                </c:pt>
                <c:pt idx="2">
                  <c:v>21.569364</c:v>
                </c:pt>
                <c:pt idx="3">
                  <c:v>21.838961000000001</c:v>
                </c:pt>
                <c:pt idx="4">
                  <c:v>22.105888</c:v>
                </c:pt>
                <c:pt idx="5">
                  <c:v>22.370184999999999</c:v>
                </c:pt>
                <c:pt idx="6">
                  <c:v>22.372848000000001</c:v>
                </c:pt>
                <c:pt idx="7">
                  <c:v>22.375477</c:v>
                </c:pt>
                <c:pt idx="8">
                  <c:v>22.378074000000002</c:v>
                </c:pt>
                <c:pt idx="9">
                  <c:v>23.724319999999999</c:v>
                </c:pt>
                <c:pt idx="10">
                  <c:v>23.579781000000001</c:v>
                </c:pt>
                <c:pt idx="11">
                  <c:v>24.627769000000001</c:v>
                </c:pt>
                <c:pt idx="12">
                  <c:v>32.368319999999997</c:v>
                </c:pt>
                <c:pt idx="13">
                  <c:v>34.287424000000001</c:v>
                </c:pt>
                <c:pt idx="14">
                  <c:v>40.578766999999999</c:v>
                </c:pt>
                <c:pt idx="15">
                  <c:v>42.447378999999998</c:v>
                </c:pt>
                <c:pt idx="16">
                  <c:v>48.319180000000003</c:v>
                </c:pt>
                <c:pt idx="17">
                  <c:v>45.170994999999998</c:v>
                </c:pt>
                <c:pt idx="18">
                  <c:v>43.241422</c:v>
                </c:pt>
                <c:pt idx="19">
                  <c:v>45.951684999999998</c:v>
                </c:pt>
                <c:pt idx="20">
                  <c:v>48.190829999999998</c:v>
                </c:pt>
                <c:pt idx="21">
                  <c:v>49.526009999999999</c:v>
                </c:pt>
                <c:pt idx="22">
                  <c:v>47.940382999999997</c:v>
                </c:pt>
                <c:pt idx="23">
                  <c:v>48.178663</c:v>
                </c:pt>
                <c:pt idx="24">
                  <c:v>48.240707999999998</c:v>
                </c:pt>
                <c:pt idx="25">
                  <c:v>47.395052999999997</c:v>
                </c:pt>
                <c:pt idx="26">
                  <c:v>49.235179000000002</c:v>
                </c:pt>
                <c:pt idx="27">
                  <c:v>48.998170000000002</c:v>
                </c:pt>
                <c:pt idx="28">
                  <c:v>52.131196000000003</c:v>
                </c:pt>
                <c:pt idx="29">
                  <c:v>49.636282999999999</c:v>
                </c:pt>
                <c:pt idx="30">
                  <c:v>46.836146999999997</c:v>
                </c:pt>
                <c:pt idx="31">
                  <c:v>48.060626999999997</c:v>
                </c:pt>
                <c:pt idx="32">
                  <c:v>45.527670999999998</c:v>
                </c:pt>
                <c:pt idx="33">
                  <c:v>47.265967000000003</c:v>
                </c:pt>
                <c:pt idx="34">
                  <c:v>45.666485999999999</c:v>
                </c:pt>
                <c:pt idx="35">
                  <c:v>45.513779999999997</c:v>
                </c:pt>
                <c:pt idx="36">
                  <c:v>45.513779999999997</c:v>
                </c:pt>
              </c:numCache>
            </c:numRef>
          </c:val>
          <c:smooth val="0"/>
          <c:extLst>
            <c:ext xmlns:c16="http://schemas.microsoft.com/office/drawing/2014/chart" uri="{C3380CC4-5D6E-409C-BE32-E72D297353CC}">
              <c16:uniqueId val="{00000003-ADA0-412E-80AA-840A13124DF3}"/>
            </c:ext>
          </c:extLst>
        </c:ser>
        <c:ser>
          <c:idx val="4"/>
          <c:order val="4"/>
          <c:tx>
            <c:strRef>
              <c:f>[ExecSumm.xlsx]E2a!$F$3</c:f>
              <c:strCache>
                <c:ptCount val="1"/>
                <c:pt idx="0">
                  <c:v>Europe</c:v>
                </c:pt>
              </c:strCache>
            </c:strRef>
          </c:tx>
          <c:marker>
            <c:symbol val="none"/>
          </c:marker>
          <c:cat>
            <c:numRef>
              <c:f>[ExecSumm.xlsx]E2a!$A$4:$A$40</c:f>
              <c:numCache>
                <c:formatCode>General</c:formatCod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numCache>
            </c:numRef>
          </c:cat>
          <c:val>
            <c:numRef>
              <c:f>[ExecSumm.xlsx]E2a!$F$4:$F$40</c:f>
              <c:numCache>
                <c:formatCode>0.00</c:formatCode>
                <c:ptCount val="37"/>
                <c:pt idx="0">
                  <c:v>32.624409999999997</c:v>
                </c:pt>
                <c:pt idx="1">
                  <c:v>32.133986999999998</c:v>
                </c:pt>
                <c:pt idx="2">
                  <c:v>31.011112000000001</c:v>
                </c:pt>
                <c:pt idx="3">
                  <c:v>31.674201</c:v>
                </c:pt>
                <c:pt idx="4">
                  <c:v>32.397016000000001</c:v>
                </c:pt>
                <c:pt idx="5">
                  <c:v>33.048273999999999</c:v>
                </c:pt>
                <c:pt idx="6">
                  <c:v>33.454054999999997</c:v>
                </c:pt>
                <c:pt idx="7">
                  <c:v>34.176357000000003</c:v>
                </c:pt>
                <c:pt idx="8">
                  <c:v>34.658707</c:v>
                </c:pt>
                <c:pt idx="9">
                  <c:v>34.659263000000003</c:v>
                </c:pt>
                <c:pt idx="10">
                  <c:v>33.806097000000001</c:v>
                </c:pt>
                <c:pt idx="11">
                  <c:v>33.406030999999999</c:v>
                </c:pt>
                <c:pt idx="12">
                  <c:v>32.800894</c:v>
                </c:pt>
                <c:pt idx="13">
                  <c:v>33.296621000000002</c:v>
                </c:pt>
                <c:pt idx="14">
                  <c:v>33.397359000000002</c:v>
                </c:pt>
                <c:pt idx="15">
                  <c:v>33.367114999999998</c:v>
                </c:pt>
                <c:pt idx="16">
                  <c:v>33.918976999999998</c:v>
                </c:pt>
                <c:pt idx="17">
                  <c:v>34.116284</c:v>
                </c:pt>
                <c:pt idx="18">
                  <c:v>34.221291000000001</c:v>
                </c:pt>
                <c:pt idx="19">
                  <c:v>33.893695000000001</c:v>
                </c:pt>
                <c:pt idx="20">
                  <c:v>33.939239000000001</c:v>
                </c:pt>
                <c:pt idx="21">
                  <c:v>34.403421999999999</c:v>
                </c:pt>
                <c:pt idx="22">
                  <c:v>34.344735999999997</c:v>
                </c:pt>
                <c:pt idx="23">
                  <c:v>35.157843999999997</c:v>
                </c:pt>
                <c:pt idx="24">
                  <c:v>35.375394999999997</c:v>
                </c:pt>
                <c:pt idx="25">
                  <c:v>35.545952999999997</c:v>
                </c:pt>
                <c:pt idx="26">
                  <c:v>36.073324</c:v>
                </c:pt>
                <c:pt idx="27">
                  <c:v>36.763767000000001</c:v>
                </c:pt>
                <c:pt idx="28">
                  <c:v>36.919808000000003</c:v>
                </c:pt>
                <c:pt idx="29">
                  <c:v>35.490591999999999</c:v>
                </c:pt>
                <c:pt idx="30">
                  <c:v>35.577627999999997</c:v>
                </c:pt>
                <c:pt idx="31">
                  <c:v>36.494633</c:v>
                </c:pt>
                <c:pt idx="32">
                  <c:v>36.037868000000003</c:v>
                </c:pt>
                <c:pt idx="33">
                  <c:v>36.581341000000002</c:v>
                </c:pt>
                <c:pt idx="34">
                  <c:v>36.645648000000001</c:v>
                </c:pt>
                <c:pt idx="35">
                  <c:v>36.749704999999999</c:v>
                </c:pt>
                <c:pt idx="36">
                  <c:v>37.070500000000003</c:v>
                </c:pt>
              </c:numCache>
            </c:numRef>
          </c:val>
          <c:smooth val="0"/>
          <c:extLst>
            <c:ext xmlns:c16="http://schemas.microsoft.com/office/drawing/2014/chart" uri="{C3380CC4-5D6E-409C-BE32-E72D297353CC}">
              <c16:uniqueId val="{00000004-ADA0-412E-80AA-840A13124DF3}"/>
            </c:ext>
          </c:extLst>
        </c:ser>
        <c:dLbls>
          <c:showLegendKey val="0"/>
          <c:showVal val="0"/>
          <c:showCatName val="0"/>
          <c:showSerName val="0"/>
          <c:showPercent val="0"/>
          <c:showBubbleSize val="0"/>
        </c:dLbls>
        <c:smooth val="0"/>
        <c:axId val="39187584"/>
        <c:axId val="39189120"/>
      </c:lineChart>
      <c:catAx>
        <c:axId val="39187584"/>
        <c:scaling>
          <c:orientation val="minMax"/>
        </c:scaling>
        <c:delete val="0"/>
        <c:axPos val="b"/>
        <c:numFmt formatCode="General" sourceLinked="1"/>
        <c:majorTickMark val="none"/>
        <c:minorTickMark val="none"/>
        <c:tickLblPos val="nextTo"/>
        <c:crossAx val="39189120"/>
        <c:crosses val="autoZero"/>
        <c:auto val="1"/>
        <c:lblAlgn val="ctr"/>
        <c:lblOffset val="100"/>
        <c:noMultiLvlLbl val="0"/>
      </c:catAx>
      <c:valAx>
        <c:axId val="39189120"/>
        <c:scaling>
          <c:orientation val="minMax"/>
          <c:min val="10"/>
        </c:scaling>
        <c:delete val="0"/>
        <c:axPos val="l"/>
        <c:majorGridlines/>
        <c:numFmt formatCode="0.00" sourceLinked="1"/>
        <c:majorTickMark val="none"/>
        <c:minorTickMark val="none"/>
        <c:tickLblPos val="nextTo"/>
        <c:spPr>
          <a:ln w="6350">
            <a:noFill/>
          </a:ln>
        </c:spPr>
        <c:crossAx val="39187584"/>
        <c:crosses val="autoZero"/>
        <c:crossBetween val="between"/>
      </c:valAx>
    </c:plotArea>
    <c:legend>
      <c:legendPos val="b"/>
      <c:overlay val="0"/>
    </c:legend>
    <c:plotVisOnly val="1"/>
    <c:dispBlanksAs val="gap"/>
    <c:showDLblsOverMax val="0"/>
  </c:chart>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Evolution of the income share of the bottom 50% and top 1% in the world economy</a:t>
            </a:r>
          </a:p>
        </c:rich>
      </c:tx>
      <c:overlay val="0"/>
    </c:title>
    <c:autoTitleDeleted val="0"/>
    <c:plotArea>
      <c:layout/>
      <c:lineChart>
        <c:grouping val="standard"/>
        <c:varyColors val="0"/>
        <c:ser>
          <c:idx val="0"/>
          <c:order val="0"/>
          <c:tx>
            <c:strRef>
              <c:f>'[ExecSumm.xlsx]E5'!$B$3</c:f>
              <c:strCache>
                <c:ptCount val="1"/>
                <c:pt idx="0">
                  <c:v>Bottom 50% Share</c:v>
                </c:pt>
              </c:strCache>
            </c:strRef>
          </c:tx>
          <c:spPr>
            <a:ln w="31750"/>
          </c:spPr>
          <c:marker>
            <c:symbol val="none"/>
          </c:marker>
          <c:cat>
            <c:numRef>
              <c:f>'[ExecSumm.xlsx]E5'!$A$4:$A$40</c:f>
              <c:numCache>
                <c:formatCode>General</c:formatCod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numCache>
            </c:numRef>
          </c:cat>
          <c:val>
            <c:numRef>
              <c:f>'[ExecSumm.xlsx]E5'!$B$4:$B$40</c:f>
              <c:numCache>
                <c:formatCode>0.00</c:formatCode>
                <c:ptCount val="37"/>
                <c:pt idx="0">
                  <c:v>7.9755678176879883</c:v>
                </c:pt>
                <c:pt idx="1">
                  <c:v>8.1395549774169922</c:v>
                </c:pt>
                <c:pt idx="2">
                  <c:v>8.4573698043823242</c:v>
                </c:pt>
                <c:pt idx="3">
                  <c:v>8.3727226257324219</c:v>
                </c:pt>
                <c:pt idx="4">
                  <c:v>8.7937908172607422</c:v>
                </c:pt>
                <c:pt idx="5">
                  <c:v>9.2128620147705078</c:v>
                </c:pt>
                <c:pt idx="6">
                  <c:v>9.188319206237793</c:v>
                </c:pt>
                <c:pt idx="7">
                  <c:v>9.3093910217285156</c:v>
                </c:pt>
                <c:pt idx="8">
                  <c:v>9.2802209854125977</c:v>
                </c:pt>
                <c:pt idx="9">
                  <c:v>9.0820503234863281</c:v>
                </c:pt>
                <c:pt idx="10">
                  <c:v>8.8893938064575195</c:v>
                </c:pt>
                <c:pt idx="11">
                  <c:v>8.9720535278320313</c:v>
                </c:pt>
                <c:pt idx="12">
                  <c:v>9.0084705352783203</c:v>
                </c:pt>
                <c:pt idx="13">
                  <c:v>8.9123420715332031</c:v>
                </c:pt>
                <c:pt idx="14">
                  <c:v>8.8790760040283203</c:v>
                </c:pt>
                <c:pt idx="15">
                  <c:v>8.8234176635742188</c:v>
                </c:pt>
                <c:pt idx="16">
                  <c:v>8.8641719818115234</c:v>
                </c:pt>
                <c:pt idx="17">
                  <c:v>8.8978376388549805</c:v>
                </c:pt>
                <c:pt idx="18">
                  <c:v>8.9501552581787109</c:v>
                </c:pt>
                <c:pt idx="19">
                  <c:v>8.9105386734008789</c:v>
                </c:pt>
                <c:pt idx="20">
                  <c:v>8.6829633712768555</c:v>
                </c:pt>
                <c:pt idx="21">
                  <c:v>8.7105512619018555</c:v>
                </c:pt>
                <c:pt idx="22">
                  <c:v>8.6743373870849609</c:v>
                </c:pt>
                <c:pt idx="23">
                  <c:v>8.6698598861694336</c:v>
                </c:pt>
                <c:pt idx="24">
                  <c:v>8.7925186157226563</c:v>
                </c:pt>
                <c:pt idx="25">
                  <c:v>8.7756481170654297</c:v>
                </c:pt>
                <c:pt idx="26">
                  <c:v>8.8982133865356445</c:v>
                </c:pt>
                <c:pt idx="27">
                  <c:v>9.0944366455078125</c:v>
                </c:pt>
                <c:pt idx="28">
                  <c:v>9.2042407989501953</c:v>
                </c:pt>
                <c:pt idx="29">
                  <c:v>9.4952793121337891</c:v>
                </c:pt>
                <c:pt idx="30">
                  <c:v>9.4369668960571289</c:v>
                </c:pt>
                <c:pt idx="31">
                  <c:v>9.4020376205444336</c:v>
                </c:pt>
                <c:pt idx="32">
                  <c:v>9.4760456085205078</c:v>
                </c:pt>
                <c:pt idx="33">
                  <c:v>9.5068025588989258</c:v>
                </c:pt>
                <c:pt idx="34">
                  <c:v>9.619537353515625</c:v>
                </c:pt>
                <c:pt idx="35">
                  <c:v>9.6521148681640625</c:v>
                </c:pt>
                <c:pt idx="36">
                  <c:v>9.6592912673950195</c:v>
                </c:pt>
              </c:numCache>
            </c:numRef>
          </c:val>
          <c:smooth val="1"/>
          <c:extLst>
            <c:ext xmlns:c16="http://schemas.microsoft.com/office/drawing/2014/chart" uri="{C3380CC4-5D6E-409C-BE32-E72D297353CC}">
              <c16:uniqueId val="{00000000-D6E3-421C-9FF0-05A220FB7F5A}"/>
            </c:ext>
          </c:extLst>
        </c:ser>
        <c:ser>
          <c:idx val="1"/>
          <c:order val="1"/>
          <c:tx>
            <c:strRef>
              <c:f>'[ExecSumm.xlsx]E5'!$C$3</c:f>
              <c:strCache>
                <c:ptCount val="1"/>
                <c:pt idx="0">
                  <c:v>Top 1% Share</c:v>
                </c:pt>
              </c:strCache>
            </c:strRef>
          </c:tx>
          <c:spPr>
            <a:ln w="31750"/>
          </c:spPr>
          <c:marker>
            <c:symbol val="none"/>
          </c:marker>
          <c:cat>
            <c:numRef>
              <c:f>'[ExecSumm.xlsx]E5'!$A$4:$A$40</c:f>
              <c:numCache>
                <c:formatCode>General</c:formatCode>
                <c:ptCount val="37"/>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numCache>
            </c:numRef>
          </c:cat>
          <c:val>
            <c:numRef>
              <c:f>'[ExecSumm.xlsx]E5'!$C$4:$C$40</c:f>
              <c:numCache>
                <c:formatCode>0.00</c:formatCode>
                <c:ptCount val="37"/>
                <c:pt idx="0">
                  <c:v>16.275749206542969</c:v>
                </c:pt>
                <c:pt idx="1">
                  <c:v>16.334375381469727</c:v>
                </c:pt>
                <c:pt idx="2">
                  <c:v>15.725298881530762</c:v>
                </c:pt>
                <c:pt idx="3">
                  <c:v>15.867425918579102</c:v>
                </c:pt>
                <c:pt idx="4">
                  <c:v>16.280899047851563</c:v>
                </c:pt>
                <c:pt idx="5">
                  <c:v>17.033821105957031</c:v>
                </c:pt>
                <c:pt idx="6">
                  <c:v>17.265413284301758</c:v>
                </c:pt>
                <c:pt idx="7">
                  <c:v>17.717193603515625</c:v>
                </c:pt>
                <c:pt idx="8">
                  <c:v>18.174570083618164</c:v>
                </c:pt>
                <c:pt idx="9">
                  <c:v>18.191495895385742</c:v>
                </c:pt>
                <c:pt idx="10">
                  <c:v>18.302875518798828</c:v>
                </c:pt>
                <c:pt idx="11">
                  <c:v>18.017583847045898</c:v>
                </c:pt>
                <c:pt idx="12">
                  <c:v>18.342988967895508</c:v>
                </c:pt>
                <c:pt idx="13">
                  <c:v>18.594802856445313</c:v>
                </c:pt>
                <c:pt idx="14">
                  <c:v>18.731595993041992</c:v>
                </c:pt>
                <c:pt idx="15">
                  <c:v>19.150962829589844</c:v>
                </c:pt>
                <c:pt idx="16">
                  <c:v>19.612285614013672</c:v>
                </c:pt>
                <c:pt idx="17">
                  <c:v>19.975465774536133</c:v>
                </c:pt>
                <c:pt idx="18">
                  <c:v>20.352338790893555</c:v>
                </c:pt>
                <c:pt idx="19">
                  <c:v>20.54640007019043</c:v>
                </c:pt>
                <c:pt idx="20">
                  <c:v>20.893697738647461</c:v>
                </c:pt>
                <c:pt idx="21">
                  <c:v>20.744363784790039</c:v>
                </c:pt>
                <c:pt idx="22">
                  <c:v>20.766716003417969</c:v>
                </c:pt>
                <c:pt idx="23">
                  <c:v>21.034095764160156</c:v>
                </c:pt>
                <c:pt idx="24">
                  <c:v>21.326911926269531</c:v>
                </c:pt>
                <c:pt idx="25">
                  <c:v>21.765363693237305</c:v>
                </c:pt>
                <c:pt idx="26">
                  <c:v>22.139142990112305</c:v>
                </c:pt>
                <c:pt idx="27">
                  <c:v>22.117282867431641</c:v>
                </c:pt>
                <c:pt idx="28">
                  <c:v>21.794445037841797</c:v>
                </c:pt>
                <c:pt idx="29">
                  <c:v>20.774560928344727</c:v>
                </c:pt>
                <c:pt idx="30">
                  <c:v>20.781736373901367</c:v>
                </c:pt>
                <c:pt idx="31">
                  <c:v>20.90168571472168</c:v>
                </c:pt>
                <c:pt idx="32">
                  <c:v>20.658212661743164</c:v>
                </c:pt>
                <c:pt idx="33">
                  <c:v>20.552450180053711</c:v>
                </c:pt>
                <c:pt idx="34">
                  <c:v>20.512800216674805</c:v>
                </c:pt>
                <c:pt idx="35">
                  <c:v>20.553791046142578</c:v>
                </c:pt>
                <c:pt idx="36">
                  <c:v>20.437896728515625</c:v>
                </c:pt>
              </c:numCache>
            </c:numRef>
          </c:val>
          <c:smooth val="1"/>
          <c:extLst>
            <c:ext xmlns:c16="http://schemas.microsoft.com/office/drawing/2014/chart" uri="{C3380CC4-5D6E-409C-BE32-E72D297353CC}">
              <c16:uniqueId val="{00000001-D6E3-421C-9FF0-05A220FB7F5A}"/>
            </c:ext>
          </c:extLst>
        </c:ser>
        <c:dLbls>
          <c:showLegendKey val="0"/>
          <c:showVal val="0"/>
          <c:showCatName val="0"/>
          <c:showSerName val="0"/>
          <c:showPercent val="0"/>
          <c:showBubbleSize val="0"/>
        </c:dLbls>
        <c:smooth val="0"/>
        <c:axId val="40193408"/>
        <c:axId val="40195200"/>
      </c:lineChart>
      <c:catAx>
        <c:axId val="40193408"/>
        <c:scaling>
          <c:orientation val="minMax"/>
        </c:scaling>
        <c:delete val="0"/>
        <c:axPos val="b"/>
        <c:numFmt formatCode="General" sourceLinked="1"/>
        <c:majorTickMark val="none"/>
        <c:minorTickMark val="none"/>
        <c:tickLblPos val="nextTo"/>
        <c:crossAx val="40195200"/>
        <c:crosses val="autoZero"/>
        <c:auto val="1"/>
        <c:lblAlgn val="ctr"/>
        <c:lblOffset val="100"/>
        <c:noMultiLvlLbl val="0"/>
      </c:catAx>
      <c:valAx>
        <c:axId val="40195200"/>
        <c:scaling>
          <c:orientation val="minMax"/>
          <c:min val="5"/>
        </c:scaling>
        <c:delete val="0"/>
        <c:axPos val="l"/>
        <c:majorGridlines/>
        <c:numFmt formatCode="0.00" sourceLinked="1"/>
        <c:majorTickMark val="none"/>
        <c:minorTickMark val="none"/>
        <c:tickLblPos val="nextTo"/>
        <c:spPr>
          <a:ln w="6350">
            <a:noFill/>
          </a:ln>
        </c:spPr>
        <c:crossAx val="40193408"/>
        <c:crosses val="autoZero"/>
        <c:crossBetween val="between"/>
      </c:valAx>
    </c:plotArea>
    <c:legend>
      <c:legendPos val="b"/>
      <c:overlay val="0"/>
    </c:legend>
    <c:plotVisOnly val="1"/>
    <c:dispBlanksAs val="gap"/>
    <c:showDLblsOverMax val="0"/>
  </c:chart>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Average Income of the bottom 50%</a:t>
            </a:r>
          </a:p>
          <a:p>
            <a:pPr>
              <a:defRPr/>
            </a:pPr>
            <a:r>
              <a:rPr lang="es-ES"/>
              <a:t>Observed  trends and projected under different scenarios</a:t>
            </a:r>
          </a:p>
        </c:rich>
      </c:tx>
      <c:overlay val="0"/>
    </c:title>
    <c:autoTitleDeleted val="0"/>
    <c:plotArea>
      <c:layout>
        <c:manualLayout>
          <c:layoutTarget val="inner"/>
          <c:xMode val="edge"/>
          <c:yMode val="edge"/>
          <c:x val="9.636983426280854E-2"/>
          <c:y val="0.19395760788865535"/>
          <c:w val="0.87785395015429746"/>
          <c:h val="0.50521107172360424"/>
        </c:manualLayout>
      </c:layout>
      <c:lineChart>
        <c:grouping val="standard"/>
        <c:varyColors val="0"/>
        <c:ser>
          <c:idx val="0"/>
          <c:order val="0"/>
          <c:tx>
            <c:strRef>
              <c:f>'[ExecSumm.xlsx]E11'!$B$4</c:f>
              <c:strCache>
                <c:ptCount val="1"/>
                <c:pt idx="0">
                  <c:v>Scenario 1: All countries follow their own trend</c:v>
                </c:pt>
              </c:strCache>
            </c:strRef>
          </c:tx>
          <c:marker>
            <c:symbol val="diamond"/>
            <c:size val="5"/>
          </c:marker>
          <c:cat>
            <c:numRef>
              <c:f>'[ExecSumm.xlsx]E11'!$A$5:$A$75</c:f>
              <c:numCache>
                <c:formatCode>General</c:formatCode>
                <c:ptCount val="7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numCache>
            </c:numRef>
          </c:cat>
          <c:val>
            <c:numRef>
              <c:f>'[ExecSumm.xlsx]E11'!$B$5:$B$75</c:f>
              <c:numCache>
                <c:formatCode>0</c:formatCode>
                <c:ptCount val="71"/>
                <c:pt idx="0">
                  <c:v>1585.6110000000001</c:v>
                </c:pt>
                <c:pt idx="1">
                  <c:v>1614.6790000000001</c:v>
                </c:pt>
                <c:pt idx="2">
                  <c:v>1650.067</c:v>
                </c:pt>
                <c:pt idx="3">
                  <c:v>1640.5039999999999</c:v>
                </c:pt>
                <c:pt idx="4">
                  <c:v>1765.1780000000001</c:v>
                </c:pt>
                <c:pt idx="5">
                  <c:v>1925.067</c:v>
                </c:pt>
                <c:pt idx="6">
                  <c:v>1940.201</c:v>
                </c:pt>
                <c:pt idx="7">
                  <c:v>1981.0809999999999</c:v>
                </c:pt>
                <c:pt idx="8">
                  <c:v>2027.854</c:v>
                </c:pt>
                <c:pt idx="9">
                  <c:v>1997.626</c:v>
                </c:pt>
                <c:pt idx="10">
                  <c:v>1935.3119999999999</c:v>
                </c:pt>
                <c:pt idx="11">
                  <c:v>1936.5719999999999</c:v>
                </c:pt>
                <c:pt idx="12">
                  <c:v>1936.84</c:v>
                </c:pt>
                <c:pt idx="13">
                  <c:v>1902.3320000000001</c:v>
                </c:pt>
                <c:pt idx="14">
                  <c:v>1914.162</c:v>
                </c:pt>
                <c:pt idx="15">
                  <c:v>1908.441</c:v>
                </c:pt>
                <c:pt idx="16">
                  <c:v>1953.2919999999999</c:v>
                </c:pt>
                <c:pt idx="17">
                  <c:v>2002.6679999999999</c:v>
                </c:pt>
                <c:pt idx="18">
                  <c:v>2018.9880000000001</c:v>
                </c:pt>
                <c:pt idx="19">
                  <c:v>2032.249</c:v>
                </c:pt>
                <c:pt idx="20">
                  <c:v>2038.34</c:v>
                </c:pt>
                <c:pt idx="21">
                  <c:v>2050.9160000000002</c:v>
                </c:pt>
                <c:pt idx="22">
                  <c:v>2055.404</c:v>
                </c:pt>
                <c:pt idx="23">
                  <c:v>2091.7959999999998</c:v>
                </c:pt>
                <c:pt idx="24">
                  <c:v>2199.7660000000001</c:v>
                </c:pt>
                <c:pt idx="25">
                  <c:v>2269.7640000000001</c:v>
                </c:pt>
                <c:pt idx="26">
                  <c:v>2398.252</c:v>
                </c:pt>
                <c:pt idx="27">
                  <c:v>2533.1990000000001</c:v>
                </c:pt>
                <c:pt idx="28">
                  <c:v>2586.2089999999998</c:v>
                </c:pt>
                <c:pt idx="29">
                  <c:v>2594.2339999999999</c:v>
                </c:pt>
                <c:pt idx="30">
                  <c:v>2680.442</c:v>
                </c:pt>
                <c:pt idx="31">
                  <c:v>2737.317</c:v>
                </c:pt>
                <c:pt idx="32">
                  <c:v>2812.86</c:v>
                </c:pt>
                <c:pt idx="33">
                  <c:v>2875.4470000000001</c:v>
                </c:pt>
                <c:pt idx="34">
                  <c:v>2972.509</c:v>
                </c:pt>
                <c:pt idx="35">
                  <c:v>3032.2370000000001</c:v>
                </c:pt>
                <c:pt idx="36">
                  <c:v>3081.7089999999998</c:v>
                </c:pt>
                <c:pt idx="40">
                  <c:v>3394.1849999999999</c:v>
                </c:pt>
                <c:pt idx="44">
                  <c:v>3701.4470000000001</c:v>
                </c:pt>
                <c:pt idx="48">
                  <c:v>4027.605</c:v>
                </c:pt>
                <c:pt idx="52">
                  <c:v>4383.2359999999999</c:v>
                </c:pt>
                <c:pt idx="56">
                  <c:v>4770.509</c:v>
                </c:pt>
                <c:pt idx="60">
                  <c:v>5182.9880000000003</c:v>
                </c:pt>
                <c:pt idx="64">
                  <c:v>5610.991</c:v>
                </c:pt>
                <c:pt idx="68">
                  <c:v>6061.7290000000003</c:v>
                </c:pt>
                <c:pt idx="70">
                  <c:v>6299.2290000000003</c:v>
                </c:pt>
              </c:numCache>
            </c:numRef>
          </c:val>
          <c:smooth val="0"/>
          <c:extLst>
            <c:ext xmlns:c16="http://schemas.microsoft.com/office/drawing/2014/chart" uri="{C3380CC4-5D6E-409C-BE32-E72D297353CC}">
              <c16:uniqueId val="{00000000-E245-4E34-A203-882B3B17A779}"/>
            </c:ext>
          </c:extLst>
        </c:ser>
        <c:ser>
          <c:idx val="1"/>
          <c:order val="1"/>
          <c:tx>
            <c:strRef>
              <c:f>'[ExecSumm.xlsx]E11'!$C$4</c:f>
              <c:strCache>
                <c:ptCount val="1"/>
                <c:pt idx="0">
                  <c:v>Scenario 2: All countries follow Europe's trend</c:v>
                </c:pt>
              </c:strCache>
            </c:strRef>
          </c:tx>
          <c:marker>
            <c:symbol val="square"/>
            <c:size val="5"/>
          </c:marker>
          <c:cat>
            <c:numRef>
              <c:f>'[ExecSumm.xlsx]E11'!$A$5:$A$75</c:f>
              <c:numCache>
                <c:formatCode>General</c:formatCode>
                <c:ptCount val="7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numCache>
            </c:numRef>
          </c:cat>
          <c:val>
            <c:numRef>
              <c:f>'[ExecSumm.xlsx]E11'!$C$5:$C$75</c:f>
              <c:numCache>
                <c:formatCode>General</c:formatCode>
                <c:ptCount val="71"/>
                <c:pt idx="40" formatCode="0">
                  <c:v>3640.125</c:v>
                </c:pt>
                <c:pt idx="44" formatCode="0">
                  <c:v>4225.46</c:v>
                </c:pt>
                <c:pt idx="48" formatCode="0">
                  <c:v>4859.0469999999996</c:v>
                </c:pt>
                <c:pt idx="52" formatCode="0">
                  <c:v>5548.1059999999998</c:v>
                </c:pt>
                <c:pt idx="56" formatCode="0">
                  <c:v>6289.8770000000004</c:v>
                </c:pt>
                <c:pt idx="60" formatCode="0">
                  <c:v>7074.317</c:v>
                </c:pt>
                <c:pt idx="64" formatCode="0">
                  <c:v>7892.8280000000004</c:v>
                </c:pt>
                <c:pt idx="68" formatCode="0">
                  <c:v>8717.9860000000008</c:v>
                </c:pt>
                <c:pt idx="70" formatCode="0">
                  <c:v>9138.0910000000003</c:v>
                </c:pt>
              </c:numCache>
            </c:numRef>
          </c:val>
          <c:smooth val="0"/>
          <c:extLst>
            <c:ext xmlns:c16="http://schemas.microsoft.com/office/drawing/2014/chart" uri="{C3380CC4-5D6E-409C-BE32-E72D297353CC}">
              <c16:uniqueId val="{00000001-E245-4E34-A203-882B3B17A779}"/>
            </c:ext>
          </c:extLst>
        </c:ser>
        <c:ser>
          <c:idx val="2"/>
          <c:order val="2"/>
          <c:tx>
            <c:strRef>
              <c:f>'[ExecSumm.xlsx]E11'!$D$4</c:f>
              <c:strCache>
                <c:ptCount val="1"/>
                <c:pt idx="0">
                  <c:v>Scenario 3: All countries follow US trend</c:v>
                </c:pt>
              </c:strCache>
            </c:strRef>
          </c:tx>
          <c:marker>
            <c:symbol val="triangle"/>
            <c:size val="5"/>
          </c:marker>
          <c:cat>
            <c:numRef>
              <c:f>'[ExecSumm.xlsx]E11'!$A$5:$A$75</c:f>
              <c:numCache>
                <c:formatCode>General</c:formatCode>
                <c:ptCount val="7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numCache>
            </c:numRef>
          </c:cat>
          <c:val>
            <c:numRef>
              <c:f>'[ExecSumm.xlsx]E11'!$D$5:$D$75</c:f>
              <c:numCache>
                <c:formatCode>General</c:formatCode>
                <c:ptCount val="71"/>
                <c:pt idx="40" formatCode="0">
                  <c:v>3227.451</c:v>
                </c:pt>
                <c:pt idx="44" formatCode="0">
                  <c:v>3377.5810000000001</c:v>
                </c:pt>
                <c:pt idx="48" formatCode="0">
                  <c:v>3533.4859999999999</c:v>
                </c:pt>
                <c:pt idx="52" formatCode="0">
                  <c:v>3694.2159999999999</c:v>
                </c:pt>
                <c:pt idx="56" formatCode="0">
                  <c:v>3860.0390000000002</c:v>
                </c:pt>
                <c:pt idx="60" formatCode="0">
                  <c:v>4030.8580000000002</c:v>
                </c:pt>
                <c:pt idx="64" formatCode="0">
                  <c:v>4205.5</c:v>
                </c:pt>
                <c:pt idx="68" formatCode="0">
                  <c:v>4385.7929999999997</c:v>
                </c:pt>
                <c:pt idx="70" formatCode="0">
                  <c:v>4479.1769999999997</c:v>
                </c:pt>
              </c:numCache>
            </c:numRef>
          </c:val>
          <c:smooth val="0"/>
          <c:extLst>
            <c:ext xmlns:c16="http://schemas.microsoft.com/office/drawing/2014/chart" uri="{C3380CC4-5D6E-409C-BE32-E72D297353CC}">
              <c16:uniqueId val="{00000002-E245-4E34-A203-882B3B17A779}"/>
            </c:ext>
          </c:extLst>
        </c:ser>
        <c:dLbls>
          <c:showLegendKey val="0"/>
          <c:showVal val="0"/>
          <c:showCatName val="0"/>
          <c:showSerName val="0"/>
          <c:showPercent val="0"/>
          <c:showBubbleSize val="0"/>
        </c:dLbls>
        <c:marker val="1"/>
        <c:smooth val="0"/>
        <c:axId val="40217984"/>
        <c:axId val="40232064"/>
      </c:lineChart>
      <c:catAx>
        <c:axId val="40217984"/>
        <c:scaling>
          <c:orientation val="minMax"/>
        </c:scaling>
        <c:delete val="0"/>
        <c:axPos val="b"/>
        <c:numFmt formatCode="General" sourceLinked="1"/>
        <c:majorTickMark val="none"/>
        <c:minorTickMark val="none"/>
        <c:tickLblPos val="nextTo"/>
        <c:crossAx val="40232064"/>
        <c:crosses val="autoZero"/>
        <c:auto val="1"/>
        <c:lblAlgn val="ctr"/>
        <c:lblOffset val="100"/>
        <c:noMultiLvlLbl val="0"/>
      </c:catAx>
      <c:valAx>
        <c:axId val="40232064"/>
        <c:scaling>
          <c:orientation val="minMax"/>
          <c:max val="10000"/>
          <c:min val="0"/>
        </c:scaling>
        <c:delete val="0"/>
        <c:axPos val="l"/>
        <c:majorGridlines/>
        <c:numFmt formatCode="0" sourceLinked="1"/>
        <c:majorTickMark val="none"/>
        <c:minorTickMark val="none"/>
        <c:tickLblPos val="nextTo"/>
        <c:spPr>
          <a:ln w="6350">
            <a:noFill/>
          </a:ln>
        </c:spPr>
        <c:crossAx val="40217984"/>
        <c:crosses val="autoZero"/>
        <c:crossBetween val="between"/>
      </c:valAx>
    </c:plotArea>
    <c:legend>
      <c:legendPos val="b"/>
      <c:layout>
        <c:manualLayout>
          <c:xMode val="edge"/>
          <c:yMode val="edge"/>
          <c:x val="1.61862058909303E-2"/>
          <c:y val="0.84773030623538015"/>
          <c:w val="0.97540041238254704"/>
          <c:h val="0.14565151467620333"/>
        </c:manualLayout>
      </c:layout>
      <c:overlay val="0"/>
      <c:txPr>
        <a:bodyPr/>
        <a:lstStyle/>
        <a:p>
          <a:pPr>
            <a:defRPr sz="1400"/>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'[Data_Extract_From_World_Development_Indicators (24).xlsx]Hoja1'!$E$1</c:f>
              <c:strCache>
                <c:ptCount val="1"/>
                <c:pt idx="0">
                  <c:v>b</c:v>
                </c:pt>
              </c:strCache>
            </c:strRef>
          </c:tx>
          <c:spPr>
            <a:ln w="28575">
              <a:noFill/>
            </a:ln>
          </c:spPr>
          <c:trendline>
            <c:trendlineType val="linear"/>
            <c:dispRSqr val="1"/>
            <c:dispEq val="0"/>
            <c:trendlineLbl>
              <c:layout>
                <c:manualLayout>
                  <c:x val="-4.71200845109188E-2"/>
                  <c:y val="-0.42793261336556587"/>
                </c:manualLayout>
              </c:layout>
              <c:numFmt formatCode="General" sourceLinked="0"/>
            </c:trendlineLbl>
          </c:trendline>
          <c:xVal>
            <c:numRef>
              <c:f>'[Data_Extract_From_World_Development_Indicators (24).xlsx]Hoja1'!$D$2:$D$223</c:f>
              <c:numCache>
                <c:formatCode>0.00</c:formatCode>
                <c:ptCount val="222"/>
                <c:pt idx="0">
                  <c:v>1802.0495197205435</c:v>
                </c:pt>
                <c:pt idx="1">
                  <c:v>10969.987575223937</c:v>
                </c:pt>
                <c:pt idx="2">
                  <c:v>6650.8382526536989</c:v>
                </c:pt>
                <c:pt idx="3">
                  <c:v>19116.907914513155</c:v>
                </c:pt>
                <c:pt idx="4">
                  <c:v>8195.9336491779923</c:v>
                </c:pt>
                <c:pt idx="5">
                  <c:v>43923.258269346625</c:v>
                </c:pt>
                <c:pt idx="6">
                  <c:v>44304.967756787009</c:v>
                </c:pt>
                <c:pt idx="7">
                  <c:v>16698.86365325384</c:v>
                </c:pt>
                <c:pt idx="8">
                  <c:v>28407.125815880692</c:v>
                </c:pt>
                <c:pt idx="9">
                  <c:v>3132.5675401521398</c:v>
                </c:pt>
                <c:pt idx="10">
                  <c:v>16460.154113179331</c:v>
                </c:pt>
                <c:pt idx="11">
                  <c:v>17219.120647776064</c:v>
                </c:pt>
                <c:pt idx="12">
                  <c:v>41708.212340173108</c:v>
                </c:pt>
                <c:pt idx="13">
                  <c:v>7746.7605292863864</c:v>
                </c:pt>
                <c:pt idx="14">
                  <c:v>10932.405680513164</c:v>
                </c:pt>
                <c:pt idx="15">
                  <c:v>15032.698329365876</c:v>
                </c:pt>
                <c:pt idx="16">
                  <c:v>14702.591268031638</c:v>
                </c:pt>
                <c:pt idx="17">
                  <c:v>16999.045994331205</c:v>
                </c:pt>
                <c:pt idx="18">
                  <c:v>1596.334580516474</c:v>
                </c:pt>
                <c:pt idx="19">
                  <c:v>3290.9524538544188</c:v>
                </c:pt>
                <c:pt idx="20">
                  <c:v>43149.475837030521</c:v>
                </c:pt>
                <c:pt idx="21">
                  <c:v>22516.607857512488</c:v>
                </c:pt>
                <c:pt idx="22">
                  <c:v>13569.891526732428</c:v>
                </c:pt>
                <c:pt idx="23">
                  <c:v>12922.042785785065</c:v>
                </c:pt>
                <c:pt idx="24">
                  <c:v>14738.613374256887</c:v>
                </c:pt>
                <c:pt idx="25">
                  <c:v>3241.6120557893628</c:v>
                </c:pt>
                <c:pt idx="26">
                  <c:v>30549.297127522099</c:v>
                </c:pt>
                <c:pt idx="27">
                  <c:v>30605.420521147058</c:v>
                </c:pt>
                <c:pt idx="28">
                  <c:v>45458.697148831008</c:v>
                </c:pt>
                <c:pt idx="29">
                  <c:v>13395.916802055028</c:v>
                </c:pt>
                <c:pt idx="30">
                  <c:v>10096.656218974922</c:v>
                </c:pt>
                <c:pt idx="31">
                  <c:v>7019.5917990272337</c:v>
                </c:pt>
                <c:pt idx="32">
                  <c:v>27547.839823978222</c:v>
                </c:pt>
                <c:pt idx="33">
                  <c:v>27549.581369737807</c:v>
                </c:pt>
                <c:pt idx="34">
                  <c:v>8477.6447298158801</c:v>
                </c:pt>
                <c:pt idx="35">
                  <c:v>38941.763603055086</c:v>
                </c:pt>
                <c:pt idx="36">
                  <c:v>37766.374111687168</c:v>
                </c:pt>
                <c:pt idx="37">
                  <c:v>9025.1331269826878</c:v>
                </c:pt>
                <c:pt idx="38">
                  <c:v>43937.947131727815</c:v>
                </c:pt>
                <c:pt idx="39">
                  <c:v>7292.710948299964</c:v>
                </c:pt>
                <c:pt idx="40">
                  <c:v>25034.450730660519</c:v>
                </c:pt>
                <c:pt idx="41">
                  <c:v>43048.125145278711</c:v>
                </c:pt>
                <c:pt idx="42">
                  <c:v>10367.701992000575</c:v>
                </c:pt>
                <c:pt idx="43">
                  <c:v>32024.352770539361</c:v>
                </c:pt>
                <c:pt idx="44">
                  <c:v>34302.037402654365</c:v>
                </c:pt>
                <c:pt idx="45">
                  <c:v>8100.5713736071521</c:v>
                </c:pt>
                <c:pt idx="46">
                  <c:v>37882.980624441007</c:v>
                </c:pt>
                <c:pt idx="47">
                  <c:v>23524.0604446748</c:v>
                </c:pt>
                <c:pt idx="48">
                  <c:v>2835.8943045144492</c:v>
                </c:pt>
                <c:pt idx="49">
                  <c:v>1949.8335536144593</c:v>
                </c:pt>
                <c:pt idx="50">
                  <c:v>34177.654470322108</c:v>
                </c:pt>
                <c:pt idx="51">
                  <c:v>68476.325040568947</c:v>
                </c:pt>
                <c:pt idx="52">
                  <c:v>3237.6029371444765</c:v>
                </c:pt>
                <c:pt idx="53">
                  <c:v>5755.0595052127983</c:v>
                </c:pt>
                <c:pt idx="54">
                  <c:v>23018.692398755298</c:v>
                </c:pt>
                <c:pt idx="55">
                  <c:v>13274.042077064007</c:v>
                </c:pt>
                <c:pt idx="56">
                  <c:v>2714.7043689183902</c:v>
                </c:pt>
                <c:pt idx="57">
                  <c:v>27045.596722866656</c:v>
                </c:pt>
                <c:pt idx="58">
                  <c:v>94088.59222505083</c:v>
                </c:pt>
                <c:pt idx="59">
                  <c:v>100444.59362817595</c:v>
                </c:pt>
                <c:pt idx="60">
                  <c:v>12761.408725670601</c:v>
                </c:pt>
                <c:pt idx="61">
                  <c:v>1088.701805070111</c:v>
                </c:pt>
                <c:pt idx="62">
                  <c:v>25016.730895143763</c:v>
                </c:pt>
                <c:pt idx="63">
                  <c:v>18879.523006346993</c:v>
                </c:pt>
                <c:pt idx="64">
                  <c:v>16934.734972775219</c:v>
                </c:pt>
                <c:pt idx="65">
                  <c:v>3271.2670214982618</c:v>
                </c:pt>
                <c:pt idx="66">
                  <c:v>4746.7849111142268</c:v>
                </c:pt>
                <c:pt idx="67">
                  <c:v>5056.8590407106149</c:v>
                </c:pt>
                <c:pt idx="68">
                  <c:v>9973.2118330711583</c:v>
                </c:pt>
                <c:pt idx="69">
                  <c:v>35309.823724485112</c:v>
                </c:pt>
                <c:pt idx="70">
                  <c:v>4956.9212977183515</c:v>
                </c:pt>
                <c:pt idx="71">
                  <c:v>3824.729822350685</c:v>
                </c:pt>
                <c:pt idx="72">
                  <c:v>11138.77734530791</c:v>
                </c:pt>
                <c:pt idx="73">
                  <c:v>11770.034448234508</c:v>
                </c:pt>
                <c:pt idx="74">
                  <c:v>6874.5825655619246</c:v>
                </c:pt>
                <c:pt idx="75">
                  <c:v>25307.245531115535</c:v>
                </c:pt>
                <c:pt idx="76">
                  <c:v>26607.833123389551</c:v>
                </c:pt>
                <c:pt idx="77">
                  <c:v>20665.563631037799</c:v>
                </c:pt>
                <c:pt idx="78">
                  <c:v>24516.549950271201</c:v>
                </c:pt>
                <c:pt idx="79">
                  <c:v>1734.7310005399418</c:v>
                </c:pt>
                <c:pt idx="80">
                  <c:v>5559.7437260678516</c:v>
                </c:pt>
                <c:pt idx="81">
                  <c:v>56426.450025526261</c:v>
                </c:pt>
                <c:pt idx="82">
                  <c:v>28308.879769853458</c:v>
                </c:pt>
                <c:pt idx="83">
                  <c:v>29037.741675668141</c:v>
                </c:pt>
                <c:pt idx="84">
                  <c:v>2149.2216474338416</c:v>
                </c:pt>
                <c:pt idx="85">
                  <c:v>12377.660852138821</c:v>
                </c:pt>
                <c:pt idx="86">
                  <c:v>32291.155199326589</c:v>
                </c:pt>
                <c:pt idx="87">
                  <c:v>11079.710834811511</c:v>
                </c:pt>
                <c:pt idx="88">
                  <c:v>45679.277997386329</c:v>
                </c:pt>
                <c:pt idx="89">
                  <c:v>57264.157397063536</c:v>
                </c:pt>
                <c:pt idx="90">
                  <c:v>15252.228253058083</c:v>
                </c:pt>
                <c:pt idx="91">
                  <c:v>7398.6164982554747</c:v>
                </c:pt>
                <c:pt idx="92">
                  <c:v>1448.719829143587</c:v>
                </c:pt>
                <c:pt idx="93">
                  <c:v>31524.588626175471</c:v>
                </c:pt>
                <c:pt idx="94">
                  <c:v>7464.93983359294</c:v>
                </c:pt>
                <c:pt idx="95">
                  <c:v>66569.403414441738</c:v>
                </c:pt>
                <c:pt idx="96">
                  <c:v>38839.166956819936</c:v>
                </c:pt>
                <c:pt idx="97">
                  <c:v>53005.636146462741</c:v>
                </c:pt>
                <c:pt idx="98">
                  <c:v>19831.445898518807</c:v>
                </c:pt>
                <c:pt idx="99">
                  <c:v>5700.236027642306</c:v>
                </c:pt>
                <c:pt idx="100">
                  <c:v>2806.7896863444043</c:v>
                </c:pt>
                <c:pt idx="101">
                  <c:v>4713.4995866449744</c:v>
                </c:pt>
                <c:pt idx="102">
                  <c:v>3627.202040937716</c:v>
                </c:pt>
              </c:numCache>
            </c:numRef>
          </c:xVal>
          <c:yVal>
            <c:numRef>
              <c:f>'[Data_Extract_From_World_Development_Indicators (24).xlsx]Hoja1'!$E$2:$E$223</c:f>
              <c:numCache>
                <c:formatCode>0.00</c:formatCode>
                <c:ptCount val="222"/>
                <c:pt idx="0">
                  <c:v>7.5853823312979793</c:v>
                </c:pt>
                <c:pt idx="1">
                  <c:v>18.515789855309915</c:v>
                </c:pt>
                <c:pt idx="2">
                  <c:v>11.002019136671636</c:v>
                </c:pt>
                <c:pt idx="3">
                  <c:v>12.336506941829089</c:v>
                </c:pt>
                <c:pt idx="4">
                  <c:v>20.931220827141036</c:v>
                </c:pt>
                <c:pt idx="5">
                  <c:v>22.042809811743403</c:v>
                </c:pt>
                <c:pt idx="6">
                  <c:v>26.779387237198343</c:v>
                </c:pt>
                <c:pt idx="7">
                  <c:v>15.603162927546894</c:v>
                </c:pt>
                <c:pt idx="8">
                  <c:v>12.723963942572697</c:v>
                </c:pt>
                <c:pt idx="9">
                  <c:v>8.4983488282080071</c:v>
                </c:pt>
                <c:pt idx="10">
                  <c:v>26.116592039963791</c:v>
                </c:pt>
                <c:pt idx="11">
                  <c:v>14.173094465420402</c:v>
                </c:pt>
                <c:pt idx="12">
                  <c:v>24.667375920232129</c:v>
                </c:pt>
                <c:pt idx="13">
                  <c:v>13.766070746398235</c:v>
                </c:pt>
                <c:pt idx="14">
                  <c:v>19.936477192898252</c:v>
                </c:pt>
                <c:pt idx="15">
                  <c:v>24.711670189813169</c:v>
                </c:pt>
                <c:pt idx="16">
                  <c:v>12.824863263674777</c:v>
                </c:pt>
                <c:pt idx="17">
                  <c:v>20.20137126419133</c:v>
                </c:pt>
                <c:pt idx="18">
                  <c:v>15.074929761529072</c:v>
                </c:pt>
                <c:pt idx="19">
                  <c:v>14.168238028712022</c:v>
                </c:pt>
                <c:pt idx="20">
                  <c:v>12.31598803154627</c:v>
                </c:pt>
                <c:pt idx="21">
                  <c:v>17.438014079541947</c:v>
                </c:pt>
                <c:pt idx="22">
                  <c:v>9.3742821159080112</c:v>
                </c:pt>
                <c:pt idx="23">
                  <c:v>14.994244133159023</c:v>
                </c:pt>
                <c:pt idx="24">
                  <c:v>13.657092988633188</c:v>
                </c:pt>
                <c:pt idx="25">
                  <c:v>15.448028291772228</c:v>
                </c:pt>
                <c:pt idx="26">
                  <c:v>24.090472117128233</c:v>
                </c:pt>
                <c:pt idx="27">
                  <c:v>14.555822152612516</c:v>
                </c:pt>
                <c:pt idx="28">
                  <c:v>33.945946639251581</c:v>
                </c:pt>
                <c:pt idx="29">
                  <c:v>13.249996031291856</c:v>
                </c:pt>
                <c:pt idx="30">
                  <c:v>12.519211097017063</c:v>
                </c:pt>
                <c:pt idx="31">
                  <c:v>16.949535279509949</c:v>
                </c:pt>
                <c:pt idx="32">
                  <c:v>11.464036948973051</c:v>
                </c:pt>
                <c:pt idx="33">
                  <c:v>21.970199185667134</c:v>
                </c:pt>
                <c:pt idx="34">
                  <c:v>25.482473267650267</c:v>
                </c:pt>
                <c:pt idx="35">
                  <c:v>20.678994675674129</c:v>
                </c:pt>
                <c:pt idx="36">
                  <c:v>23.181704050887177</c:v>
                </c:pt>
                <c:pt idx="37">
                  <c:v>23.774107708441996</c:v>
                </c:pt>
                <c:pt idx="38">
                  <c:v>11.368159939546269</c:v>
                </c:pt>
                <c:pt idx="39">
                  <c:v>10.213089673546277</c:v>
                </c:pt>
                <c:pt idx="40">
                  <c:v>23.421406148622644</c:v>
                </c:pt>
                <c:pt idx="41">
                  <c:v>23.459447876177197</c:v>
                </c:pt>
                <c:pt idx="42">
                  <c:v>10.753487777209591</c:v>
                </c:pt>
                <c:pt idx="43">
                  <c:v>23.379292541763665</c:v>
                </c:pt>
                <c:pt idx="44">
                  <c:v>23.416905363070558</c:v>
                </c:pt>
                <c:pt idx="45">
                  <c:v>24.819376837289269</c:v>
                </c:pt>
                <c:pt idx="46">
                  <c:v>11.409270698578796</c:v>
                </c:pt>
                <c:pt idx="47">
                  <c:v>9.8357115521941019</c:v>
                </c:pt>
                <c:pt idx="48">
                  <c:v>16.256635137479563</c:v>
                </c:pt>
                <c:pt idx="49">
                  <c:v>22.087469177916802</c:v>
                </c:pt>
                <c:pt idx="50">
                  <c:v>13.948045766505327</c:v>
                </c:pt>
                <c:pt idx="51">
                  <c:v>1.3807787476104696</c:v>
                </c:pt>
                <c:pt idx="52">
                  <c:v>16.801668055009017</c:v>
                </c:pt>
                <c:pt idx="53">
                  <c:v>13.506188526878656</c:v>
                </c:pt>
                <c:pt idx="54">
                  <c:v>22.766921096894972</c:v>
                </c:pt>
                <c:pt idx="55">
                  <c:v>13.470195486622519</c:v>
                </c:pt>
                <c:pt idx="56">
                  <c:v>40.515673880043686</c:v>
                </c:pt>
                <c:pt idx="57">
                  <c:v>16.656718530702065</c:v>
                </c:pt>
                <c:pt idx="58">
                  <c:v>25.01584778814626</c:v>
                </c:pt>
                <c:pt idx="59">
                  <c:v>28.948651459119358</c:v>
                </c:pt>
                <c:pt idx="60">
                  <c:v>16.818233122224726</c:v>
                </c:pt>
                <c:pt idx="61">
                  <c:v>15.242195365973178</c:v>
                </c:pt>
                <c:pt idx="62">
                  <c:v>14.280461246442638</c:v>
                </c:pt>
                <c:pt idx="63">
                  <c:v>8.9939569594991866</c:v>
                </c:pt>
                <c:pt idx="64">
                  <c:v>12.796621962331834</c:v>
                </c:pt>
                <c:pt idx="65">
                  <c:v>5.4407672829182845</c:v>
                </c:pt>
                <c:pt idx="66">
                  <c:v>19.504622375370811</c:v>
                </c:pt>
                <c:pt idx="67">
                  <c:v>6.0060294299883941</c:v>
                </c:pt>
                <c:pt idx="68">
                  <c:v>32.517373754717184</c:v>
                </c:pt>
                <c:pt idx="69">
                  <c:v>27.405531757921153</c:v>
                </c:pt>
                <c:pt idx="70">
                  <c:v>15.769600508703904</c:v>
                </c:pt>
                <c:pt idx="71">
                  <c:v>16.027728019007284</c:v>
                </c:pt>
                <c:pt idx="72">
                  <c:v>9.7494547828111546</c:v>
                </c:pt>
                <c:pt idx="73">
                  <c:v>14.910152979525664</c:v>
                </c:pt>
                <c:pt idx="74">
                  <c:v>13.627603779714775</c:v>
                </c:pt>
                <c:pt idx="75">
                  <c:v>15.618987136225218</c:v>
                </c:pt>
                <c:pt idx="76">
                  <c:v>22.860706113136313</c:v>
                </c:pt>
                <c:pt idx="77">
                  <c:v>18.878052641372754</c:v>
                </c:pt>
                <c:pt idx="78">
                  <c:v>10.603834599771128</c:v>
                </c:pt>
                <c:pt idx="79">
                  <c:v>13.700097904805888</c:v>
                </c:pt>
                <c:pt idx="80">
                  <c:v>22.676880544912734</c:v>
                </c:pt>
                <c:pt idx="81">
                  <c:v>16.665674803757373</c:v>
                </c:pt>
                <c:pt idx="82">
                  <c:v>17.597724906305345</c:v>
                </c:pt>
                <c:pt idx="83">
                  <c:v>18.498855809550307</c:v>
                </c:pt>
                <c:pt idx="84">
                  <c:v>29.155527186996842</c:v>
                </c:pt>
                <c:pt idx="85">
                  <c:v>27.33622144398095</c:v>
                </c:pt>
                <c:pt idx="86">
                  <c:v>14.430582278856072</c:v>
                </c:pt>
                <c:pt idx="87">
                  <c:v>12.379951912405852</c:v>
                </c:pt>
                <c:pt idx="88">
                  <c:v>26.985804288714387</c:v>
                </c:pt>
                <c:pt idx="89">
                  <c:v>9.8494724420629947</c:v>
                </c:pt>
                <c:pt idx="90">
                  <c:v>16.124201069866697</c:v>
                </c:pt>
                <c:pt idx="91">
                  <c:v>18.526715500579822</c:v>
                </c:pt>
                <c:pt idx="92">
                  <c:v>18.954273057116399</c:v>
                </c:pt>
                <c:pt idx="93">
                  <c:v>27.179589332013919</c:v>
                </c:pt>
                <c:pt idx="94">
                  <c:v>20.451365421132245</c:v>
                </c:pt>
                <c:pt idx="95">
                  <c:v>5.7734024191580163E-2</c:v>
                </c:pt>
                <c:pt idx="96">
                  <c:v>25.159723137737018</c:v>
                </c:pt>
                <c:pt idx="97">
                  <c:v>11.259124409170632</c:v>
                </c:pt>
                <c:pt idx="98">
                  <c:v>18.509479401964736</c:v>
                </c:pt>
                <c:pt idx="99">
                  <c:v>17.467265169062962</c:v>
                </c:pt>
                <c:pt idx="100">
                  <c:v>16.7452620453839</c:v>
                </c:pt>
                <c:pt idx="101">
                  <c:v>5.5966041028290716</c:v>
                </c:pt>
                <c:pt idx="102">
                  <c:v>16.830814625934732</c:v>
                </c:pt>
              </c:numCache>
            </c:numRef>
          </c:yVal>
          <c:smooth val="0"/>
          <c:extLst>
            <c:ext xmlns:c16="http://schemas.microsoft.com/office/drawing/2014/chart" uri="{C3380CC4-5D6E-409C-BE32-E72D297353CC}">
              <c16:uniqueId val="{00000001-FEA0-4D65-9321-BDA3690D5453}"/>
            </c:ext>
          </c:extLst>
        </c:ser>
        <c:dLbls>
          <c:showLegendKey val="0"/>
          <c:showVal val="0"/>
          <c:showCatName val="0"/>
          <c:showSerName val="0"/>
          <c:showPercent val="0"/>
          <c:showBubbleSize val="0"/>
        </c:dLbls>
        <c:axId val="94049408"/>
        <c:axId val="94050944"/>
      </c:scatterChart>
      <c:valAx>
        <c:axId val="94049408"/>
        <c:scaling>
          <c:orientation val="minMax"/>
          <c:max val="60000"/>
        </c:scaling>
        <c:delete val="0"/>
        <c:axPos val="b"/>
        <c:numFmt formatCode="0.00" sourceLinked="1"/>
        <c:majorTickMark val="out"/>
        <c:minorTickMark val="none"/>
        <c:tickLblPos val="nextTo"/>
        <c:crossAx val="94050944"/>
        <c:crosses val="autoZero"/>
        <c:crossBetween val="midCat"/>
      </c:valAx>
      <c:valAx>
        <c:axId val="94050944"/>
        <c:scaling>
          <c:orientation val="minMax"/>
        </c:scaling>
        <c:delete val="0"/>
        <c:axPos val="l"/>
        <c:majorGridlines/>
        <c:numFmt formatCode="0.00" sourceLinked="1"/>
        <c:majorTickMark val="out"/>
        <c:minorTickMark val="none"/>
        <c:tickLblPos val="nextTo"/>
        <c:crossAx val="94049408"/>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scatterChart>
        <c:scatterStyle val="lineMarker"/>
        <c:varyColors val="0"/>
        <c:ser>
          <c:idx val="0"/>
          <c:order val="0"/>
          <c:tx>
            <c:strRef>
              <c:f>'[Data_Extract_From_World_Development_Indicators (24).xlsx]Hoja2'!$E$1</c:f>
              <c:strCache>
                <c:ptCount val="1"/>
              </c:strCache>
            </c:strRef>
          </c:tx>
          <c:spPr>
            <a:ln w="28575">
              <a:noFill/>
            </a:ln>
          </c:spPr>
          <c:trendline>
            <c:trendlineType val="linear"/>
            <c:dispRSqr val="1"/>
            <c:dispEq val="0"/>
            <c:trendlineLbl>
              <c:layout>
                <c:manualLayout>
                  <c:x val="-2.7597331583552057E-2"/>
                  <c:y val="-0.43283865558471857"/>
                </c:manualLayout>
              </c:layout>
              <c:numFmt formatCode="General" sourceLinked="0"/>
            </c:trendlineLbl>
          </c:trendline>
          <c:xVal>
            <c:numRef>
              <c:f>'[Data_Extract_From_World_Development_Indicators (24).xlsx]Hoja2'!$D$2:$D$270</c:f>
              <c:numCache>
                <c:formatCode>0.00</c:formatCode>
                <c:ptCount val="269"/>
                <c:pt idx="0">
                  <c:v>1802.0495197205435</c:v>
                </c:pt>
                <c:pt idx="1">
                  <c:v>10969.987575223937</c:v>
                </c:pt>
                <c:pt idx="2">
                  <c:v>13724.723852895047</c:v>
                </c:pt>
                <c:pt idx="5">
                  <c:v>6650.8382526536989</c:v>
                </c:pt>
                <c:pt idx="6">
                  <c:v>20063.204229339608</c:v>
                </c:pt>
                <c:pt idx="7">
                  <c:v>19116.907914513155</c:v>
                </c:pt>
                <c:pt idx="8">
                  <c:v>8195.9336491779923</c:v>
                </c:pt>
                <c:pt idx="9">
                  <c:v>35814.261437662288</c:v>
                </c:pt>
                <c:pt idx="10">
                  <c:v>43923.258269346625</c:v>
                </c:pt>
                <c:pt idx="11">
                  <c:v>44304.967756787009</c:v>
                </c:pt>
                <c:pt idx="12">
                  <c:v>16698.86365325384</c:v>
                </c:pt>
                <c:pt idx="13">
                  <c:v>28407.125815880692</c:v>
                </c:pt>
                <c:pt idx="14">
                  <c:v>43926.474036316031</c:v>
                </c:pt>
                <c:pt idx="15">
                  <c:v>3132.5675401521398</c:v>
                </c:pt>
                <c:pt idx="16">
                  <c:v>16460.154113179331</c:v>
                </c:pt>
                <c:pt idx="17">
                  <c:v>17219.120647776064</c:v>
                </c:pt>
                <c:pt idx="18">
                  <c:v>41708.212340173108</c:v>
                </c:pt>
                <c:pt idx="19">
                  <c:v>8013.4217123165281</c:v>
                </c:pt>
                <c:pt idx="20">
                  <c:v>1987.1419196310826</c:v>
                </c:pt>
                <c:pt idx="22">
                  <c:v>7746.7605292863864</c:v>
                </c:pt>
                <c:pt idx="23">
                  <c:v>6531.5193981712391</c:v>
                </c:pt>
                <c:pt idx="24">
                  <c:v>10932.405680513164</c:v>
                </c:pt>
                <c:pt idx="25">
                  <c:v>15032.698329365876</c:v>
                </c:pt>
                <c:pt idx="26">
                  <c:v>14702.591268031638</c:v>
                </c:pt>
                <c:pt idx="28">
                  <c:v>74600.164297198207</c:v>
                </c:pt>
                <c:pt idx="29">
                  <c:v>16999.045994331205</c:v>
                </c:pt>
                <c:pt idx="30">
                  <c:v>1596.334580516474</c:v>
                </c:pt>
                <c:pt idx="31">
                  <c:v>712.79692660970545</c:v>
                </c:pt>
                <c:pt idx="32">
                  <c:v>5915.1226321763988</c:v>
                </c:pt>
                <c:pt idx="33">
                  <c:v>3290.9524538544188</c:v>
                </c:pt>
                <c:pt idx="34">
                  <c:v>3289.0645455922931</c:v>
                </c:pt>
                <c:pt idx="35">
                  <c:v>43149.475837030521</c:v>
                </c:pt>
                <c:pt idx="36">
                  <c:v>51065.152721726838</c:v>
                </c:pt>
                <c:pt idx="37">
                  <c:v>621.56984291696961</c:v>
                </c:pt>
                <c:pt idx="38">
                  <c:v>2067.1013217861805</c:v>
                </c:pt>
                <c:pt idx="40">
                  <c:v>22516.607857512488</c:v>
                </c:pt>
                <c:pt idx="41">
                  <c:v>13569.891526732428</c:v>
                </c:pt>
                <c:pt idx="42">
                  <c:v>12922.042785785065</c:v>
                </c:pt>
                <c:pt idx="43">
                  <c:v>2494.2741598814241</c:v>
                </c:pt>
                <c:pt idx="44">
                  <c:v>812.40337009322468</c:v>
                </c:pt>
                <c:pt idx="45">
                  <c:v>5542.892981985734</c:v>
                </c:pt>
                <c:pt idx="46">
                  <c:v>14738.613374256887</c:v>
                </c:pt>
                <c:pt idx="47">
                  <c:v>3241.6120557893628</c:v>
                </c:pt>
                <c:pt idx="48">
                  <c:v>21025.839059145903</c:v>
                </c:pt>
                <c:pt idx="51">
                  <c:v>30549.297127522099</c:v>
                </c:pt>
                <c:pt idx="52">
                  <c:v>30605.420521147058</c:v>
                </c:pt>
                <c:pt idx="53">
                  <c:v>45458.697148831008</c:v>
                </c:pt>
                <c:pt idx="55">
                  <c:v>9938.984777436106</c:v>
                </c:pt>
                <c:pt idx="56">
                  <c:v>13395.916802055028</c:v>
                </c:pt>
                <c:pt idx="57">
                  <c:v>10749.128873887435</c:v>
                </c:pt>
                <c:pt idx="58">
                  <c:v>10096.656218974922</c:v>
                </c:pt>
                <c:pt idx="59">
                  <c:v>7019.5917990272337</c:v>
                </c:pt>
                <c:pt idx="60">
                  <c:v>27547.839823978222</c:v>
                </c:pt>
                <c:pt idx="62">
                  <c:v>27549.581369737807</c:v>
                </c:pt>
                <c:pt idx="63">
                  <c:v>7758.4955627248946</c:v>
                </c:pt>
                <c:pt idx="64">
                  <c:v>1533.107632008767</c:v>
                </c:pt>
                <c:pt idx="66">
                  <c:v>8477.6447298158801</c:v>
                </c:pt>
                <c:pt idx="67">
                  <c:v>38941.763603055086</c:v>
                </c:pt>
                <c:pt idx="68">
                  <c:v>37766.374111687168</c:v>
                </c:pt>
                <c:pt idx="70">
                  <c:v>16836.604642420607</c:v>
                </c:pt>
                <c:pt idx="71">
                  <c:v>1562.5847366556375</c:v>
                </c:pt>
                <c:pt idx="72">
                  <c:v>9025.1331269826878</c:v>
                </c:pt>
                <c:pt idx="73">
                  <c:v>43937.947131727815</c:v>
                </c:pt>
                <c:pt idx="74">
                  <c:v>3823.5339411617565</c:v>
                </c:pt>
                <c:pt idx="76">
                  <c:v>24170.301836987226</c:v>
                </c:pt>
                <c:pt idx="78">
                  <c:v>12758.726113307823</c:v>
                </c:pt>
                <c:pt idx="80">
                  <c:v>7292.710948299964</c:v>
                </c:pt>
                <c:pt idx="81">
                  <c:v>1758.3156080729432</c:v>
                </c:pt>
                <c:pt idx="82">
                  <c:v>1446.4894019145484</c:v>
                </c:pt>
                <c:pt idx="84">
                  <c:v>1651.2284454916439</c:v>
                </c:pt>
                <c:pt idx="85">
                  <c:v>4319.4701182983063</c:v>
                </c:pt>
                <c:pt idx="86">
                  <c:v>53591.835819823951</c:v>
                </c:pt>
                <c:pt idx="87">
                  <c:v>25034.450730660519</c:v>
                </c:pt>
                <c:pt idx="88">
                  <c:v>43048.125145278711</c:v>
                </c:pt>
                <c:pt idx="89">
                  <c:v>5756.664730466583</c:v>
                </c:pt>
                <c:pt idx="90">
                  <c:v>10367.701992000575</c:v>
                </c:pt>
                <c:pt idx="91">
                  <c:v>16500.900512388253</c:v>
                </c:pt>
                <c:pt idx="92">
                  <c:v>14738.858592504019</c:v>
                </c:pt>
                <c:pt idx="93">
                  <c:v>60818.046239853604</c:v>
                </c:pt>
                <c:pt idx="95">
                  <c:v>32024.352770539361</c:v>
                </c:pt>
                <c:pt idx="96">
                  <c:v>34302.037402654365</c:v>
                </c:pt>
                <c:pt idx="97">
                  <c:v>8100.5713736071521</c:v>
                </c:pt>
                <c:pt idx="98">
                  <c:v>37882.980624441007</c:v>
                </c:pt>
                <c:pt idx="99">
                  <c:v>8491.0503110404479</c:v>
                </c:pt>
                <c:pt idx="100">
                  <c:v>23524.0604446748</c:v>
                </c:pt>
                <c:pt idx="101">
                  <c:v>2835.8943045144492</c:v>
                </c:pt>
                <c:pt idx="102">
                  <c:v>1949.8335536144593</c:v>
                </c:pt>
                <c:pt idx="104">
                  <c:v>34177.654470322108</c:v>
                </c:pt>
                <c:pt idx="105">
                  <c:v>9161.9852059226869</c:v>
                </c:pt>
                <c:pt idx="106">
                  <c:v>68476.325040568947</c:v>
                </c:pt>
                <c:pt idx="107">
                  <c:v>3237.6029371444765</c:v>
                </c:pt>
                <c:pt idx="108">
                  <c:v>5755.0595052127983</c:v>
                </c:pt>
                <c:pt idx="109">
                  <c:v>23018.692398755298</c:v>
                </c:pt>
                <c:pt idx="110">
                  <c:v>13274.042077064007</c:v>
                </c:pt>
                <c:pt idx="111">
                  <c:v>2714.7043689183902</c:v>
                </c:pt>
                <c:pt idx="112">
                  <c:v>1218.4635989672706</c:v>
                </c:pt>
                <c:pt idx="113">
                  <c:v>14847.197070616719</c:v>
                </c:pt>
                <c:pt idx="115">
                  <c:v>27045.596722866656</c:v>
                </c:pt>
                <c:pt idx="116">
                  <c:v>94088.59222505083</c:v>
                </c:pt>
                <c:pt idx="117">
                  <c:v>100444.59362817595</c:v>
                </c:pt>
                <c:pt idx="118">
                  <c:v>12761.408725670601</c:v>
                </c:pt>
                <c:pt idx="119">
                  <c:v>1377.168212691013</c:v>
                </c:pt>
                <c:pt idx="120">
                  <c:v>1088.701805070111</c:v>
                </c:pt>
                <c:pt idx="121">
                  <c:v>25016.730895143763</c:v>
                </c:pt>
                <c:pt idx="122">
                  <c:v>13790.60884165849</c:v>
                </c:pt>
                <c:pt idx="123">
                  <c:v>1919.2284214273955</c:v>
                </c:pt>
                <c:pt idx="124">
                  <c:v>34079.690095635233</c:v>
                </c:pt>
                <c:pt idx="125">
                  <c:v>3665.3753730566964</c:v>
                </c:pt>
                <c:pt idx="126">
                  <c:v>3601.6143496118348</c:v>
                </c:pt>
                <c:pt idx="127">
                  <c:v>18879.523006346993</c:v>
                </c:pt>
                <c:pt idx="128">
                  <c:v>16934.734972775219</c:v>
                </c:pt>
                <c:pt idx="129">
                  <c:v>3271.2670214982618</c:v>
                </c:pt>
                <c:pt idx="130">
                  <c:v>4746.7849111142268</c:v>
                </c:pt>
                <c:pt idx="132">
                  <c:v>11411.942105820706</c:v>
                </c:pt>
                <c:pt idx="133">
                  <c:v>15290.017375680853</c:v>
                </c:pt>
                <c:pt idx="134">
                  <c:v>7296.9344014319104</c:v>
                </c:pt>
                <c:pt idx="135">
                  <c:v>1118.2228444978523</c:v>
                </c:pt>
                <c:pt idx="136">
                  <c:v>5056.8590407106149</c:v>
                </c:pt>
                <c:pt idx="137">
                  <c:v>9973.2118330711583</c:v>
                </c:pt>
                <c:pt idx="138">
                  <c:v>12270.297591950095</c:v>
                </c:pt>
                <c:pt idx="139">
                  <c:v>2314.2748810062399</c:v>
                </c:pt>
                <c:pt idx="140">
                  <c:v>46494.364257807814</c:v>
                </c:pt>
                <c:pt idx="142">
                  <c:v>35309.823724485112</c:v>
                </c:pt>
                <c:pt idx="143">
                  <c:v>4956.9212977183515</c:v>
                </c:pt>
                <c:pt idx="144">
                  <c:v>908.17385768711915</c:v>
                </c:pt>
                <c:pt idx="145">
                  <c:v>5684.5357227787445</c:v>
                </c:pt>
                <c:pt idx="147">
                  <c:v>64008.286830346144</c:v>
                </c:pt>
                <c:pt idx="148">
                  <c:v>39873.385604296949</c:v>
                </c:pt>
                <c:pt idx="149">
                  <c:v>4695.6998789233739</c:v>
                </c:pt>
                <c:pt idx="150">
                  <c:v>14216.542085891359</c:v>
                </c:pt>
                <c:pt idx="151">
                  <c:v>20817.556552950718</c:v>
                </c:pt>
                <c:pt idx="152">
                  <c:v>3824.729822350685</c:v>
                </c:pt>
                <c:pt idx="153">
                  <c:v>11138.77734530791</c:v>
                </c:pt>
                <c:pt idx="154">
                  <c:v>11770.034448234508</c:v>
                </c:pt>
                <c:pt idx="155">
                  <c:v>6874.5825655619246</c:v>
                </c:pt>
                <c:pt idx="156">
                  <c:v>25307.245531115535</c:v>
                </c:pt>
                <c:pt idx="157">
                  <c:v>26607.833123389551</c:v>
                </c:pt>
                <c:pt idx="158">
                  <c:v>35314.429503209132</c:v>
                </c:pt>
                <c:pt idx="159">
                  <c:v>119872.58198126129</c:v>
                </c:pt>
                <c:pt idx="160">
                  <c:v>20665.563631037799</c:v>
                </c:pt>
                <c:pt idx="161">
                  <c:v>24516.549950271201</c:v>
                </c:pt>
                <c:pt idx="162">
                  <c:v>1734.7310005399418</c:v>
                </c:pt>
                <c:pt idx="163">
                  <c:v>5559.7437260678516</c:v>
                </c:pt>
                <c:pt idx="164">
                  <c:v>56426.450025526261</c:v>
                </c:pt>
                <c:pt idx="165">
                  <c:v>2947.5109713013167</c:v>
                </c:pt>
                <c:pt idx="166">
                  <c:v>50723.712645069121</c:v>
                </c:pt>
                <c:pt idx="167">
                  <c:v>2921.9468845173556</c:v>
                </c:pt>
                <c:pt idx="168">
                  <c:v>13277.718187428776</c:v>
                </c:pt>
                <c:pt idx="169">
                  <c:v>24856.559903655296</c:v>
                </c:pt>
                <c:pt idx="170">
                  <c:v>1314.2737277110766</c:v>
                </c:pt>
                <c:pt idx="171">
                  <c:v>81741.096935529014</c:v>
                </c:pt>
                <c:pt idx="172">
                  <c:v>32820.087815100036</c:v>
                </c:pt>
                <c:pt idx="173">
                  <c:v>28308.879769853458</c:v>
                </c:pt>
                <c:pt idx="174">
                  <c:v>29037.741675668141</c:v>
                </c:pt>
                <c:pt idx="175">
                  <c:v>2149.2216474338416</c:v>
                </c:pt>
                <c:pt idx="177">
                  <c:v>12377.660852138821</c:v>
                </c:pt>
                <c:pt idx="178">
                  <c:v>1875.3800659979825</c:v>
                </c:pt>
                <c:pt idx="179">
                  <c:v>32291.155199326589</c:v>
                </c:pt>
                <c:pt idx="180">
                  <c:v>11079.710834811511</c:v>
                </c:pt>
                <c:pt idx="181">
                  <c:v>25634.376949347075</c:v>
                </c:pt>
                <c:pt idx="182">
                  <c:v>11955.76012958936</c:v>
                </c:pt>
                <c:pt idx="184">
                  <c:v>10442.780334051284</c:v>
                </c:pt>
                <c:pt idx="185">
                  <c:v>4290.37224949542</c:v>
                </c:pt>
                <c:pt idx="186">
                  <c:v>14643.337118548548</c:v>
                </c:pt>
                <c:pt idx="187">
                  <c:v>45679.277997386329</c:v>
                </c:pt>
                <c:pt idx="188">
                  <c:v>57264.157397063536</c:v>
                </c:pt>
                <c:pt idx="190">
                  <c:v>2640.6245848596955</c:v>
                </c:pt>
                <c:pt idx="191">
                  <c:v>2490.9557593131699</c:v>
                </c:pt>
                <c:pt idx="192">
                  <c:v>15252.228253058083</c:v>
                </c:pt>
                <c:pt idx="193">
                  <c:v>7398.6164982554747</c:v>
                </c:pt>
                <c:pt idx="194">
                  <c:v>1448.719829143587</c:v>
                </c:pt>
                <c:pt idx="195">
                  <c:v>5189.842453373959</c:v>
                </c:pt>
                <c:pt idx="196">
                  <c:v>31524.588626175471</c:v>
                </c:pt>
                <c:pt idx="197">
                  <c:v>10765.886247241131</c:v>
                </c:pt>
                <c:pt idx="198">
                  <c:v>23388.474101844557</c:v>
                </c:pt>
                <c:pt idx="199">
                  <c:v>14992.323137160132</c:v>
                </c:pt>
                <c:pt idx="201">
                  <c:v>3419.2034683530751</c:v>
                </c:pt>
                <c:pt idx="202">
                  <c:v>1665.9499053310233</c:v>
                </c:pt>
                <c:pt idx="203">
                  <c:v>7464.93983359294</c:v>
                </c:pt>
                <c:pt idx="204">
                  <c:v>66569.403414441738</c:v>
                </c:pt>
                <c:pt idx="205">
                  <c:v>38839.166956819936</c:v>
                </c:pt>
                <c:pt idx="206">
                  <c:v>53005.636146462741</c:v>
                </c:pt>
                <c:pt idx="207">
                  <c:v>19831.445898518807</c:v>
                </c:pt>
                <c:pt idx="208">
                  <c:v>5700.236027642306</c:v>
                </c:pt>
                <c:pt idx="209">
                  <c:v>2806.7896863444043</c:v>
                </c:pt>
                <c:pt idx="211">
                  <c:v>5554.8580556466086</c:v>
                </c:pt>
                <c:pt idx="213">
                  <c:v>4713.4995866449744</c:v>
                </c:pt>
                <c:pt idx="214">
                  <c:v>3060.4493847374438</c:v>
                </c:pt>
                <c:pt idx="215">
                  <c:v>3627.202040937716</c:v>
                </c:pt>
                <c:pt idx="216">
                  <c:v>2196.8704967293165</c:v>
                </c:pt>
              </c:numCache>
            </c:numRef>
          </c:xVal>
          <c:yVal>
            <c:numRef>
              <c:f>'[Data_Extract_From_World_Development_Indicators (24).xlsx]Hoja2'!$E$2:$E$270</c:f>
              <c:numCache>
                <c:formatCode>0.00</c:formatCode>
                <c:ptCount val="269"/>
                <c:pt idx="0">
                  <c:v>5.9986651078726343</c:v>
                </c:pt>
                <c:pt idx="1">
                  <c:v>14.919001918127659</c:v>
                </c:pt>
                <c:pt idx="5">
                  <c:v>40.247202765295576</c:v>
                </c:pt>
                <c:pt idx="7">
                  <c:v>15.157971390293017</c:v>
                </c:pt>
                <c:pt idx="8">
                  <c:v>35.667560320011766</c:v>
                </c:pt>
                <c:pt idx="10">
                  <c:v>64.998806097698917</c:v>
                </c:pt>
                <c:pt idx="11">
                  <c:v>28.728429819172778</c:v>
                </c:pt>
                <c:pt idx="12">
                  <c:v>17.29333412170697</c:v>
                </c:pt>
                <c:pt idx="15">
                  <c:v>26.855357583724043</c:v>
                </c:pt>
                <c:pt idx="16">
                  <c:v>29.661037364218011</c:v>
                </c:pt>
                <c:pt idx="17">
                  <c:v>2.9207849339373269</c:v>
                </c:pt>
                <c:pt idx="18">
                  <c:v>35.011951315779264</c:v>
                </c:pt>
                <c:pt idx="22">
                  <c:v>27.47358619979093</c:v>
                </c:pt>
                <c:pt idx="24">
                  <c:v>6.7987579930968529</c:v>
                </c:pt>
                <c:pt idx="25">
                  <c:v>28.438693599295618</c:v>
                </c:pt>
                <c:pt idx="26">
                  <c:v>20.768837484323772</c:v>
                </c:pt>
                <c:pt idx="29">
                  <c:v>15.366885205775501</c:v>
                </c:pt>
                <c:pt idx="30">
                  <c:v>18.348642518630086</c:v>
                </c:pt>
                <c:pt idx="33">
                  <c:v>18.675518544665611</c:v>
                </c:pt>
                <c:pt idx="35">
                  <c:v>54.180370141783406</c:v>
                </c:pt>
                <c:pt idx="40">
                  <c:v>29.829963989189494</c:v>
                </c:pt>
                <c:pt idx="41">
                  <c:v>20.640520728447243</c:v>
                </c:pt>
                <c:pt idx="42">
                  <c:v>22.61404542002678</c:v>
                </c:pt>
                <c:pt idx="46">
                  <c:v>15.512982860724506</c:v>
                </c:pt>
                <c:pt idx="47">
                  <c:v>10.789622488412762</c:v>
                </c:pt>
                <c:pt idx="51">
                  <c:v>23.636039197608884</c:v>
                </c:pt>
                <c:pt idx="52">
                  <c:v>14.075600426446085</c:v>
                </c:pt>
                <c:pt idx="53">
                  <c:v>45.120789214402414</c:v>
                </c:pt>
                <c:pt idx="56">
                  <c:v>20.970732360063291</c:v>
                </c:pt>
                <c:pt idx="58">
                  <c:v>24.112753283467594</c:v>
                </c:pt>
                <c:pt idx="59">
                  <c:v>25.619991507733069</c:v>
                </c:pt>
                <c:pt idx="60">
                  <c:v>36.934838775615077</c:v>
                </c:pt>
                <c:pt idx="62">
                  <c:v>20.86443319049474</c:v>
                </c:pt>
                <c:pt idx="66">
                  <c:v>22.471133781033661</c:v>
                </c:pt>
                <c:pt idx="67">
                  <c:v>15.254576372911874</c:v>
                </c:pt>
                <c:pt idx="68">
                  <c:v>25.383385088118622</c:v>
                </c:pt>
                <c:pt idx="72">
                  <c:v>37.667217428553947</c:v>
                </c:pt>
                <c:pt idx="73">
                  <c:v>16.914355362507575</c:v>
                </c:pt>
                <c:pt idx="76">
                  <c:v>18.093087624735958</c:v>
                </c:pt>
                <c:pt idx="80">
                  <c:v>33.16411002110511</c:v>
                </c:pt>
                <c:pt idx="85">
                  <c:v>23.364927263605296</c:v>
                </c:pt>
                <c:pt idx="87">
                  <c:v>15.440839511121768</c:v>
                </c:pt>
                <c:pt idx="88">
                  <c:v>30.583134815231862</c:v>
                </c:pt>
                <c:pt idx="90">
                  <c:v>39.988372613537813</c:v>
                </c:pt>
                <c:pt idx="92">
                  <c:v>2.36718757305422</c:v>
                </c:pt>
                <c:pt idx="93">
                  <c:v>39.513168281988605</c:v>
                </c:pt>
                <c:pt idx="95">
                  <c:v>29.66174142780979</c:v>
                </c:pt>
                <c:pt idx="96">
                  <c:v>31.84993390871627</c:v>
                </c:pt>
                <c:pt idx="97">
                  <c:v>33.346276142552291</c:v>
                </c:pt>
                <c:pt idx="98">
                  <c:v>46.925623275601723</c:v>
                </c:pt>
                <c:pt idx="100">
                  <c:v>32.465318069506189</c:v>
                </c:pt>
                <c:pt idx="101">
                  <c:v>37.428892577999306</c:v>
                </c:pt>
                <c:pt idx="102">
                  <c:v>5.6897570729735669</c:v>
                </c:pt>
                <c:pt idx="104">
                  <c:v>26.198937096728176</c:v>
                </c:pt>
                <c:pt idx="107">
                  <c:v>11.196395423790376</c:v>
                </c:pt>
                <c:pt idx="108">
                  <c:v>13.547102067368128</c:v>
                </c:pt>
                <c:pt idx="109">
                  <c:v>9.1663080865896465</c:v>
                </c:pt>
                <c:pt idx="110">
                  <c:v>21.660503680199781</c:v>
                </c:pt>
                <c:pt idx="111">
                  <c:v>23.815246279093717</c:v>
                </c:pt>
                <c:pt idx="115">
                  <c:v>16.201182052100961</c:v>
                </c:pt>
                <c:pt idx="116">
                  <c:v>30.119133424819044</c:v>
                </c:pt>
                <c:pt idx="117">
                  <c:v>6.9652307585229805</c:v>
                </c:pt>
                <c:pt idx="118">
                  <c:v>16.156734431380709</c:v>
                </c:pt>
                <c:pt idx="120">
                  <c:v>38.735863643433433</c:v>
                </c:pt>
                <c:pt idx="121">
                  <c:v>46.355134214862453</c:v>
                </c:pt>
                <c:pt idx="123">
                  <c:v>23.619704570117754</c:v>
                </c:pt>
                <c:pt idx="124">
                  <c:v>32.364046875741536</c:v>
                </c:pt>
                <c:pt idx="125">
                  <c:v>10.967143925596663</c:v>
                </c:pt>
                <c:pt idx="127">
                  <c:v>19.214321677411384</c:v>
                </c:pt>
                <c:pt idx="128">
                  <c:v>34.722283124745658</c:v>
                </c:pt>
                <c:pt idx="129">
                  <c:v>7.5487507658703503</c:v>
                </c:pt>
                <c:pt idx="130">
                  <c:v>9.9134369368920918</c:v>
                </c:pt>
                <c:pt idx="132">
                  <c:v>12.686856041185537</c:v>
                </c:pt>
                <c:pt idx="135">
                  <c:v>33.115377353823042</c:v>
                </c:pt>
                <c:pt idx="136">
                  <c:v>12.022588820397125</c:v>
                </c:pt>
                <c:pt idx="137">
                  <c:v>36.396591721664855</c:v>
                </c:pt>
                <c:pt idx="139">
                  <c:v>19.14786993521502</c:v>
                </c:pt>
                <c:pt idx="140">
                  <c:v>26.981872191332169</c:v>
                </c:pt>
                <c:pt idx="142">
                  <c:v>51.598865995007905</c:v>
                </c:pt>
                <c:pt idx="143">
                  <c:v>33.837425421240361</c:v>
                </c:pt>
                <c:pt idx="147">
                  <c:v>22.302767913400132</c:v>
                </c:pt>
                <c:pt idx="150">
                  <c:v>7.8263547226032504</c:v>
                </c:pt>
                <c:pt idx="152">
                  <c:v>53.568810892488592</c:v>
                </c:pt>
                <c:pt idx="153">
                  <c:v>11.650971760808442</c:v>
                </c:pt>
                <c:pt idx="154">
                  <c:v>29.155067233320921</c:v>
                </c:pt>
                <c:pt idx="155">
                  <c:v>41.343541361814189</c:v>
                </c:pt>
                <c:pt idx="156">
                  <c:v>12.193378326462625</c:v>
                </c:pt>
                <c:pt idx="157">
                  <c:v>25.262506434453151</c:v>
                </c:pt>
                <c:pt idx="160">
                  <c:v>19.011304624068842</c:v>
                </c:pt>
                <c:pt idx="161">
                  <c:v>1.8997054094034866</c:v>
                </c:pt>
                <c:pt idx="162">
                  <c:v>20.994897451593207</c:v>
                </c:pt>
                <c:pt idx="163">
                  <c:v>20.096115690035248</c:v>
                </c:pt>
                <c:pt idx="164">
                  <c:v>16.730103663117042</c:v>
                </c:pt>
                <c:pt idx="167">
                  <c:v>20.799201637671683</c:v>
                </c:pt>
                <c:pt idx="169">
                  <c:v>13.915459075192867</c:v>
                </c:pt>
                <c:pt idx="171">
                  <c:v>32.651031326230814</c:v>
                </c:pt>
                <c:pt idx="173">
                  <c:v>17.470837801160894</c:v>
                </c:pt>
                <c:pt idx="174">
                  <c:v>9.91210082529504</c:v>
                </c:pt>
                <c:pt idx="175">
                  <c:v>21.833704024585241</c:v>
                </c:pt>
                <c:pt idx="177">
                  <c:v>47.092542407991509</c:v>
                </c:pt>
                <c:pt idx="179">
                  <c:v>33.926420213490324</c:v>
                </c:pt>
                <c:pt idx="180">
                  <c:v>17.975383523579122</c:v>
                </c:pt>
                <c:pt idx="187">
                  <c:v>16.165413533834585</c:v>
                </c:pt>
                <c:pt idx="188">
                  <c:v>22.850584922276006</c:v>
                </c:pt>
                <c:pt idx="192">
                  <c:v>31.893426685122556</c:v>
                </c:pt>
                <c:pt idx="193">
                  <c:v>28.899085925892493</c:v>
                </c:pt>
                <c:pt idx="194">
                  <c:v>17.427290267469157</c:v>
                </c:pt>
                <c:pt idx="196">
                  <c:v>36.643261328167569</c:v>
                </c:pt>
                <c:pt idx="198">
                  <c:v>15.873936036852164</c:v>
                </c:pt>
                <c:pt idx="202">
                  <c:v>29.695219649083764</c:v>
                </c:pt>
                <c:pt idx="203">
                  <c:v>11.149069897247347</c:v>
                </c:pt>
                <c:pt idx="205">
                  <c:v>32.987647066840928</c:v>
                </c:pt>
                <c:pt idx="206">
                  <c:v>54.102813381683013</c:v>
                </c:pt>
                <c:pt idx="207">
                  <c:v>18.722360464953582</c:v>
                </c:pt>
                <c:pt idx="208">
                  <c:v>18.629507976925655</c:v>
                </c:pt>
                <c:pt idx="213">
                  <c:v>3.2542899978616915</c:v>
                </c:pt>
                <c:pt idx="215">
                  <c:v>36.433019953120436</c:v>
                </c:pt>
                <c:pt idx="220">
                  <c:v>24.112753283467594</c:v>
                </c:pt>
                <c:pt idx="233">
                  <c:v>20.994897451593207</c:v>
                </c:pt>
                <c:pt idx="238">
                  <c:v>24.492459385669182</c:v>
                </c:pt>
                <c:pt idx="239">
                  <c:v>24.492459385669182</c:v>
                </c:pt>
                <c:pt idx="240">
                  <c:v>24.492459385669182</c:v>
                </c:pt>
                <c:pt idx="242">
                  <c:v>20.994897451593207</c:v>
                </c:pt>
                <c:pt idx="244">
                  <c:v>23.815246279093717</c:v>
                </c:pt>
                <c:pt idx="248">
                  <c:v>21.660503680199781</c:v>
                </c:pt>
                <c:pt idx="263">
                  <c:v>23.107756092940651</c:v>
                </c:pt>
              </c:numCache>
            </c:numRef>
          </c:yVal>
          <c:smooth val="0"/>
          <c:extLst>
            <c:ext xmlns:c16="http://schemas.microsoft.com/office/drawing/2014/chart" uri="{C3380CC4-5D6E-409C-BE32-E72D297353CC}">
              <c16:uniqueId val="{00000001-D620-4061-871C-694664ABB0AB}"/>
            </c:ext>
          </c:extLst>
        </c:ser>
        <c:dLbls>
          <c:showLegendKey val="0"/>
          <c:showVal val="0"/>
          <c:showCatName val="0"/>
          <c:showSerName val="0"/>
          <c:showPercent val="0"/>
          <c:showBubbleSize val="0"/>
        </c:dLbls>
        <c:axId val="94059136"/>
        <c:axId val="94085888"/>
      </c:scatterChart>
      <c:valAx>
        <c:axId val="94059136"/>
        <c:scaling>
          <c:orientation val="minMax"/>
          <c:max val="60000"/>
        </c:scaling>
        <c:delete val="0"/>
        <c:axPos val="b"/>
        <c:title>
          <c:overlay val="0"/>
        </c:title>
        <c:numFmt formatCode="0.00" sourceLinked="1"/>
        <c:majorTickMark val="none"/>
        <c:minorTickMark val="none"/>
        <c:tickLblPos val="nextTo"/>
        <c:txPr>
          <a:bodyPr/>
          <a:lstStyle/>
          <a:p>
            <a:pPr>
              <a:defRPr sz="700"/>
            </a:pPr>
            <a:endParaRPr lang="en-US"/>
          </a:p>
        </c:txPr>
        <c:crossAx val="94085888"/>
        <c:crosses val="autoZero"/>
        <c:crossBetween val="midCat"/>
      </c:valAx>
      <c:valAx>
        <c:axId val="94085888"/>
        <c:scaling>
          <c:orientation val="minMax"/>
        </c:scaling>
        <c:delete val="0"/>
        <c:axPos val="l"/>
        <c:majorGridlines/>
        <c:title>
          <c:overlay val="0"/>
        </c:title>
        <c:numFmt formatCode="0.00" sourceLinked="1"/>
        <c:majorTickMark val="none"/>
        <c:minorTickMark val="none"/>
        <c:tickLblPos val="nextTo"/>
        <c:crossAx val="94059136"/>
        <c:crosses val="autoZero"/>
        <c:crossBetween val="midCat"/>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C7092-52D5-4BD4-B45E-F0E0CDF9079D}"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ECDD6DA9-4E75-41C2-AA65-2AC8D5390538}">
      <dgm:prSet phldrT="[Texto]"/>
      <dgm:spPr/>
      <dgm:t>
        <a:bodyPr/>
        <a:lstStyle/>
        <a:p>
          <a:r>
            <a:rPr lang="en-US" dirty="0"/>
            <a:t>Reinforce gender roles</a:t>
          </a:r>
        </a:p>
      </dgm:t>
    </dgm:pt>
    <dgm:pt modelId="{F369C2D7-9EDE-4DDB-9708-E96C60F1FB95}" type="parTrans" cxnId="{BCF11F74-D6D7-4F59-8468-B4DDF0F99BCE}">
      <dgm:prSet/>
      <dgm:spPr/>
      <dgm:t>
        <a:bodyPr/>
        <a:lstStyle/>
        <a:p>
          <a:endParaRPr lang="en-US"/>
        </a:p>
      </dgm:t>
    </dgm:pt>
    <dgm:pt modelId="{EFD297BB-8F45-4775-AC3D-2550B9499C40}" type="sibTrans" cxnId="{BCF11F74-D6D7-4F59-8468-B4DDF0F99BCE}">
      <dgm:prSet/>
      <dgm:spPr/>
      <dgm:t>
        <a:bodyPr/>
        <a:lstStyle/>
        <a:p>
          <a:endParaRPr lang="en-US"/>
        </a:p>
      </dgm:t>
    </dgm:pt>
    <dgm:pt modelId="{0572129C-A815-45AB-A271-666252C02793}">
      <dgm:prSet phldrT="[Texto]"/>
      <dgm:spPr/>
      <dgm:t>
        <a:bodyPr/>
        <a:lstStyle/>
        <a:p>
          <a:r>
            <a:rPr lang="en-US" dirty="0"/>
            <a:t>Transform gender roles </a:t>
          </a:r>
        </a:p>
      </dgm:t>
    </dgm:pt>
    <dgm:pt modelId="{BDD50085-5F1A-439E-9548-4476802D53B3}" type="parTrans" cxnId="{68AB5E4C-5E7F-40D8-96A4-3C91D5CB2121}">
      <dgm:prSet/>
      <dgm:spPr/>
      <dgm:t>
        <a:bodyPr/>
        <a:lstStyle/>
        <a:p>
          <a:endParaRPr lang="en-US"/>
        </a:p>
      </dgm:t>
    </dgm:pt>
    <dgm:pt modelId="{BE2C482E-EA1E-45B0-9FA6-D598A71F2EA6}" type="sibTrans" cxnId="{68AB5E4C-5E7F-40D8-96A4-3C91D5CB2121}">
      <dgm:prSet/>
      <dgm:spPr/>
      <dgm:t>
        <a:bodyPr/>
        <a:lstStyle/>
        <a:p>
          <a:endParaRPr lang="en-US"/>
        </a:p>
      </dgm:t>
    </dgm:pt>
    <dgm:pt modelId="{B0DF07C9-87B9-43AE-8BE3-08C77929C3A0}">
      <dgm:prSet phldrT="[Texto]"/>
      <dgm:spPr/>
      <dgm:t>
        <a:bodyPr/>
        <a:lstStyle/>
        <a:p>
          <a:r>
            <a:rPr lang="en-US" dirty="0"/>
            <a:t>Recognize gender inequalities</a:t>
          </a:r>
        </a:p>
      </dgm:t>
    </dgm:pt>
    <dgm:pt modelId="{2E298562-63F3-46F9-8E2A-6F0FAB56E534}" type="parTrans" cxnId="{F86CD0BF-06B6-444B-AFAC-3C265E1A862E}">
      <dgm:prSet/>
      <dgm:spPr/>
      <dgm:t>
        <a:bodyPr/>
        <a:lstStyle/>
        <a:p>
          <a:endParaRPr lang="en-US"/>
        </a:p>
      </dgm:t>
    </dgm:pt>
    <dgm:pt modelId="{F5194A09-3570-4E6B-9D70-77DFF1781347}" type="sibTrans" cxnId="{F86CD0BF-06B6-444B-AFAC-3C265E1A862E}">
      <dgm:prSet/>
      <dgm:spPr/>
      <dgm:t>
        <a:bodyPr/>
        <a:lstStyle/>
        <a:p>
          <a:endParaRPr lang="en-US"/>
        </a:p>
      </dgm:t>
    </dgm:pt>
    <dgm:pt modelId="{E636391E-4AE2-4470-9B81-509F0EBE956C}">
      <dgm:prSet phldrT="[Texto]"/>
      <dgm:spPr/>
      <dgm:t>
        <a:bodyPr/>
        <a:lstStyle/>
        <a:p>
          <a:r>
            <a:rPr lang="en-US" dirty="0"/>
            <a:t>Does not recognize gender inequality</a:t>
          </a:r>
        </a:p>
      </dgm:t>
    </dgm:pt>
    <dgm:pt modelId="{2403BECB-1ACC-48F0-A7CF-337C9A0F8C9C}" type="parTrans" cxnId="{9E5ED86B-E15B-42AE-AD0A-FB61F9A585DC}">
      <dgm:prSet/>
      <dgm:spPr/>
      <dgm:t>
        <a:bodyPr/>
        <a:lstStyle/>
        <a:p>
          <a:endParaRPr lang="en-US"/>
        </a:p>
      </dgm:t>
    </dgm:pt>
    <dgm:pt modelId="{F7F0A794-9E44-4A58-A8FF-92A9B8BD43E6}" type="sibTrans" cxnId="{9E5ED86B-E15B-42AE-AD0A-FB61F9A585DC}">
      <dgm:prSet/>
      <dgm:spPr/>
      <dgm:t>
        <a:bodyPr/>
        <a:lstStyle/>
        <a:p>
          <a:endParaRPr lang="en-US"/>
        </a:p>
      </dgm:t>
    </dgm:pt>
    <dgm:pt modelId="{BB949D20-52C9-4E89-823D-B4F066A9C2F2}">
      <dgm:prSet phldrT="[Texto]" custScaleX="124500" custScaleY="30367" custLinFactY="43309" custLinFactNeighborX="57043" custLinFactNeighborY="100000"/>
      <dgm:spPr/>
      <dgm:t>
        <a:bodyPr/>
        <a:lstStyle/>
        <a:p>
          <a:endParaRPr lang="en-US"/>
        </a:p>
      </dgm:t>
    </dgm:pt>
    <dgm:pt modelId="{B7628ED7-5ADD-4795-B1F4-2387752DDB37}" type="parTrans" cxnId="{999198BD-F0A1-4517-850F-ACEDC0DF3FFB}">
      <dgm:prSet/>
      <dgm:spPr/>
      <dgm:t>
        <a:bodyPr/>
        <a:lstStyle/>
        <a:p>
          <a:endParaRPr lang="en-US"/>
        </a:p>
      </dgm:t>
    </dgm:pt>
    <dgm:pt modelId="{FB4CB74E-E738-4EEB-94F4-D4F227B85856}" type="sibTrans" cxnId="{999198BD-F0A1-4517-850F-ACEDC0DF3FFB}">
      <dgm:prSet/>
      <dgm:spPr/>
      <dgm:t>
        <a:bodyPr/>
        <a:lstStyle/>
        <a:p>
          <a:endParaRPr lang="en-US"/>
        </a:p>
      </dgm:t>
    </dgm:pt>
    <dgm:pt modelId="{93D27689-0A85-4F0E-9B00-CAB11810F5C5}" type="pres">
      <dgm:prSet presAssocID="{FEEC7092-52D5-4BD4-B45E-F0E0CDF9079D}" presName="matrix" presStyleCnt="0">
        <dgm:presLayoutVars>
          <dgm:chMax val="1"/>
          <dgm:dir/>
          <dgm:resizeHandles val="exact"/>
        </dgm:presLayoutVars>
      </dgm:prSet>
      <dgm:spPr/>
    </dgm:pt>
    <dgm:pt modelId="{FFCA1F89-6F2E-491A-A1B7-30D59772C1AB}" type="pres">
      <dgm:prSet presAssocID="{FEEC7092-52D5-4BD4-B45E-F0E0CDF9079D}" presName="axisShape" presStyleLbl="bgShp" presStyleIdx="0" presStyleCnt="1"/>
      <dgm:spPr/>
    </dgm:pt>
    <dgm:pt modelId="{7CD5E721-5E0D-4F7A-8FD8-E5E1677D8069}" type="pres">
      <dgm:prSet presAssocID="{FEEC7092-52D5-4BD4-B45E-F0E0CDF9079D}" presName="rect1" presStyleLbl="node1" presStyleIdx="0" presStyleCnt="4" custScaleX="124500" custScaleY="30367" custLinFactY="43309" custLinFactNeighborX="57043" custLinFactNeighborY="100000">
        <dgm:presLayoutVars>
          <dgm:chMax val="0"/>
          <dgm:chPref val="0"/>
          <dgm:bulletEnabled val="1"/>
        </dgm:presLayoutVars>
      </dgm:prSet>
      <dgm:spPr/>
    </dgm:pt>
    <dgm:pt modelId="{5163CCFA-DCCF-46E4-B3AB-8B3C6C9D95AD}" type="pres">
      <dgm:prSet presAssocID="{FEEC7092-52D5-4BD4-B45E-F0E0CDF9079D}" presName="rect2" presStyleLbl="node1" presStyleIdx="1" presStyleCnt="4" custFlipVert="0" custFlipHor="1" custScaleX="124045" custScaleY="31564" custLinFactNeighborX="-60457" custLinFactNeighborY="-15417">
        <dgm:presLayoutVars>
          <dgm:chMax val="0"/>
          <dgm:chPref val="0"/>
          <dgm:bulletEnabled val="1"/>
        </dgm:presLayoutVars>
      </dgm:prSet>
      <dgm:spPr/>
    </dgm:pt>
    <dgm:pt modelId="{6AEF71E0-A2F5-4DE2-8D5F-2C91745A3133}" type="pres">
      <dgm:prSet presAssocID="{FEEC7092-52D5-4BD4-B45E-F0E0CDF9079D}" presName="rect3" presStyleLbl="node1" presStyleIdx="2" presStyleCnt="4" custScaleX="54474" custScaleY="61763" custLinFactX="-2319" custLinFactNeighborX="-100000" custLinFactNeighborY="-57274">
        <dgm:presLayoutVars>
          <dgm:chMax val="0"/>
          <dgm:chPref val="0"/>
          <dgm:bulletEnabled val="1"/>
        </dgm:presLayoutVars>
      </dgm:prSet>
      <dgm:spPr/>
    </dgm:pt>
    <dgm:pt modelId="{ACD89F7D-47D3-45BA-BBC7-D3586F4637EF}" type="pres">
      <dgm:prSet presAssocID="{FEEC7092-52D5-4BD4-B45E-F0E0CDF9079D}" presName="rect4" presStyleLbl="node1" presStyleIdx="3" presStyleCnt="4" custScaleX="54473" custScaleY="69444" custLinFactNeighborX="95946" custLinFactNeighborY="-59148">
        <dgm:presLayoutVars>
          <dgm:chMax val="0"/>
          <dgm:chPref val="0"/>
          <dgm:bulletEnabled val="1"/>
        </dgm:presLayoutVars>
      </dgm:prSet>
      <dgm:spPr/>
    </dgm:pt>
  </dgm:ptLst>
  <dgm:cxnLst>
    <dgm:cxn modelId="{F6D11A07-7B42-4E48-87E4-A4BDA9DC5736}" type="presOf" srcId="{E636391E-4AE2-4470-9B81-509F0EBE956C}" destId="{ACD89F7D-47D3-45BA-BBC7-D3586F4637EF}" srcOrd="0" destOrd="0" presId="urn:microsoft.com/office/officeart/2005/8/layout/matrix2"/>
    <dgm:cxn modelId="{9E5ED86B-E15B-42AE-AD0A-FB61F9A585DC}" srcId="{FEEC7092-52D5-4BD4-B45E-F0E0CDF9079D}" destId="{E636391E-4AE2-4470-9B81-509F0EBE956C}" srcOrd="3" destOrd="0" parTransId="{2403BECB-1ACC-48F0-A7CF-337C9A0F8C9C}" sibTransId="{F7F0A794-9E44-4A58-A8FF-92A9B8BD43E6}"/>
    <dgm:cxn modelId="{68AB5E4C-5E7F-40D8-96A4-3C91D5CB2121}" srcId="{FEEC7092-52D5-4BD4-B45E-F0E0CDF9079D}" destId="{0572129C-A815-45AB-A271-666252C02793}" srcOrd="1" destOrd="0" parTransId="{BDD50085-5F1A-439E-9548-4476802D53B3}" sibTransId="{BE2C482E-EA1E-45B0-9FA6-D598A71F2EA6}"/>
    <dgm:cxn modelId="{9DC10872-DD78-4FD2-BE69-1731EA949117}" type="presOf" srcId="{B0DF07C9-87B9-43AE-8BE3-08C77929C3A0}" destId="{6AEF71E0-A2F5-4DE2-8D5F-2C91745A3133}" srcOrd="0" destOrd="0" presId="urn:microsoft.com/office/officeart/2005/8/layout/matrix2"/>
    <dgm:cxn modelId="{86145B53-BD18-428F-BD27-C5B0AC4E1F8A}" type="presOf" srcId="{0572129C-A815-45AB-A271-666252C02793}" destId="{5163CCFA-DCCF-46E4-B3AB-8B3C6C9D95AD}" srcOrd="0" destOrd="0" presId="urn:microsoft.com/office/officeart/2005/8/layout/matrix2"/>
    <dgm:cxn modelId="{BCF11F74-D6D7-4F59-8468-B4DDF0F99BCE}" srcId="{FEEC7092-52D5-4BD4-B45E-F0E0CDF9079D}" destId="{ECDD6DA9-4E75-41C2-AA65-2AC8D5390538}" srcOrd="0" destOrd="0" parTransId="{F369C2D7-9EDE-4DDB-9708-E96C60F1FB95}" sibTransId="{EFD297BB-8F45-4775-AC3D-2550B9499C40}"/>
    <dgm:cxn modelId="{AFE48E58-6EC7-41DD-9CA5-B65FE55CA00A}" type="presOf" srcId="{ECDD6DA9-4E75-41C2-AA65-2AC8D5390538}" destId="{7CD5E721-5E0D-4F7A-8FD8-E5E1677D8069}" srcOrd="0" destOrd="0" presId="urn:microsoft.com/office/officeart/2005/8/layout/matrix2"/>
    <dgm:cxn modelId="{EDCD4E9C-A71C-47C6-8DFB-A478D8ED14C0}" type="presOf" srcId="{FEEC7092-52D5-4BD4-B45E-F0E0CDF9079D}" destId="{93D27689-0A85-4F0E-9B00-CAB11810F5C5}" srcOrd="0" destOrd="0" presId="urn:microsoft.com/office/officeart/2005/8/layout/matrix2"/>
    <dgm:cxn modelId="{999198BD-F0A1-4517-850F-ACEDC0DF3FFB}" srcId="{FEEC7092-52D5-4BD4-B45E-F0E0CDF9079D}" destId="{BB949D20-52C9-4E89-823D-B4F066A9C2F2}" srcOrd="4" destOrd="0" parTransId="{B7628ED7-5ADD-4795-B1F4-2387752DDB37}" sibTransId="{FB4CB74E-E738-4EEB-94F4-D4F227B85856}"/>
    <dgm:cxn modelId="{F86CD0BF-06B6-444B-AFAC-3C265E1A862E}" srcId="{FEEC7092-52D5-4BD4-B45E-F0E0CDF9079D}" destId="{B0DF07C9-87B9-43AE-8BE3-08C77929C3A0}" srcOrd="2" destOrd="0" parTransId="{2E298562-63F3-46F9-8E2A-6F0FAB56E534}" sibTransId="{F5194A09-3570-4E6B-9D70-77DFF1781347}"/>
    <dgm:cxn modelId="{D3AF3736-0A1F-4099-B7EA-B9CDEBCD70CE}" type="presParOf" srcId="{93D27689-0A85-4F0E-9B00-CAB11810F5C5}" destId="{FFCA1F89-6F2E-491A-A1B7-30D59772C1AB}" srcOrd="0" destOrd="0" presId="urn:microsoft.com/office/officeart/2005/8/layout/matrix2"/>
    <dgm:cxn modelId="{9AE8BC08-B35B-473C-8B93-4117FA6F404B}" type="presParOf" srcId="{93D27689-0A85-4F0E-9B00-CAB11810F5C5}" destId="{7CD5E721-5E0D-4F7A-8FD8-E5E1677D8069}" srcOrd="1" destOrd="0" presId="urn:microsoft.com/office/officeart/2005/8/layout/matrix2"/>
    <dgm:cxn modelId="{E2DAEF7E-DE40-4F3C-ACF0-FC2A3D833E58}" type="presParOf" srcId="{93D27689-0A85-4F0E-9B00-CAB11810F5C5}" destId="{5163CCFA-DCCF-46E4-B3AB-8B3C6C9D95AD}" srcOrd="2" destOrd="0" presId="urn:microsoft.com/office/officeart/2005/8/layout/matrix2"/>
    <dgm:cxn modelId="{002D3A5F-6D8B-4664-95F7-45BFB2BBBA58}" type="presParOf" srcId="{93D27689-0A85-4F0E-9B00-CAB11810F5C5}" destId="{6AEF71E0-A2F5-4DE2-8D5F-2C91745A3133}" srcOrd="3" destOrd="0" presId="urn:microsoft.com/office/officeart/2005/8/layout/matrix2"/>
    <dgm:cxn modelId="{7C835808-AB3A-4CC2-B35B-396F74F1B5AE}" type="presParOf" srcId="{93D27689-0A85-4F0E-9B00-CAB11810F5C5}" destId="{ACD89F7D-47D3-45BA-BBC7-D3586F4637EF}"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24E124-C088-4EA8-98A1-6F5E74135E02}"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8213CBF5-A903-45E2-AB87-E980944E8D91}">
      <dgm:prSet/>
      <dgm:spPr/>
      <dgm:t>
        <a:bodyPr/>
        <a:lstStyle/>
        <a:p>
          <a:pPr rtl="0"/>
          <a:r>
            <a:rPr lang="es-ES" dirty="0" err="1"/>
            <a:t>Contributive</a:t>
          </a:r>
          <a:r>
            <a:rPr lang="es-ES" dirty="0"/>
            <a:t> </a:t>
          </a:r>
          <a:r>
            <a:rPr lang="es-ES" dirty="0" err="1"/>
            <a:t>model</a:t>
          </a:r>
          <a:endParaRPr lang="es-ES" dirty="0"/>
        </a:p>
      </dgm:t>
    </dgm:pt>
    <dgm:pt modelId="{793E4EEF-6DE4-46AD-8D6E-9962D3BF26CC}" type="parTrans" cxnId="{C8EB6695-2082-4839-89A5-47B5937A2B6A}">
      <dgm:prSet/>
      <dgm:spPr/>
      <dgm:t>
        <a:bodyPr/>
        <a:lstStyle/>
        <a:p>
          <a:endParaRPr lang="en-US"/>
        </a:p>
      </dgm:t>
    </dgm:pt>
    <dgm:pt modelId="{CE882E9F-F011-4E62-B546-4E86066020BD}" type="sibTrans" cxnId="{C8EB6695-2082-4839-89A5-47B5937A2B6A}">
      <dgm:prSet/>
      <dgm:spPr/>
      <dgm:t>
        <a:bodyPr/>
        <a:lstStyle/>
        <a:p>
          <a:endParaRPr lang="en-US"/>
        </a:p>
      </dgm:t>
    </dgm:pt>
    <dgm:pt modelId="{4B873ACB-9EBA-4051-A8C0-D4F66F435F23}">
      <dgm:prSet/>
      <dgm:spPr/>
      <dgm:t>
        <a:bodyPr/>
        <a:lstStyle/>
        <a:p>
          <a:pPr rtl="0"/>
          <a:r>
            <a:rPr lang="en-US" dirty="0"/>
            <a:t>Based on formal labor market on a contributory basis
This model only recognizes formal work and its contributions as generators of insurance rights for accidents, maternity, unemployment, etc.</a:t>
          </a:r>
          <a:endParaRPr lang="es-ES" dirty="0"/>
        </a:p>
      </dgm:t>
    </dgm:pt>
    <dgm:pt modelId="{18A08E85-58C6-4C33-B022-DBF448D72CFA}" type="parTrans" cxnId="{DDB795C2-4601-4587-AD18-8F620B7FEA2C}">
      <dgm:prSet/>
      <dgm:spPr/>
      <dgm:t>
        <a:bodyPr/>
        <a:lstStyle/>
        <a:p>
          <a:endParaRPr lang="en-US"/>
        </a:p>
      </dgm:t>
    </dgm:pt>
    <dgm:pt modelId="{6A8AF006-110F-4D2D-909A-98CB54DC3B7E}" type="sibTrans" cxnId="{DDB795C2-4601-4587-AD18-8F620B7FEA2C}">
      <dgm:prSet/>
      <dgm:spPr/>
      <dgm:t>
        <a:bodyPr/>
        <a:lstStyle/>
        <a:p>
          <a:endParaRPr lang="en-US"/>
        </a:p>
      </dgm:t>
    </dgm:pt>
    <dgm:pt modelId="{26EC63C5-B0D8-49EB-9F7F-86E57919467E}">
      <dgm:prSet/>
      <dgm:spPr/>
      <dgm:t>
        <a:bodyPr/>
        <a:lstStyle/>
        <a:p>
          <a:pPr rtl="0"/>
          <a:r>
            <a:rPr lang="en-US" dirty="0" err="1"/>
            <a:t>Targetted</a:t>
          </a:r>
          <a:r>
            <a:rPr lang="en-US" dirty="0"/>
            <a:t> non contributive model</a:t>
          </a:r>
          <a:endParaRPr lang="es-ES" dirty="0"/>
        </a:p>
      </dgm:t>
    </dgm:pt>
    <dgm:pt modelId="{9DEAB207-238D-48C6-974A-46B37580DC53}" type="parTrans" cxnId="{004BC22E-74AE-4588-AACF-7A473D2C63A2}">
      <dgm:prSet/>
      <dgm:spPr/>
      <dgm:t>
        <a:bodyPr/>
        <a:lstStyle/>
        <a:p>
          <a:endParaRPr lang="en-US"/>
        </a:p>
      </dgm:t>
    </dgm:pt>
    <dgm:pt modelId="{F889226C-29B1-47D0-82DB-17CE2EC30B19}" type="sibTrans" cxnId="{004BC22E-74AE-4588-AACF-7A473D2C63A2}">
      <dgm:prSet/>
      <dgm:spPr/>
      <dgm:t>
        <a:bodyPr/>
        <a:lstStyle/>
        <a:p>
          <a:endParaRPr lang="en-US"/>
        </a:p>
      </dgm:t>
    </dgm:pt>
    <dgm:pt modelId="{ED433B42-9C60-4243-A190-200A67BED989}">
      <dgm:prSet/>
      <dgm:spPr/>
      <dgm:t>
        <a:bodyPr/>
        <a:lstStyle/>
        <a:p>
          <a:pPr rtl="0"/>
          <a:r>
            <a:rPr lang="en-US" dirty="0"/>
            <a:t>This model solves some of the issues of the contributory model but it creates others (coverage gaps, stigma, limited take up, low value, lack of political support)</a:t>
          </a:r>
          <a:endParaRPr lang="es-ES" dirty="0"/>
        </a:p>
      </dgm:t>
    </dgm:pt>
    <dgm:pt modelId="{062D4D67-3986-4160-95FC-CA26781AB541}" type="parTrans" cxnId="{7E8F5AA6-69DC-4FD3-9EB4-AF9F771E4790}">
      <dgm:prSet/>
      <dgm:spPr/>
      <dgm:t>
        <a:bodyPr/>
        <a:lstStyle/>
        <a:p>
          <a:endParaRPr lang="en-US"/>
        </a:p>
      </dgm:t>
    </dgm:pt>
    <dgm:pt modelId="{760A0FAE-2610-4A93-AAFD-67013165CFB0}" type="sibTrans" cxnId="{7E8F5AA6-69DC-4FD3-9EB4-AF9F771E4790}">
      <dgm:prSet/>
      <dgm:spPr/>
      <dgm:t>
        <a:bodyPr/>
        <a:lstStyle/>
        <a:p>
          <a:endParaRPr lang="en-US"/>
        </a:p>
      </dgm:t>
    </dgm:pt>
    <dgm:pt modelId="{4932DB24-A211-461F-BFAA-7DCC04B0932A}">
      <dgm:prSet/>
      <dgm:spPr/>
      <dgm:t>
        <a:bodyPr/>
        <a:lstStyle/>
        <a:p>
          <a:pPr rtl="0"/>
          <a:r>
            <a:rPr lang="en-US" dirty="0"/>
            <a:t>Universal non contributive model</a:t>
          </a:r>
          <a:endParaRPr lang="es-ES" dirty="0"/>
        </a:p>
      </dgm:t>
    </dgm:pt>
    <dgm:pt modelId="{0A5AE530-B278-426F-BC55-493149ADB7C1}" type="parTrans" cxnId="{2F979C66-DDEB-4C4B-9215-38889A6C81A7}">
      <dgm:prSet/>
      <dgm:spPr/>
      <dgm:t>
        <a:bodyPr/>
        <a:lstStyle/>
        <a:p>
          <a:endParaRPr lang="en-US"/>
        </a:p>
      </dgm:t>
    </dgm:pt>
    <dgm:pt modelId="{BF5F464D-16F3-4701-8AB4-CD4F42EF2B1F}" type="sibTrans" cxnId="{2F979C66-DDEB-4C4B-9215-38889A6C81A7}">
      <dgm:prSet/>
      <dgm:spPr/>
      <dgm:t>
        <a:bodyPr/>
        <a:lstStyle/>
        <a:p>
          <a:endParaRPr lang="en-US"/>
        </a:p>
      </dgm:t>
    </dgm:pt>
    <dgm:pt modelId="{6A5BB5CE-43A8-41CF-A19A-248D361F5E12}">
      <dgm:prSet/>
      <dgm:spPr/>
      <dgm:t>
        <a:bodyPr/>
        <a:lstStyle/>
        <a:p>
          <a:pPr rtl="0"/>
          <a:r>
            <a:rPr lang="en-US" dirty="0"/>
            <a:t>Little or no implementation in LDC and emerging countries. When available taxation and quality issues.</a:t>
          </a:r>
          <a:endParaRPr lang="es-ES" dirty="0"/>
        </a:p>
      </dgm:t>
    </dgm:pt>
    <dgm:pt modelId="{8C2B0363-5A67-4B54-864D-D362892106E3}" type="parTrans" cxnId="{40694E2A-444E-4BF5-BB43-1C58EC4EFCCC}">
      <dgm:prSet/>
      <dgm:spPr/>
      <dgm:t>
        <a:bodyPr/>
        <a:lstStyle/>
        <a:p>
          <a:endParaRPr lang="en-US"/>
        </a:p>
      </dgm:t>
    </dgm:pt>
    <dgm:pt modelId="{0C908795-B7FD-4215-9786-5B177A947CB9}" type="sibTrans" cxnId="{40694E2A-444E-4BF5-BB43-1C58EC4EFCCC}">
      <dgm:prSet/>
      <dgm:spPr/>
      <dgm:t>
        <a:bodyPr/>
        <a:lstStyle/>
        <a:p>
          <a:endParaRPr lang="en-US"/>
        </a:p>
      </dgm:t>
    </dgm:pt>
    <dgm:pt modelId="{BA888D13-0F59-4778-B152-9DA9937777D5}">
      <dgm:prSet/>
      <dgm:spPr/>
      <dgm:t>
        <a:bodyPr/>
        <a:lstStyle/>
        <a:p>
          <a:pPr rtl="0"/>
          <a:r>
            <a:rPr lang="es-ES" dirty="0" err="1"/>
            <a:t>Historically</a:t>
          </a:r>
          <a:r>
            <a:rPr lang="es-ES" dirty="0"/>
            <a:t> </a:t>
          </a:r>
          <a:r>
            <a:rPr lang="es-ES" dirty="0" err="1"/>
            <a:t>excluded</a:t>
          </a:r>
          <a:r>
            <a:rPr lang="es-ES" dirty="0"/>
            <a:t> and invisible </a:t>
          </a:r>
          <a:r>
            <a:rPr lang="es-ES" dirty="0" err="1"/>
            <a:t>sectors</a:t>
          </a:r>
          <a:endParaRPr lang="es-ES" dirty="0"/>
        </a:p>
      </dgm:t>
    </dgm:pt>
    <dgm:pt modelId="{774785F0-143B-4B95-B26B-87FCA314917D}" type="parTrans" cxnId="{4C7CA7A2-E7B8-4D57-854C-107817E08313}">
      <dgm:prSet/>
      <dgm:spPr/>
      <dgm:t>
        <a:bodyPr/>
        <a:lstStyle/>
        <a:p>
          <a:endParaRPr lang="en-US"/>
        </a:p>
      </dgm:t>
    </dgm:pt>
    <dgm:pt modelId="{A1120893-5537-4550-90C1-3FE8F98F331D}" type="sibTrans" cxnId="{4C7CA7A2-E7B8-4D57-854C-107817E08313}">
      <dgm:prSet/>
      <dgm:spPr/>
      <dgm:t>
        <a:bodyPr/>
        <a:lstStyle/>
        <a:p>
          <a:endParaRPr lang="en-US"/>
        </a:p>
      </dgm:t>
    </dgm:pt>
    <dgm:pt modelId="{65DE6394-EEEC-4077-81CD-99B80A4A6EC4}" type="pres">
      <dgm:prSet presAssocID="{5724E124-C088-4EA8-98A1-6F5E74135E02}" presName="Name0" presStyleCnt="0">
        <dgm:presLayoutVars>
          <dgm:dir/>
          <dgm:resizeHandles val="exact"/>
        </dgm:presLayoutVars>
      </dgm:prSet>
      <dgm:spPr/>
    </dgm:pt>
    <dgm:pt modelId="{17AB71D9-4F94-41CB-857A-40A8A91E4943}" type="pres">
      <dgm:prSet presAssocID="{8213CBF5-A903-45E2-AB87-E980944E8D91}" presName="node" presStyleLbl="node1" presStyleIdx="0" presStyleCnt="3">
        <dgm:presLayoutVars>
          <dgm:bulletEnabled val="1"/>
        </dgm:presLayoutVars>
      </dgm:prSet>
      <dgm:spPr/>
    </dgm:pt>
    <dgm:pt modelId="{6435D6C1-4C0B-4A76-80A9-FAE7A4E31489}" type="pres">
      <dgm:prSet presAssocID="{CE882E9F-F011-4E62-B546-4E86066020BD}" presName="sibTrans" presStyleCnt="0"/>
      <dgm:spPr/>
    </dgm:pt>
    <dgm:pt modelId="{56073C62-208E-4CE0-ABDD-B81B4CD8E58D}" type="pres">
      <dgm:prSet presAssocID="{26EC63C5-B0D8-49EB-9F7F-86E57919467E}" presName="node" presStyleLbl="node1" presStyleIdx="1" presStyleCnt="3">
        <dgm:presLayoutVars>
          <dgm:bulletEnabled val="1"/>
        </dgm:presLayoutVars>
      </dgm:prSet>
      <dgm:spPr/>
    </dgm:pt>
    <dgm:pt modelId="{ADC1FA4B-9739-4017-B3EE-A5258EC94FA4}" type="pres">
      <dgm:prSet presAssocID="{F889226C-29B1-47D0-82DB-17CE2EC30B19}" presName="sibTrans" presStyleCnt="0"/>
      <dgm:spPr/>
    </dgm:pt>
    <dgm:pt modelId="{BF3F1592-AC44-4C92-9DED-EDCFBF038828}" type="pres">
      <dgm:prSet presAssocID="{4932DB24-A211-461F-BFAA-7DCC04B0932A}" presName="node" presStyleLbl="node1" presStyleIdx="2" presStyleCnt="3">
        <dgm:presLayoutVars>
          <dgm:bulletEnabled val="1"/>
        </dgm:presLayoutVars>
      </dgm:prSet>
      <dgm:spPr/>
    </dgm:pt>
  </dgm:ptLst>
  <dgm:cxnLst>
    <dgm:cxn modelId="{40694E2A-444E-4BF5-BB43-1C58EC4EFCCC}" srcId="{4932DB24-A211-461F-BFAA-7DCC04B0932A}" destId="{6A5BB5CE-43A8-41CF-A19A-248D361F5E12}" srcOrd="0" destOrd="0" parTransId="{8C2B0363-5A67-4B54-864D-D362892106E3}" sibTransId="{0C908795-B7FD-4215-9786-5B177A947CB9}"/>
    <dgm:cxn modelId="{004BC22E-74AE-4588-AACF-7A473D2C63A2}" srcId="{5724E124-C088-4EA8-98A1-6F5E74135E02}" destId="{26EC63C5-B0D8-49EB-9F7F-86E57919467E}" srcOrd="1" destOrd="0" parTransId="{9DEAB207-238D-48C6-974A-46B37580DC53}" sibTransId="{F889226C-29B1-47D0-82DB-17CE2EC30B19}"/>
    <dgm:cxn modelId="{FEBC5363-8B50-414B-A833-A69B85780D30}" type="presOf" srcId="{ED433B42-9C60-4243-A190-200A67BED989}" destId="{56073C62-208E-4CE0-ABDD-B81B4CD8E58D}" srcOrd="0" destOrd="1" presId="urn:microsoft.com/office/officeart/2005/8/layout/hList6"/>
    <dgm:cxn modelId="{BB92BB65-5730-4C42-A5D3-6BE345470891}" type="presOf" srcId="{4932DB24-A211-461F-BFAA-7DCC04B0932A}" destId="{BF3F1592-AC44-4C92-9DED-EDCFBF038828}" srcOrd="0" destOrd="0" presId="urn:microsoft.com/office/officeart/2005/8/layout/hList6"/>
    <dgm:cxn modelId="{2F979C66-DDEB-4C4B-9215-38889A6C81A7}" srcId="{5724E124-C088-4EA8-98A1-6F5E74135E02}" destId="{4932DB24-A211-461F-BFAA-7DCC04B0932A}" srcOrd="2" destOrd="0" parTransId="{0A5AE530-B278-426F-BC55-493149ADB7C1}" sibTransId="{BF5F464D-16F3-4701-8AB4-CD4F42EF2B1F}"/>
    <dgm:cxn modelId="{D16B7D4F-571C-4577-8F9D-2D1AC3B58FBC}" type="presOf" srcId="{BA888D13-0F59-4778-B152-9DA9937777D5}" destId="{17AB71D9-4F94-41CB-857A-40A8A91E4943}" srcOrd="0" destOrd="2" presId="urn:microsoft.com/office/officeart/2005/8/layout/hList6"/>
    <dgm:cxn modelId="{18881993-6771-45BD-A548-FA2B97400E6F}" type="presOf" srcId="{6A5BB5CE-43A8-41CF-A19A-248D361F5E12}" destId="{BF3F1592-AC44-4C92-9DED-EDCFBF038828}" srcOrd="0" destOrd="1" presId="urn:microsoft.com/office/officeart/2005/8/layout/hList6"/>
    <dgm:cxn modelId="{C8EB6695-2082-4839-89A5-47B5937A2B6A}" srcId="{5724E124-C088-4EA8-98A1-6F5E74135E02}" destId="{8213CBF5-A903-45E2-AB87-E980944E8D91}" srcOrd="0" destOrd="0" parTransId="{793E4EEF-6DE4-46AD-8D6E-9962D3BF26CC}" sibTransId="{CE882E9F-F011-4E62-B546-4E86066020BD}"/>
    <dgm:cxn modelId="{1D9D88A0-4102-4D68-BBFD-8C9FE12C82E6}" type="presOf" srcId="{26EC63C5-B0D8-49EB-9F7F-86E57919467E}" destId="{56073C62-208E-4CE0-ABDD-B81B4CD8E58D}" srcOrd="0" destOrd="0" presId="urn:microsoft.com/office/officeart/2005/8/layout/hList6"/>
    <dgm:cxn modelId="{4C7CA7A2-E7B8-4D57-854C-107817E08313}" srcId="{8213CBF5-A903-45E2-AB87-E980944E8D91}" destId="{BA888D13-0F59-4778-B152-9DA9937777D5}" srcOrd="1" destOrd="0" parTransId="{774785F0-143B-4B95-B26B-87FCA314917D}" sibTransId="{A1120893-5537-4550-90C1-3FE8F98F331D}"/>
    <dgm:cxn modelId="{7E8F5AA6-69DC-4FD3-9EB4-AF9F771E4790}" srcId="{26EC63C5-B0D8-49EB-9F7F-86E57919467E}" destId="{ED433B42-9C60-4243-A190-200A67BED989}" srcOrd="0" destOrd="0" parTransId="{062D4D67-3986-4160-95FC-CA26781AB541}" sibTransId="{760A0FAE-2610-4A93-AAFD-67013165CFB0}"/>
    <dgm:cxn modelId="{8ACB82BC-6589-4A5D-8BE6-20E007EA7B5F}" type="presOf" srcId="{4B873ACB-9EBA-4051-A8C0-D4F66F435F23}" destId="{17AB71D9-4F94-41CB-857A-40A8A91E4943}" srcOrd="0" destOrd="1" presId="urn:microsoft.com/office/officeart/2005/8/layout/hList6"/>
    <dgm:cxn modelId="{DDB795C2-4601-4587-AD18-8F620B7FEA2C}" srcId="{8213CBF5-A903-45E2-AB87-E980944E8D91}" destId="{4B873ACB-9EBA-4051-A8C0-D4F66F435F23}" srcOrd="0" destOrd="0" parTransId="{18A08E85-58C6-4C33-B022-DBF448D72CFA}" sibTransId="{6A8AF006-110F-4D2D-909A-98CB54DC3B7E}"/>
    <dgm:cxn modelId="{2CBCFBC3-284D-4977-BE63-B391DADD5C57}" type="presOf" srcId="{5724E124-C088-4EA8-98A1-6F5E74135E02}" destId="{65DE6394-EEEC-4077-81CD-99B80A4A6EC4}" srcOrd="0" destOrd="0" presId="urn:microsoft.com/office/officeart/2005/8/layout/hList6"/>
    <dgm:cxn modelId="{5E1069ED-67E3-418E-B481-75BF5FF6A295}" type="presOf" srcId="{8213CBF5-A903-45E2-AB87-E980944E8D91}" destId="{17AB71D9-4F94-41CB-857A-40A8A91E4943}" srcOrd="0" destOrd="0" presId="urn:microsoft.com/office/officeart/2005/8/layout/hList6"/>
    <dgm:cxn modelId="{D395906C-BC97-4AFD-8160-5DAE12E16713}" type="presParOf" srcId="{65DE6394-EEEC-4077-81CD-99B80A4A6EC4}" destId="{17AB71D9-4F94-41CB-857A-40A8A91E4943}" srcOrd="0" destOrd="0" presId="urn:microsoft.com/office/officeart/2005/8/layout/hList6"/>
    <dgm:cxn modelId="{D83CAA86-4C8B-4E40-88BD-DE83106335B8}" type="presParOf" srcId="{65DE6394-EEEC-4077-81CD-99B80A4A6EC4}" destId="{6435D6C1-4C0B-4A76-80A9-FAE7A4E31489}" srcOrd="1" destOrd="0" presId="urn:microsoft.com/office/officeart/2005/8/layout/hList6"/>
    <dgm:cxn modelId="{CCB2B158-DDD3-46A5-A61B-509929BD507A}" type="presParOf" srcId="{65DE6394-EEEC-4077-81CD-99B80A4A6EC4}" destId="{56073C62-208E-4CE0-ABDD-B81B4CD8E58D}" srcOrd="2" destOrd="0" presId="urn:microsoft.com/office/officeart/2005/8/layout/hList6"/>
    <dgm:cxn modelId="{3DC0C256-4757-422C-8739-7A85D9BB8DEC}" type="presParOf" srcId="{65DE6394-EEEC-4077-81CD-99B80A4A6EC4}" destId="{ADC1FA4B-9739-4017-B3EE-A5258EC94FA4}" srcOrd="3" destOrd="0" presId="urn:microsoft.com/office/officeart/2005/8/layout/hList6"/>
    <dgm:cxn modelId="{DE59BBBF-AD34-4C6B-BA57-BDDC28730AE7}" type="presParOf" srcId="{65DE6394-EEEC-4077-81CD-99B80A4A6EC4}" destId="{BF3F1592-AC44-4C92-9DED-EDCFBF038828}"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3F3B84-F40A-4C54-97B5-D324D6448209}"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37EE98D0-45F6-4BF4-9D4A-9913B7CB0396}">
      <dgm:prSet custT="1"/>
      <dgm:spPr/>
      <dgm:t>
        <a:bodyPr/>
        <a:lstStyle/>
        <a:p>
          <a:pPr rtl="0"/>
          <a:r>
            <a:rPr lang="en-US" sz="2000" dirty="0"/>
            <a:t>Education</a:t>
          </a:r>
          <a:endParaRPr lang="es-ES" sz="2000" dirty="0"/>
        </a:p>
      </dgm:t>
    </dgm:pt>
    <dgm:pt modelId="{716651AC-F439-4FAB-99C7-19259C4596C4}" type="parTrans" cxnId="{62EC5DC6-37C2-4D15-9284-C2E5BE64EB52}">
      <dgm:prSet/>
      <dgm:spPr/>
      <dgm:t>
        <a:bodyPr/>
        <a:lstStyle/>
        <a:p>
          <a:endParaRPr lang="en-US" sz="2400"/>
        </a:p>
      </dgm:t>
    </dgm:pt>
    <dgm:pt modelId="{0C4EF447-3577-4626-B9FD-6D2CC289F6F1}" type="sibTrans" cxnId="{62EC5DC6-37C2-4D15-9284-C2E5BE64EB52}">
      <dgm:prSet/>
      <dgm:spPr/>
      <dgm:t>
        <a:bodyPr/>
        <a:lstStyle/>
        <a:p>
          <a:endParaRPr lang="en-US" sz="2400"/>
        </a:p>
      </dgm:t>
    </dgm:pt>
    <dgm:pt modelId="{2A2BAA46-DF80-4B7C-9CF1-E29555899AD8}">
      <dgm:prSet custT="1"/>
      <dgm:spPr/>
      <dgm:t>
        <a:bodyPr/>
        <a:lstStyle/>
        <a:p>
          <a:pPr rtl="0"/>
          <a:r>
            <a:rPr lang="en-US" sz="1600" dirty="0"/>
            <a:t>Coverage deficits
Quality deficits
Part-time model based on the model of the man worker and woman caregiver</a:t>
          </a:r>
          <a:endParaRPr lang="es-ES" sz="1600" dirty="0"/>
        </a:p>
      </dgm:t>
    </dgm:pt>
    <dgm:pt modelId="{36335B75-994C-45F2-B7C3-90BAC4272F30}" type="parTrans" cxnId="{5063EBD4-7A7C-44BD-B6C0-0E62AAC8375F}">
      <dgm:prSet/>
      <dgm:spPr/>
      <dgm:t>
        <a:bodyPr/>
        <a:lstStyle/>
        <a:p>
          <a:endParaRPr lang="en-US" sz="2400"/>
        </a:p>
      </dgm:t>
    </dgm:pt>
    <dgm:pt modelId="{AA447CE2-F7C7-4269-A0C8-5ADF08A63D39}" type="sibTrans" cxnId="{5063EBD4-7A7C-44BD-B6C0-0E62AAC8375F}">
      <dgm:prSet/>
      <dgm:spPr/>
      <dgm:t>
        <a:bodyPr/>
        <a:lstStyle/>
        <a:p>
          <a:endParaRPr lang="en-US" sz="2400"/>
        </a:p>
      </dgm:t>
    </dgm:pt>
    <dgm:pt modelId="{45DCDF8D-FF2C-4DF9-A37A-0C03FC8A9A7D}">
      <dgm:prSet custT="1"/>
      <dgm:spPr/>
      <dgm:t>
        <a:bodyPr/>
        <a:lstStyle/>
        <a:p>
          <a:pPr rtl="0"/>
          <a:r>
            <a:rPr lang="en-US" sz="2000" dirty="0"/>
            <a:t>Health</a:t>
          </a:r>
          <a:endParaRPr lang="es-ES" sz="2000" dirty="0"/>
        </a:p>
      </dgm:t>
    </dgm:pt>
    <dgm:pt modelId="{DCBB3A20-7ACD-4EAA-92DD-6997F06B3246}" type="parTrans" cxnId="{175FDE0C-0338-474E-98C4-ACC602634FB2}">
      <dgm:prSet/>
      <dgm:spPr/>
      <dgm:t>
        <a:bodyPr/>
        <a:lstStyle/>
        <a:p>
          <a:endParaRPr lang="en-US" sz="2400"/>
        </a:p>
      </dgm:t>
    </dgm:pt>
    <dgm:pt modelId="{BE380ECD-050C-4537-BA1C-70BCCB2C82CF}" type="sibTrans" cxnId="{175FDE0C-0338-474E-98C4-ACC602634FB2}">
      <dgm:prSet/>
      <dgm:spPr/>
      <dgm:t>
        <a:bodyPr/>
        <a:lstStyle/>
        <a:p>
          <a:endParaRPr lang="en-US" sz="2400"/>
        </a:p>
      </dgm:t>
    </dgm:pt>
    <dgm:pt modelId="{C8BCEC51-4D75-402C-A783-B5B02FC94094}">
      <dgm:prSet custT="1"/>
      <dgm:spPr/>
      <dgm:t>
        <a:bodyPr/>
        <a:lstStyle/>
        <a:p>
          <a:pPr rtl="0"/>
          <a:r>
            <a:rPr lang="en-US" sz="1600" dirty="0"/>
            <a:t>If based on contributive models, limited access
If based on targeted model, quality issues</a:t>
          </a:r>
          <a:endParaRPr lang="es-ES" sz="1600" dirty="0"/>
        </a:p>
      </dgm:t>
    </dgm:pt>
    <dgm:pt modelId="{396739E7-CBA1-48D9-8BF3-E61FC0536321}" type="parTrans" cxnId="{F526DF62-E2EB-4D0D-90BC-CFC1D752C99B}">
      <dgm:prSet/>
      <dgm:spPr/>
      <dgm:t>
        <a:bodyPr/>
        <a:lstStyle/>
        <a:p>
          <a:endParaRPr lang="en-US" sz="2400"/>
        </a:p>
      </dgm:t>
    </dgm:pt>
    <dgm:pt modelId="{472A5A35-60BC-4F2C-869A-074A7818EE61}" type="sibTrans" cxnId="{F526DF62-E2EB-4D0D-90BC-CFC1D752C99B}">
      <dgm:prSet/>
      <dgm:spPr/>
      <dgm:t>
        <a:bodyPr/>
        <a:lstStyle/>
        <a:p>
          <a:endParaRPr lang="en-US" sz="2400"/>
        </a:p>
      </dgm:t>
    </dgm:pt>
    <dgm:pt modelId="{7DC0F0B1-4BE5-408A-88B6-DE875528B581}">
      <dgm:prSet custT="1"/>
      <dgm:spPr/>
      <dgm:t>
        <a:bodyPr/>
        <a:lstStyle/>
        <a:p>
          <a:pPr rtl="0"/>
          <a:r>
            <a:rPr lang="en-US" sz="1600" dirty="0"/>
            <a:t>Basic access to sexual and reproductive health</a:t>
          </a:r>
          <a:endParaRPr lang="es-ES" sz="1600" dirty="0"/>
        </a:p>
      </dgm:t>
    </dgm:pt>
    <dgm:pt modelId="{CE5D75E6-50AA-4363-9E05-18FB8271A5E2}" type="parTrans" cxnId="{EED2AC03-3F54-4691-99C3-46773DAA0CFE}">
      <dgm:prSet/>
      <dgm:spPr/>
      <dgm:t>
        <a:bodyPr/>
        <a:lstStyle/>
        <a:p>
          <a:endParaRPr lang="en-US" sz="2400"/>
        </a:p>
      </dgm:t>
    </dgm:pt>
    <dgm:pt modelId="{FC4C3041-B1CE-4EB9-8C59-A679DCCCDE48}" type="sibTrans" cxnId="{EED2AC03-3F54-4691-99C3-46773DAA0CFE}">
      <dgm:prSet/>
      <dgm:spPr/>
      <dgm:t>
        <a:bodyPr/>
        <a:lstStyle/>
        <a:p>
          <a:endParaRPr lang="en-US" sz="2400"/>
        </a:p>
      </dgm:t>
    </dgm:pt>
    <dgm:pt modelId="{120F2B35-9545-4A1F-A207-C1B6F3053503}">
      <dgm:prSet custT="1"/>
      <dgm:spPr/>
      <dgm:t>
        <a:bodyPr/>
        <a:lstStyle/>
        <a:p>
          <a:pPr rtl="0"/>
          <a:r>
            <a:rPr lang="en-US" sz="1600" dirty="0"/>
            <a:t>Co-payments and lack of infrastructure limit public access </a:t>
          </a:r>
          <a:endParaRPr lang="es-ES" sz="1600" dirty="0"/>
        </a:p>
      </dgm:t>
    </dgm:pt>
    <dgm:pt modelId="{7EF5CD13-8E86-4409-A532-2F3C05334E63}" type="parTrans" cxnId="{CFCEEB3F-4D24-4A68-9030-86714C0B9136}">
      <dgm:prSet/>
      <dgm:spPr/>
      <dgm:t>
        <a:bodyPr/>
        <a:lstStyle/>
        <a:p>
          <a:endParaRPr lang="en-US" sz="2400"/>
        </a:p>
      </dgm:t>
    </dgm:pt>
    <dgm:pt modelId="{7BBA9ABB-419B-4E6B-9B5D-081031D16B71}" type="sibTrans" cxnId="{CFCEEB3F-4D24-4A68-9030-86714C0B9136}">
      <dgm:prSet/>
      <dgm:spPr/>
      <dgm:t>
        <a:bodyPr/>
        <a:lstStyle/>
        <a:p>
          <a:endParaRPr lang="en-US" sz="2400"/>
        </a:p>
      </dgm:t>
    </dgm:pt>
    <dgm:pt modelId="{C036FD90-D0FF-4787-B0AF-76D9934F24FA}">
      <dgm:prSet custT="1"/>
      <dgm:spPr/>
      <dgm:t>
        <a:bodyPr/>
        <a:lstStyle/>
        <a:p>
          <a:pPr rtl="0"/>
          <a:r>
            <a:rPr lang="en-US" sz="1600" dirty="0"/>
            <a:t>Rationing logic by waiting / time</a:t>
          </a:r>
          <a:endParaRPr lang="es-ES" sz="1600" dirty="0"/>
        </a:p>
      </dgm:t>
    </dgm:pt>
    <dgm:pt modelId="{45006119-AB7F-4DFE-B7FE-F206180D22F6}" type="parTrans" cxnId="{71EA21F2-47F4-4011-90B7-A8187F40FF14}">
      <dgm:prSet/>
      <dgm:spPr/>
      <dgm:t>
        <a:bodyPr/>
        <a:lstStyle/>
        <a:p>
          <a:endParaRPr lang="en-US" sz="2400"/>
        </a:p>
      </dgm:t>
    </dgm:pt>
    <dgm:pt modelId="{99EBA1DF-F857-4DF2-BFAB-03D634E92ED3}" type="sibTrans" cxnId="{71EA21F2-47F4-4011-90B7-A8187F40FF14}">
      <dgm:prSet/>
      <dgm:spPr/>
      <dgm:t>
        <a:bodyPr/>
        <a:lstStyle/>
        <a:p>
          <a:endParaRPr lang="en-US" sz="2400"/>
        </a:p>
      </dgm:t>
    </dgm:pt>
    <dgm:pt modelId="{30ACF21E-3F95-4477-9E08-0E4753A0EE0D}">
      <dgm:prSet custT="1"/>
      <dgm:spPr/>
      <dgm:t>
        <a:bodyPr/>
        <a:lstStyle/>
        <a:p>
          <a:pPr rtl="0"/>
          <a:r>
            <a:rPr lang="en-US" sz="2000" dirty="0"/>
            <a:t>Care</a:t>
          </a:r>
          <a:endParaRPr lang="es-ES" sz="2000" dirty="0"/>
        </a:p>
      </dgm:t>
    </dgm:pt>
    <dgm:pt modelId="{6DB02C9A-47A6-4229-8B44-FA48FE37CA3C}" type="parTrans" cxnId="{E92F701A-B42E-44B8-8E12-2850DFBE8B0E}">
      <dgm:prSet/>
      <dgm:spPr/>
      <dgm:t>
        <a:bodyPr/>
        <a:lstStyle/>
        <a:p>
          <a:endParaRPr lang="en-US" sz="2400"/>
        </a:p>
      </dgm:t>
    </dgm:pt>
    <dgm:pt modelId="{9C324127-5EA9-4C9F-9821-02ACEB82DF56}" type="sibTrans" cxnId="{E92F701A-B42E-44B8-8E12-2850DFBE8B0E}">
      <dgm:prSet/>
      <dgm:spPr/>
      <dgm:t>
        <a:bodyPr/>
        <a:lstStyle/>
        <a:p>
          <a:endParaRPr lang="en-US" sz="2400"/>
        </a:p>
      </dgm:t>
    </dgm:pt>
    <dgm:pt modelId="{2648BA18-9FBD-421D-942D-DEA181037893}">
      <dgm:prSet custT="1"/>
      <dgm:spPr/>
      <dgm:t>
        <a:bodyPr/>
        <a:lstStyle/>
        <a:p>
          <a:pPr rtl="0"/>
          <a:r>
            <a:rPr lang="en-US" sz="1600" dirty="0"/>
            <a:t>Development still weak in most LDC and emerging countries. Limits regarding infrastructure, taxation and human resources
Challenges concerning quality, relevance and coverage.</a:t>
          </a:r>
          <a:endParaRPr lang="es-ES" sz="1600" dirty="0"/>
        </a:p>
      </dgm:t>
    </dgm:pt>
    <dgm:pt modelId="{06581062-A3CF-42A7-A031-7BE2B86AEFD2}" type="parTrans" cxnId="{E9FE1A1C-0191-4A20-A540-67828D591C19}">
      <dgm:prSet/>
      <dgm:spPr/>
      <dgm:t>
        <a:bodyPr/>
        <a:lstStyle/>
        <a:p>
          <a:endParaRPr lang="en-US" sz="2400"/>
        </a:p>
      </dgm:t>
    </dgm:pt>
    <dgm:pt modelId="{FC954FFF-2666-449F-B171-A3FF32CEB0BF}" type="sibTrans" cxnId="{E9FE1A1C-0191-4A20-A540-67828D591C19}">
      <dgm:prSet/>
      <dgm:spPr/>
      <dgm:t>
        <a:bodyPr/>
        <a:lstStyle/>
        <a:p>
          <a:endParaRPr lang="en-US" sz="2400"/>
        </a:p>
      </dgm:t>
    </dgm:pt>
    <dgm:pt modelId="{E0B29017-BDF4-49E1-AD7D-2D5D274CDBF5}" type="pres">
      <dgm:prSet presAssocID="{B93F3B84-F40A-4C54-97B5-D324D6448209}" presName="Name0" presStyleCnt="0">
        <dgm:presLayoutVars>
          <dgm:dir/>
          <dgm:resizeHandles val="exact"/>
        </dgm:presLayoutVars>
      </dgm:prSet>
      <dgm:spPr/>
    </dgm:pt>
    <dgm:pt modelId="{E50AAC3F-D0B3-4F93-B696-7CAD7141DD7B}" type="pres">
      <dgm:prSet presAssocID="{37EE98D0-45F6-4BF4-9D4A-9913B7CB0396}" presName="node" presStyleLbl="node1" presStyleIdx="0" presStyleCnt="3" custScaleX="83678">
        <dgm:presLayoutVars>
          <dgm:bulletEnabled val="1"/>
        </dgm:presLayoutVars>
      </dgm:prSet>
      <dgm:spPr/>
    </dgm:pt>
    <dgm:pt modelId="{BCCECD8F-546D-4DA5-92F9-82D2BC01F586}" type="pres">
      <dgm:prSet presAssocID="{0C4EF447-3577-4626-B9FD-6D2CC289F6F1}" presName="sibTrans" presStyleCnt="0"/>
      <dgm:spPr/>
    </dgm:pt>
    <dgm:pt modelId="{597426E7-F894-44E5-964E-9EBE9778AA5A}" type="pres">
      <dgm:prSet presAssocID="{45DCDF8D-FF2C-4DF9-A37A-0C03FC8A9A7D}" presName="node" presStyleLbl="node1" presStyleIdx="1" presStyleCnt="3" custScaleX="135171">
        <dgm:presLayoutVars>
          <dgm:bulletEnabled val="1"/>
        </dgm:presLayoutVars>
      </dgm:prSet>
      <dgm:spPr/>
    </dgm:pt>
    <dgm:pt modelId="{62C6D05D-2DE5-4F29-9ACF-5D5EAC12F04C}" type="pres">
      <dgm:prSet presAssocID="{BE380ECD-050C-4537-BA1C-70BCCB2C82CF}" presName="sibTrans" presStyleCnt="0"/>
      <dgm:spPr/>
    </dgm:pt>
    <dgm:pt modelId="{C8A59799-4425-4BEC-9E2F-DB51F0FE209A}" type="pres">
      <dgm:prSet presAssocID="{30ACF21E-3F95-4477-9E08-0E4753A0EE0D}" presName="node" presStyleLbl="node1" presStyleIdx="2" presStyleCnt="3">
        <dgm:presLayoutVars>
          <dgm:bulletEnabled val="1"/>
        </dgm:presLayoutVars>
      </dgm:prSet>
      <dgm:spPr/>
    </dgm:pt>
  </dgm:ptLst>
  <dgm:cxnLst>
    <dgm:cxn modelId="{CD0F7802-C967-441D-B5F6-3C6FF70CB08D}" type="presOf" srcId="{B93F3B84-F40A-4C54-97B5-D324D6448209}" destId="{E0B29017-BDF4-49E1-AD7D-2D5D274CDBF5}" srcOrd="0" destOrd="0" presId="urn:microsoft.com/office/officeart/2005/8/layout/hList6"/>
    <dgm:cxn modelId="{EED2AC03-3F54-4691-99C3-46773DAA0CFE}" srcId="{45DCDF8D-FF2C-4DF9-A37A-0C03FC8A9A7D}" destId="{7DC0F0B1-4BE5-408A-88B6-DE875528B581}" srcOrd="1" destOrd="0" parTransId="{CE5D75E6-50AA-4363-9E05-18FB8271A5E2}" sibTransId="{FC4C3041-B1CE-4EB9-8C59-A679DCCCDE48}"/>
    <dgm:cxn modelId="{175FDE0C-0338-474E-98C4-ACC602634FB2}" srcId="{B93F3B84-F40A-4C54-97B5-D324D6448209}" destId="{45DCDF8D-FF2C-4DF9-A37A-0C03FC8A9A7D}" srcOrd="1" destOrd="0" parTransId="{DCBB3A20-7ACD-4EAA-92DD-6997F06B3246}" sibTransId="{BE380ECD-050C-4537-BA1C-70BCCB2C82CF}"/>
    <dgm:cxn modelId="{37B85310-4067-423A-AF8F-D4B74186CAAD}" type="presOf" srcId="{C036FD90-D0FF-4787-B0AF-76D9934F24FA}" destId="{597426E7-F894-44E5-964E-9EBE9778AA5A}" srcOrd="0" destOrd="4" presId="urn:microsoft.com/office/officeart/2005/8/layout/hList6"/>
    <dgm:cxn modelId="{A1197418-3152-4BD2-BC3E-B9D83925AA1A}" type="presOf" srcId="{45DCDF8D-FF2C-4DF9-A37A-0C03FC8A9A7D}" destId="{597426E7-F894-44E5-964E-9EBE9778AA5A}" srcOrd="0" destOrd="0" presId="urn:microsoft.com/office/officeart/2005/8/layout/hList6"/>
    <dgm:cxn modelId="{E92F701A-B42E-44B8-8E12-2850DFBE8B0E}" srcId="{B93F3B84-F40A-4C54-97B5-D324D6448209}" destId="{30ACF21E-3F95-4477-9E08-0E4753A0EE0D}" srcOrd="2" destOrd="0" parTransId="{6DB02C9A-47A6-4229-8B44-FA48FE37CA3C}" sibTransId="{9C324127-5EA9-4C9F-9821-02ACEB82DF56}"/>
    <dgm:cxn modelId="{E9FE1A1C-0191-4A20-A540-67828D591C19}" srcId="{30ACF21E-3F95-4477-9E08-0E4753A0EE0D}" destId="{2648BA18-9FBD-421D-942D-DEA181037893}" srcOrd="0" destOrd="0" parTransId="{06581062-A3CF-42A7-A031-7BE2B86AEFD2}" sibTransId="{FC954FFF-2666-449F-B171-A3FF32CEB0BF}"/>
    <dgm:cxn modelId="{53B3512F-6DBD-4688-8F96-50C59909424D}" type="presOf" srcId="{37EE98D0-45F6-4BF4-9D4A-9913B7CB0396}" destId="{E50AAC3F-D0B3-4F93-B696-7CAD7141DD7B}" srcOrd="0" destOrd="0" presId="urn:microsoft.com/office/officeart/2005/8/layout/hList6"/>
    <dgm:cxn modelId="{28799632-2548-423D-85FE-385557513321}" type="presOf" srcId="{120F2B35-9545-4A1F-A207-C1B6F3053503}" destId="{597426E7-F894-44E5-964E-9EBE9778AA5A}" srcOrd="0" destOrd="3" presId="urn:microsoft.com/office/officeart/2005/8/layout/hList6"/>
    <dgm:cxn modelId="{CFCEEB3F-4D24-4A68-9030-86714C0B9136}" srcId="{45DCDF8D-FF2C-4DF9-A37A-0C03FC8A9A7D}" destId="{120F2B35-9545-4A1F-A207-C1B6F3053503}" srcOrd="2" destOrd="0" parTransId="{7EF5CD13-8E86-4409-A532-2F3C05334E63}" sibTransId="{7BBA9ABB-419B-4E6B-9B5D-081031D16B71}"/>
    <dgm:cxn modelId="{F526DF62-E2EB-4D0D-90BC-CFC1D752C99B}" srcId="{45DCDF8D-FF2C-4DF9-A37A-0C03FC8A9A7D}" destId="{C8BCEC51-4D75-402C-A783-B5B02FC94094}" srcOrd="0" destOrd="0" parTransId="{396739E7-CBA1-48D9-8BF3-E61FC0536321}" sibTransId="{472A5A35-60BC-4F2C-869A-074A7818EE61}"/>
    <dgm:cxn modelId="{2B7E0944-82E1-4A5C-AC27-4B925549DBD6}" type="presOf" srcId="{2648BA18-9FBD-421D-942D-DEA181037893}" destId="{C8A59799-4425-4BEC-9E2F-DB51F0FE209A}" srcOrd="0" destOrd="1" presId="urn:microsoft.com/office/officeart/2005/8/layout/hList6"/>
    <dgm:cxn modelId="{6024224E-60B8-4BCF-A8FF-D85E866B714C}" type="presOf" srcId="{30ACF21E-3F95-4477-9E08-0E4753A0EE0D}" destId="{C8A59799-4425-4BEC-9E2F-DB51F0FE209A}" srcOrd="0" destOrd="0" presId="urn:microsoft.com/office/officeart/2005/8/layout/hList6"/>
    <dgm:cxn modelId="{D1F8EF87-DE2B-4903-96BC-F1034F29A0BB}" type="presOf" srcId="{C8BCEC51-4D75-402C-A783-B5B02FC94094}" destId="{597426E7-F894-44E5-964E-9EBE9778AA5A}" srcOrd="0" destOrd="1" presId="urn:microsoft.com/office/officeart/2005/8/layout/hList6"/>
    <dgm:cxn modelId="{62EC5DC6-37C2-4D15-9284-C2E5BE64EB52}" srcId="{B93F3B84-F40A-4C54-97B5-D324D6448209}" destId="{37EE98D0-45F6-4BF4-9D4A-9913B7CB0396}" srcOrd="0" destOrd="0" parTransId="{716651AC-F439-4FAB-99C7-19259C4596C4}" sibTransId="{0C4EF447-3577-4626-B9FD-6D2CC289F6F1}"/>
    <dgm:cxn modelId="{8ED265CF-4DB6-41CE-BA16-358053303318}" type="presOf" srcId="{2A2BAA46-DF80-4B7C-9CF1-E29555899AD8}" destId="{E50AAC3F-D0B3-4F93-B696-7CAD7141DD7B}" srcOrd="0" destOrd="1" presId="urn:microsoft.com/office/officeart/2005/8/layout/hList6"/>
    <dgm:cxn modelId="{5063EBD4-7A7C-44BD-B6C0-0E62AAC8375F}" srcId="{37EE98D0-45F6-4BF4-9D4A-9913B7CB0396}" destId="{2A2BAA46-DF80-4B7C-9CF1-E29555899AD8}" srcOrd="0" destOrd="0" parTransId="{36335B75-994C-45F2-B7C3-90BAC4272F30}" sibTransId="{AA447CE2-F7C7-4269-A0C8-5ADF08A63D39}"/>
    <dgm:cxn modelId="{71EA21F2-47F4-4011-90B7-A8187F40FF14}" srcId="{45DCDF8D-FF2C-4DF9-A37A-0C03FC8A9A7D}" destId="{C036FD90-D0FF-4787-B0AF-76D9934F24FA}" srcOrd="3" destOrd="0" parTransId="{45006119-AB7F-4DFE-B7FE-F206180D22F6}" sibTransId="{99EBA1DF-F857-4DF2-BFAB-03D634E92ED3}"/>
    <dgm:cxn modelId="{956AC4FD-1919-4264-9CA4-91C3B02E7DEE}" type="presOf" srcId="{7DC0F0B1-4BE5-408A-88B6-DE875528B581}" destId="{597426E7-F894-44E5-964E-9EBE9778AA5A}" srcOrd="0" destOrd="2" presId="urn:microsoft.com/office/officeart/2005/8/layout/hList6"/>
    <dgm:cxn modelId="{1A27E68F-A4AE-4126-AFF8-291B0327C24F}" type="presParOf" srcId="{E0B29017-BDF4-49E1-AD7D-2D5D274CDBF5}" destId="{E50AAC3F-D0B3-4F93-B696-7CAD7141DD7B}" srcOrd="0" destOrd="0" presId="urn:microsoft.com/office/officeart/2005/8/layout/hList6"/>
    <dgm:cxn modelId="{1D764541-914D-49CA-B5B7-18208663C586}" type="presParOf" srcId="{E0B29017-BDF4-49E1-AD7D-2D5D274CDBF5}" destId="{BCCECD8F-546D-4DA5-92F9-82D2BC01F586}" srcOrd="1" destOrd="0" presId="urn:microsoft.com/office/officeart/2005/8/layout/hList6"/>
    <dgm:cxn modelId="{535B00BE-5730-4464-AE6F-5CC091C15478}" type="presParOf" srcId="{E0B29017-BDF4-49E1-AD7D-2D5D274CDBF5}" destId="{597426E7-F894-44E5-964E-9EBE9778AA5A}" srcOrd="2" destOrd="0" presId="urn:microsoft.com/office/officeart/2005/8/layout/hList6"/>
    <dgm:cxn modelId="{04A5E2BE-2723-40B4-A6B8-318AE7475278}" type="presParOf" srcId="{E0B29017-BDF4-49E1-AD7D-2D5D274CDBF5}" destId="{62C6D05D-2DE5-4F29-9ACF-5D5EAC12F04C}" srcOrd="3" destOrd="0" presId="urn:microsoft.com/office/officeart/2005/8/layout/hList6"/>
    <dgm:cxn modelId="{F5AA9958-590D-441A-A163-F418759D454F}" type="presParOf" srcId="{E0B29017-BDF4-49E1-AD7D-2D5D274CDBF5}" destId="{C8A59799-4425-4BEC-9E2F-DB51F0FE209A}"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ADF24A-BF93-459A-85A8-EB6CFD166FC1}"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45FE89F2-6A23-41C6-8671-213F23A2ADF9}">
      <dgm:prSet/>
      <dgm:spPr/>
      <dgm:t>
        <a:bodyPr/>
        <a:lstStyle/>
        <a:p>
          <a:pPr rtl="0"/>
          <a:r>
            <a:rPr lang="en-US" dirty="0"/>
            <a:t>Energy</a:t>
          </a:r>
          <a:endParaRPr lang="es-ES" dirty="0"/>
        </a:p>
      </dgm:t>
    </dgm:pt>
    <dgm:pt modelId="{94E3C054-E4BE-4721-969B-AABD80D99C42}" type="parTrans" cxnId="{99EE17B8-78B2-4F4B-B849-BB0FA53E94DE}">
      <dgm:prSet/>
      <dgm:spPr/>
      <dgm:t>
        <a:bodyPr/>
        <a:lstStyle/>
        <a:p>
          <a:endParaRPr lang="en-US"/>
        </a:p>
      </dgm:t>
    </dgm:pt>
    <dgm:pt modelId="{1356C606-E679-4F90-8E88-FA33F78CA9DA}" type="sibTrans" cxnId="{99EE17B8-78B2-4F4B-B849-BB0FA53E94DE}">
      <dgm:prSet/>
      <dgm:spPr/>
      <dgm:t>
        <a:bodyPr/>
        <a:lstStyle/>
        <a:p>
          <a:endParaRPr lang="en-US"/>
        </a:p>
      </dgm:t>
    </dgm:pt>
    <dgm:pt modelId="{2D4D377B-9AA7-4FB8-996A-318A21A04CFE}">
      <dgm:prSet/>
      <dgm:spPr/>
      <dgm:t>
        <a:bodyPr/>
        <a:lstStyle/>
        <a:p>
          <a:pPr rtl="0"/>
          <a:r>
            <a:rPr lang="en-US" dirty="0"/>
            <a:t>Countries at different points of the curve or access function:  connection, power, cost, electrical household appliances</a:t>
          </a:r>
          <a:endParaRPr lang="es-ES" dirty="0"/>
        </a:p>
      </dgm:t>
    </dgm:pt>
    <dgm:pt modelId="{90C2F9C5-5844-43FE-9BBF-BC0E89B582BD}" type="parTrans" cxnId="{27D4F99C-4ADB-4BBC-A486-6E87F0CF12F5}">
      <dgm:prSet/>
      <dgm:spPr/>
      <dgm:t>
        <a:bodyPr/>
        <a:lstStyle/>
        <a:p>
          <a:endParaRPr lang="en-US"/>
        </a:p>
      </dgm:t>
    </dgm:pt>
    <dgm:pt modelId="{8B614CE5-1461-4BFC-BE86-75DC387BFFC8}" type="sibTrans" cxnId="{27D4F99C-4ADB-4BBC-A486-6E87F0CF12F5}">
      <dgm:prSet/>
      <dgm:spPr/>
      <dgm:t>
        <a:bodyPr/>
        <a:lstStyle/>
        <a:p>
          <a:endParaRPr lang="en-US"/>
        </a:p>
      </dgm:t>
    </dgm:pt>
    <dgm:pt modelId="{C22FF2D9-276C-458C-B7E7-5B3F802A7CAB}">
      <dgm:prSet/>
      <dgm:spPr/>
      <dgm:t>
        <a:bodyPr/>
        <a:lstStyle/>
        <a:p>
          <a:pPr rtl="0"/>
          <a:r>
            <a:rPr lang="en-US" dirty="0"/>
            <a:t>Key given that women carry out domestic work dependent on energy and rural women can develop microenterprise strategies with adequate energy provision</a:t>
          </a:r>
          <a:endParaRPr lang="es-ES" dirty="0"/>
        </a:p>
      </dgm:t>
    </dgm:pt>
    <dgm:pt modelId="{588FC772-3A85-489F-BEE5-BB4C825F7C55}" type="parTrans" cxnId="{360BD90B-6090-466B-B3FF-60B7E86523AA}">
      <dgm:prSet/>
      <dgm:spPr/>
      <dgm:t>
        <a:bodyPr/>
        <a:lstStyle/>
        <a:p>
          <a:endParaRPr lang="en-US"/>
        </a:p>
      </dgm:t>
    </dgm:pt>
    <dgm:pt modelId="{A20ECA18-A079-4130-900C-8BB77BC44716}" type="sibTrans" cxnId="{360BD90B-6090-466B-B3FF-60B7E86523AA}">
      <dgm:prSet/>
      <dgm:spPr/>
      <dgm:t>
        <a:bodyPr/>
        <a:lstStyle/>
        <a:p>
          <a:endParaRPr lang="en-US"/>
        </a:p>
      </dgm:t>
    </dgm:pt>
    <dgm:pt modelId="{7212521D-13A0-45F8-BAF6-BA6BDC205BBA}">
      <dgm:prSet/>
      <dgm:spPr/>
      <dgm:t>
        <a:bodyPr/>
        <a:lstStyle/>
        <a:p>
          <a:pPr rtl="0"/>
          <a:r>
            <a:rPr lang="en-US" dirty="0"/>
            <a:t>Water</a:t>
          </a:r>
          <a:endParaRPr lang="es-ES" dirty="0"/>
        </a:p>
      </dgm:t>
    </dgm:pt>
    <dgm:pt modelId="{B873016C-B830-40B4-A53F-4BF1DA0C9478}" type="parTrans" cxnId="{97B64C46-430A-4EFF-9639-E904846B63F1}">
      <dgm:prSet/>
      <dgm:spPr/>
      <dgm:t>
        <a:bodyPr/>
        <a:lstStyle/>
        <a:p>
          <a:endParaRPr lang="en-US"/>
        </a:p>
      </dgm:t>
    </dgm:pt>
    <dgm:pt modelId="{C1E97BD8-5133-4E95-9286-8B70EC1C17C3}" type="sibTrans" cxnId="{97B64C46-430A-4EFF-9639-E904846B63F1}">
      <dgm:prSet/>
      <dgm:spPr/>
      <dgm:t>
        <a:bodyPr/>
        <a:lstStyle/>
        <a:p>
          <a:endParaRPr lang="en-US"/>
        </a:p>
      </dgm:t>
    </dgm:pt>
    <dgm:pt modelId="{769033EB-D54B-461C-B22E-531B03BF34BE}">
      <dgm:prSet/>
      <dgm:spPr/>
      <dgm:t>
        <a:bodyPr/>
        <a:lstStyle/>
        <a:p>
          <a:pPr rtl="0"/>
          <a:r>
            <a:rPr lang="en-US" dirty="0"/>
            <a:t>Access at home, distance from nearest source</a:t>
          </a:r>
          <a:endParaRPr lang="es-ES" dirty="0"/>
        </a:p>
      </dgm:t>
    </dgm:pt>
    <dgm:pt modelId="{026274CC-3ECC-4D41-AF6E-8131346E26E8}" type="parTrans" cxnId="{F3E1F6A8-7460-4D87-A33B-613BF7B9D874}">
      <dgm:prSet/>
      <dgm:spPr/>
      <dgm:t>
        <a:bodyPr/>
        <a:lstStyle/>
        <a:p>
          <a:endParaRPr lang="en-US"/>
        </a:p>
      </dgm:t>
    </dgm:pt>
    <dgm:pt modelId="{BCDD7A10-43BF-4953-8BE3-8B1356FAC146}" type="sibTrans" cxnId="{F3E1F6A8-7460-4D87-A33B-613BF7B9D874}">
      <dgm:prSet/>
      <dgm:spPr/>
      <dgm:t>
        <a:bodyPr/>
        <a:lstStyle/>
        <a:p>
          <a:endParaRPr lang="en-US"/>
        </a:p>
      </dgm:t>
    </dgm:pt>
    <dgm:pt modelId="{5F854A87-0E2F-4B89-A872-E7E4B4365C58}">
      <dgm:prSet/>
      <dgm:spPr/>
      <dgm:t>
        <a:bodyPr/>
        <a:lstStyle/>
        <a:p>
          <a:pPr rtl="0"/>
          <a:r>
            <a:rPr lang="en-US" dirty="0"/>
            <a:t>Quality</a:t>
          </a:r>
          <a:endParaRPr lang="es-ES" dirty="0"/>
        </a:p>
      </dgm:t>
    </dgm:pt>
    <dgm:pt modelId="{CDBA736B-F778-4B3A-9C2E-E23DF1845B3D}" type="parTrans" cxnId="{5B4513EA-38B1-4F25-B298-0457C185A67D}">
      <dgm:prSet/>
      <dgm:spPr/>
      <dgm:t>
        <a:bodyPr/>
        <a:lstStyle/>
        <a:p>
          <a:endParaRPr lang="en-US"/>
        </a:p>
      </dgm:t>
    </dgm:pt>
    <dgm:pt modelId="{60EF74A1-BC3A-4B97-901C-2B7E94E94DB9}" type="sibTrans" cxnId="{5B4513EA-38B1-4F25-B298-0457C185A67D}">
      <dgm:prSet/>
      <dgm:spPr/>
      <dgm:t>
        <a:bodyPr/>
        <a:lstStyle/>
        <a:p>
          <a:endParaRPr lang="en-US"/>
        </a:p>
      </dgm:t>
    </dgm:pt>
    <dgm:pt modelId="{94DA1019-8954-424A-800F-8E4BB30E74A5}">
      <dgm:prSet/>
      <dgm:spPr/>
      <dgm:t>
        <a:bodyPr/>
        <a:lstStyle/>
        <a:p>
          <a:pPr rtl="0"/>
          <a:r>
            <a:rPr lang="es-ES" dirty="0" err="1"/>
            <a:t>Transport</a:t>
          </a:r>
          <a:endParaRPr lang="es-ES" dirty="0"/>
        </a:p>
      </dgm:t>
    </dgm:pt>
    <dgm:pt modelId="{2BDC081C-61DD-4147-986A-A59FDCE11555}" type="parTrans" cxnId="{03F9C6CB-9509-44E2-BEE0-0633594FCCB8}">
      <dgm:prSet/>
      <dgm:spPr/>
      <dgm:t>
        <a:bodyPr/>
        <a:lstStyle/>
        <a:p>
          <a:endParaRPr lang="en-US"/>
        </a:p>
      </dgm:t>
    </dgm:pt>
    <dgm:pt modelId="{8FADD156-278F-46F1-86DF-E35F51D5B659}" type="sibTrans" cxnId="{03F9C6CB-9509-44E2-BEE0-0633594FCCB8}">
      <dgm:prSet/>
      <dgm:spPr/>
      <dgm:t>
        <a:bodyPr/>
        <a:lstStyle/>
        <a:p>
          <a:endParaRPr lang="en-US"/>
        </a:p>
      </dgm:t>
    </dgm:pt>
    <dgm:pt modelId="{CEE899A3-E30A-4295-8001-575C3E5A0D60}">
      <dgm:prSet/>
      <dgm:spPr/>
      <dgm:t>
        <a:bodyPr/>
        <a:lstStyle/>
        <a:p>
          <a:pPr rtl="0"/>
          <a:r>
            <a:rPr lang="en-US" dirty="0"/>
            <a:t>Biased provision of services based on a model for male mobility and middle and upper classes.</a:t>
          </a:r>
          <a:endParaRPr lang="es-ES" dirty="0"/>
        </a:p>
      </dgm:t>
    </dgm:pt>
    <dgm:pt modelId="{F8B1FE17-32E2-4361-A132-2ACCF7EA2761}" type="parTrans" cxnId="{DF682C66-38E8-43DA-8B77-5897CB501119}">
      <dgm:prSet/>
      <dgm:spPr/>
      <dgm:t>
        <a:bodyPr/>
        <a:lstStyle/>
        <a:p>
          <a:endParaRPr lang="en-US"/>
        </a:p>
      </dgm:t>
    </dgm:pt>
    <dgm:pt modelId="{67C866A5-0271-4428-86DA-059E5946917C}" type="sibTrans" cxnId="{DF682C66-38E8-43DA-8B77-5897CB501119}">
      <dgm:prSet/>
      <dgm:spPr/>
      <dgm:t>
        <a:bodyPr/>
        <a:lstStyle/>
        <a:p>
          <a:endParaRPr lang="en-US"/>
        </a:p>
      </dgm:t>
    </dgm:pt>
    <dgm:pt modelId="{16EA2560-3C52-4F5E-820D-3E975ABF39C1}">
      <dgm:prSet/>
      <dgm:spPr/>
      <dgm:t>
        <a:bodyPr/>
        <a:lstStyle/>
        <a:p>
          <a:pPr rtl="0"/>
          <a:r>
            <a:rPr lang="en-US" dirty="0"/>
            <a:t>Low investment in pedestrian mobility, bike lanes and quality public transport</a:t>
          </a:r>
          <a:endParaRPr lang="es-ES" dirty="0"/>
        </a:p>
      </dgm:t>
    </dgm:pt>
    <dgm:pt modelId="{72F1B0ED-A45B-4EA9-B6DA-4D47D2A70737}" type="parTrans" cxnId="{6357B0C1-34C0-4652-AA39-EE646E786537}">
      <dgm:prSet/>
      <dgm:spPr/>
      <dgm:t>
        <a:bodyPr/>
        <a:lstStyle/>
        <a:p>
          <a:endParaRPr lang="en-US"/>
        </a:p>
      </dgm:t>
    </dgm:pt>
    <dgm:pt modelId="{3037B8A1-709C-4E5C-B9E7-318AB5790BD7}" type="sibTrans" cxnId="{6357B0C1-34C0-4652-AA39-EE646E786537}">
      <dgm:prSet/>
      <dgm:spPr/>
      <dgm:t>
        <a:bodyPr/>
        <a:lstStyle/>
        <a:p>
          <a:endParaRPr lang="en-US"/>
        </a:p>
      </dgm:t>
    </dgm:pt>
    <dgm:pt modelId="{FB163335-228F-904A-B58B-56E1C43A6885}">
      <dgm:prSet/>
      <dgm:spPr/>
      <dgm:t>
        <a:bodyPr/>
        <a:lstStyle/>
        <a:p>
          <a:pPr rtl="0"/>
          <a:r>
            <a:rPr lang="en-US" dirty="0"/>
            <a:t>Cost</a:t>
          </a:r>
          <a:endParaRPr lang="es-ES" dirty="0"/>
        </a:p>
      </dgm:t>
    </dgm:pt>
    <dgm:pt modelId="{53FFDD5D-8623-3A41-9309-B21FACEA8E0F}" type="parTrans" cxnId="{B2BF30A6-0DC6-3A40-B33B-83530CF3FEBC}">
      <dgm:prSet/>
      <dgm:spPr/>
    </dgm:pt>
    <dgm:pt modelId="{F15B475B-DB1E-8846-860F-A84FB942E77E}" type="sibTrans" cxnId="{B2BF30A6-0DC6-3A40-B33B-83530CF3FEBC}">
      <dgm:prSet/>
      <dgm:spPr/>
    </dgm:pt>
    <dgm:pt modelId="{54FD25B8-0390-4283-9D4A-2CF9803D3906}" type="pres">
      <dgm:prSet presAssocID="{9CADF24A-BF93-459A-85A8-EB6CFD166FC1}" presName="Name0" presStyleCnt="0">
        <dgm:presLayoutVars>
          <dgm:dir/>
          <dgm:resizeHandles val="exact"/>
        </dgm:presLayoutVars>
      </dgm:prSet>
      <dgm:spPr/>
    </dgm:pt>
    <dgm:pt modelId="{6450DC76-FBC5-424F-AFF4-04D3904DE5A3}" type="pres">
      <dgm:prSet presAssocID="{45FE89F2-6A23-41C6-8671-213F23A2ADF9}" presName="node" presStyleLbl="node1" presStyleIdx="0" presStyleCnt="3">
        <dgm:presLayoutVars>
          <dgm:bulletEnabled val="1"/>
        </dgm:presLayoutVars>
      </dgm:prSet>
      <dgm:spPr/>
    </dgm:pt>
    <dgm:pt modelId="{1A124196-91CE-457A-A21D-1081AC651E19}" type="pres">
      <dgm:prSet presAssocID="{1356C606-E679-4F90-8E88-FA33F78CA9DA}" presName="sibTrans" presStyleCnt="0"/>
      <dgm:spPr/>
    </dgm:pt>
    <dgm:pt modelId="{7714C639-2DA3-4A06-B723-5FE08A14C007}" type="pres">
      <dgm:prSet presAssocID="{7212521D-13A0-45F8-BAF6-BA6BDC205BBA}" presName="node" presStyleLbl="node1" presStyleIdx="1" presStyleCnt="3">
        <dgm:presLayoutVars>
          <dgm:bulletEnabled val="1"/>
        </dgm:presLayoutVars>
      </dgm:prSet>
      <dgm:spPr/>
    </dgm:pt>
    <dgm:pt modelId="{383AF0A9-C989-40A4-8DB6-DA9BAEFBD566}" type="pres">
      <dgm:prSet presAssocID="{C1E97BD8-5133-4E95-9286-8B70EC1C17C3}" presName="sibTrans" presStyleCnt="0"/>
      <dgm:spPr/>
    </dgm:pt>
    <dgm:pt modelId="{2B5436A9-59FA-46E5-8B8D-7AC1F7E2882F}" type="pres">
      <dgm:prSet presAssocID="{94DA1019-8954-424A-800F-8E4BB30E74A5}" presName="node" presStyleLbl="node1" presStyleIdx="2" presStyleCnt="3">
        <dgm:presLayoutVars>
          <dgm:bulletEnabled val="1"/>
        </dgm:presLayoutVars>
      </dgm:prSet>
      <dgm:spPr/>
    </dgm:pt>
  </dgm:ptLst>
  <dgm:cxnLst>
    <dgm:cxn modelId="{360BD90B-6090-466B-B3FF-60B7E86523AA}" srcId="{45FE89F2-6A23-41C6-8671-213F23A2ADF9}" destId="{C22FF2D9-276C-458C-B7E7-5B3F802A7CAB}" srcOrd="1" destOrd="0" parTransId="{588FC772-3A85-489F-BEE5-BB4C825F7C55}" sibTransId="{A20ECA18-A079-4130-900C-8BB77BC44716}"/>
    <dgm:cxn modelId="{187FC710-6EB1-410B-A8D6-614BB23483BA}" type="presOf" srcId="{16EA2560-3C52-4F5E-820D-3E975ABF39C1}" destId="{2B5436A9-59FA-46E5-8B8D-7AC1F7E2882F}" srcOrd="0" destOrd="2" presId="urn:microsoft.com/office/officeart/2005/8/layout/hList6"/>
    <dgm:cxn modelId="{DF682C66-38E8-43DA-8B77-5897CB501119}" srcId="{94DA1019-8954-424A-800F-8E4BB30E74A5}" destId="{CEE899A3-E30A-4295-8001-575C3E5A0D60}" srcOrd="0" destOrd="0" parTransId="{F8B1FE17-32E2-4361-A132-2ACCF7EA2761}" sibTransId="{67C866A5-0271-4428-86DA-059E5946917C}"/>
    <dgm:cxn modelId="{97B64C46-430A-4EFF-9639-E904846B63F1}" srcId="{9CADF24A-BF93-459A-85A8-EB6CFD166FC1}" destId="{7212521D-13A0-45F8-BAF6-BA6BDC205BBA}" srcOrd="1" destOrd="0" parTransId="{B873016C-B830-40B4-A53F-4BF1DA0C9478}" sibTransId="{C1E97BD8-5133-4E95-9286-8B70EC1C17C3}"/>
    <dgm:cxn modelId="{A14E2047-44E8-4912-8AF6-93A627F69F6C}" type="presOf" srcId="{7212521D-13A0-45F8-BAF6-BA6BDC205BBA}" destId="{7714C639-2DA3-4A06-B723-5FE08A14C007}" srcOrd="0" destOrd="0" presId="urn:microsoft.com/office/officeart/2005/8/layout/hList6"/>
    <dgm:cxn modelId="{8523B268-3134-47E1-AC1C-9C1DBF5C1E94}" type="presOf" srcId="{769033EB-D54B-461C-B22E-531B03BF34BE}" destId="{7714C639-2DA3-4A06-B723-5FE08A14C007}" srcOrd="0" destOrd="1" presId="urn:microsoft.com/office/officeart/2005/8/layout/hList6"/>
    <dgm:cxn modelId="{174BCD69-F94F-4406-94DC-442EC96E412E}" type="presOf" srcId="{5F854A87-0E2F-4B89-A872-E7E4B4365C58}" destId="{7714C639-2DA3-4A06-B723-5FE08A14C007}" srcOrd="0" destOrd="3" presId="urn:microsoft.com/office/officeart/2005/8/layout/hList6"/>
    <dgm:cxn modelId="{BD2E466D-C84A-4471-AAE0-C50073A811D8}" type="presOf" srcId="{FB163335-228F-904A-B58B-56E1C43A6885}" destId="{7714C639-2DA3-4A06-B723-5FE08A14C007}" srcOrd="0" destOrd="2" presId="urn:microsoft.com/office/officeart/2005/8/layout/hList6"/>
    <dgm:cxn modelId="{AF85D77A-2694-46AE-8441-5E675FD7F299}" type="presOf" srcId="{45FE89F2-6A23-41C6-8671-213F23A2ADF9}" destId="{6450DC76-FBC5-424F-AFF4-04D3904DE5A3}" srcOrd="0" destOrd="0" presId="urn:microsoft.com/office/officeart/2005/8/layout/hList6"/>
    <dgm:cxn modelId="{70F27984-6BFD-424A-A18A-B637EBB69E6B}" type="presOf" srcId="{C22FF2D9-276C-458C-B7E7-5B3F802A7CAB}" destId="{6450DC76-FBC5-424F-AFF4-04D3904DE5A3}" srcOrd="0" destOrd="2" presId="urn:microsoft.com/office/officeart/2005/8/layout/hList6"/>
    <dgm:cxn modelId="{D9E03590-C8DF-4E4B-9599-CA0A30C75BEC}" type="presOf" srcId="{2D4D377B-9AA7-4FB8-996A-318A21A04CFE}" destId="{6450DC76-FBC5-424F-AFF4-04D3904DE5A3}" srcOrd="0" destOrd="1" presId="urn:microsoft.com/office/officeart/2005/8/layout/hList6"/>
    <dgm:cxn modelId="{27D4F99C-4ADB-4BBC-A486-6E87F0CF12F5}" srcId="{45FE89F2-6A23-41C6-8671-213F23A2ADF9}" destId="{2D4D377B-9AA7-4FB8-996A-318A21A04CFE}" srcOrd="0" destOrd="0" parTransId="{90C2F9C5-5844-43FE-9BBF-BC0E89B582BD}" sibTransId="{8B614CE5-1461-4BFC-BE86-75DC387BFFC8}"/>
    <dgm:cxn modelId="{577A139E-39CB-44B3-BCD7-2682AC22845E}" type="presOf" srcId="{9CADF24A-BF93-459A-85A8-EB6CFD166FC1}" destId="{54FD25B8-0390-4283-9D4A-2CF9803D3906}" srcOrd="0" destOrd="0" presId="urn:microsoft.com/office/officeart/2005/8/layout/hList6"/>
    <dgm:cxn modelId="{B2BF30A6-0DC6-3A40-B33B-83530CF3FEBC}" srcId="{7212521D-13A0-45F8-BAF6-BA6BDC205BBA}" destId="{FB163335-228F-904A-B58B-56E1C43A6885}" srcOrd="1" destOrd="0" parTransId="{53FFDD5D-8623-3A41-9309-B21FACEA8E0F}" sibTransId="{F15B475B-DB1E-8846-860F-A84FB942E77E}"/>
    <dgm:cxn modelId="{F3E1F6A8-7460-4D87-A33B-613BF7B9D874}" srcId="{7212521D-13A0-45F8-BAF6-BA6BDC205BBA}" destId="{769033EB-D54B-461C-B22E-531B03BF34BE}" srcOrd="0" destOrd="0" parTransId="{026274CC-3ECC-4D41-AF6E-8131346E26E8}" sibTransId="{BCDD7A10-43BF-4953-8BE3-8B1356FAC146}"/>
    <dgm:cxn modelId="{99EE17B8-78B2-4F4B-B849-BB0FA53E94DE}" srcId="{9CADF24A-BF93-459A-85A8-EB6CFD166FC1}" destId="{45FE89F2-6A23-41C6-8671-213F23A2ADF9}" srcOrd="0" destOrd="0" parTransId="{94E3C054-E4BE-4721-969B-AABD80D99C42}" sibTransId="{1356C606-E679-4F90-8E88-FA33F78CA9DA}"/>
    <dgm:cxn modelId="{C60255BA-ABBA-4D16-8444-2173D234EF58}" type="presOf" srcId="{CEE899A3-E30A-4295-8001-575C3E5A0D60}" destId="{2B5436A9-59FA-46E5-8B8D-7AC1F7E2882F}" srcOrd="0" destOrd="1" presId="urn:microsoft.com/office/officeart/2005/8/layout/hList6"/>
    <dgm:cxn modelId="{6357B0C1-34C0-4652-AA39-EE646E786537}" srcId="{94DA1019-8954-424A-800F-8E4BB30E74A5}" destId="{16EA2560-3C52-4F5E-820D-3E975ABF39C1}" srcOrd="1" destOrd="0" parTransId="{72F1B0ED-A45B-4EA9-B6DA-4D47D2A70737}" sibTransId="{3037B8A1-709C-4E5C-B9E7-318AB5790BD7}"/>
    <dgm:cxn modelId="{03F9C6CB-9509-44E2-BEE0-0633594FCCB8}" srcId="{9CADF24A-BF93-459A-85A8-EB6CFD166FC1}" destId="{94DA1019-8954-424A-800F-8E4BB30E74A5}" srcOrd="2" destOrd="0" parTransId="{2BDC081C-61DD-4147-986A-A59FDCE11555}" sibTransId="{8FADD156-278F-46F1-86DF-E35F51D5B659}"/>
    <dgm:cxn modelId="{98AF2ADC-2FF0-4C6F-873D-D1858F589529}" type="presOf" srcId="{94DA1019-8954-424A-800F-8E4BB30E74A5}" destId="{2B5436A9-59FA-46E5-8B8D-7AC1F7E2882F}" srcOrd="0" destOrd="0" presId="urn:microsoft.com/office/officeart/2005/8/layout/hList6"/>
    <dgm:cxn modelId="{5B4513EA-38B1-4F25-B298-0457C185A67D}" srcId="{7212521D-13A0-45F8-BAF6-BA6BDC205BBA}" destId="{5F854A87-0E2F-4B89-A872-E7E4B4365C58}" srcOrd="2" destOrd="0" parTransId="{CDBA736B-F778-4B3A-9C2E-E23DF1845B3D}" sibTransId="{60EF74A1-BC3A-4B97-901C-2B7E94E94DB9}"/>
    <dgm:cxn modelId="{6E12E0C2-4E37-4E81-8A79-31FBA5CB21DC}" type="presParOf" srcId="{54FD25B8-0390-4283-9D4A-2CF9803D3906}" destId="{6450DC76-FBC5-424F-AFF4-04D3904DE5A3}" srcOrd="0" destOrd="0" presId="urn:microsoft.com/office/officeart/2005/8/layout/hList6"/>
    <dgm:cxn modelId="{54E1004F-FB84-49CF-8225-B3C3B9A57506}" type="presParOf" srcId="{54FD25B8-0390-4283-9D4A-2CF9803D3906}" destId="{1A124196-91CE-457A-A21D-1081AC651E19}" srcOrd="1" destOrd="0" presId="urn:microsoft.com/office/officeart/2005/8/layout/hList6"/>
    <dgm:cxn modelId="{4CDB866C-8A2D-437D-B378-CE43AC57CFBB}" type="presParOf" srcId="{54FD25B8-0390-4283-9D4A-2CF9803D3906}" destId="{7714C639-2DA3-4A06-B723-5FE08A14C007}" srcOrd="2" destOrd="0" presId="urn:microsoft.com/office/officeart/2005/8/layout/hList6"/>
    <dgm:cxn modelId="{CD269203-6964-484C-B73B-C6D6F4562FE1}" type="presParOf" srcId="{54FD25B8-0390-4283-9D4A-2CF9803D3906}" destId="{383AF0A9-C989-40A4-8DB6-DA9BAEFBD566}" srcOrd="3" destOrd="0" presId="urn:microsoft.com/office/officeart/2005/8/layout/hList6"/>
    <dgm:cxn modelId="{A886A188-D1B3-4FCA-88C5-B11E739A7A92}" type="presParOf" srcId="{54FD25B8-0390-4283-9D4A-2CF9803D3906}" destId="{2B5436A9-59FA-46E5-8B8D-7AC1F7E2882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C1BD4C-E186-4AFD-A2A9-D7D2FF769718}"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n-US"/>
        </a:p>
      </dgm:t>
    </dgm:pt>
    <dgm:pt modelId="{DC8D4E6D-0E90-489A-B828-4655C9F0A851}">
      <dgm:prSet/>
      <dgm:spPr/>
      <dgm:t>
        <a:bodyPr/>
        <a:lstStyle/>
        <a:p>
          <a:pPr rtl="0"/>
          <a:r>
            <a:rPr lang="en-US" dirty="0"/>
            <a:t>Physical</a:t>
          </a:r>
          <a:endParaRPr lang="es-ES" dirty="0"/>
        </a:p>
      </dgm:t>
    </dgm:pt>
    <dgm:pt modelId="{16BFEBC6-DE3B-4111-913C-F88EA913DFA0}" type="parTrans" cxnId="{49178B08-F8D7-4F2B-8F59-C094C63CCBF7}">
      <dgm:prSet/>
      <dgm:spPr/>
      <dgm:t>
        <a:bodyPr/>
        <a:lstStyle/>
        <a:p>
          <a:endParaRPr lang="en-US"/>
        </a:p>
      </dgm:t>
    </dgm:pt>
    <dgm:pt modelId="{21F41374-3E21-4FAD-9873-89D38F53E30A}" type="sibTrans" cxnId="{49178B08-F8D7-4F2B-8F59-C094C63CCBF7}">
      <dgm:prSet/>
      <dgm:spPr/>
      <dgm:t>
        <a:bodyPr/>
        <a:lstStyle/>
        <a:p>
          <a:endParaRPr lang="en-US"/>
        </a:p>
      </dgm:t>
    </dgm:pt>
    <dgm:pt modelId="{0BED764C-3A73-411C-8145-124E1C126AC0}">
      <dgm:prSet/>
      <dgm:spPr/>
      <dgm:t>
        <a:bodyPr/>
        <a:lstStyle/>
        <a:p>
          <a:pPr rtl="0"/>
          <a:r>
            <a:rPr lang="en-US" dirty="0"/>
            <a:t>Thinking that it is gender neutral is a mistake (City and mobility)</a:t>
          </a:r>
          <a:endParaRPr lang="es-ES" dirty="0"/>
        </a:p>
      </dgm:t>
    </dgm:pt>
    <dgm:pt modelId="{65E8893B-AA83-498A-898D-4FBF8BEB1126}" type="parTrans" cxnId="{FA4B3554-AF91-4F63-9392-C2373466D290}">
      <dgm:prSet/>
      <dgm:spPr/>
      <dgm:t>
        <a:bodyPr/>
        <a:lstStyle/>
        <a:p>
          <a:endParaRPr lang="en-US"/>
        </a:p>
      </dgm:t>
    </dgm:pt>
    <dgm:pt modelId="{CFEA6588-B1C7-4905-BA9E-4E7953D9806D}" type="sibTrans" cxnId="{FA4B3554-AF91-4F63-9392-C2373466D290}">
      <dgm:prSet/>
      <dgm:spPr/>
      <dgm:t>
        <a:bodyPr/>
        <a:lstStyle/>
        <a:p>
          <a:endParaRPr lang="en-US"/>
        </a:p>
      </dgm:t>
    </dgm:pt>
    <dgm:pt modelId="{5DEA6006-4A01-4193-AB47-8242FCB5564C}">
      <dgm:prSet/>
      <dgm:spPr/>
      <dgm:t>
        <a:bodyPr/>
        <a:lstStyle/>
        <a:p>
          <a:pPr rtl="0"/>
          <a:r>
            <a:rPr lang="en-US"/>
            <a:t>Fiscal</a:t>
          </a:r>
          <a:endParaRPr lang="es-ES"/>
        </a:p>
      </dgm:t>
    </dgm:pt>
    <dgm:pt modelId="{0A573BFE-D364-4730-8A20-D7AE0E5315BD}" type="parTrans" cxnId="{160686A5-F0B8-4AF6-84DE-31DC91B7A040}">
      <dgm:prSet/>
      <dgm:spPr/>
      <dgm:t>
        <a:bodyPr/>
        <a:lstStyle/>
        <a:p>
          <a:endParaRPr lang="en-US"/>
        </a:p>
      </dgm:t>
    </dgm:pt>
    <dgm:pt modelId="{DE156D10-BC38-46BA-99A2-42E3448EB221}" type="sibTrans" cxnId="{160686A5-F0B8-4AF6-84DE-31DC91B7A040}">
      <dgm:prSet/>
      <dgm:spPr/>
      <dgm:t>
        <a:bodyPr/>
        <a:lstStyle/>
        <a:p>
          <a:endParaRPr lang="en-US"/>
        </a:p>
      </dgm:t>
    </dgm:pt>
    <dgm:pt modelId="{17F9AAF1-143A-4AE1-9834-B92729A04E9B}">
      <dgm:prSet/>
      <dgm:spPr/>
      <dgm:t>
        <a:bodyPr/>
        <a:lstStyle/>
        <a:p>
          <a:pPr rtl="0"/>
          <a:r>
            <a:rPr lang="en-US" dirty="0"/>
            <a:t>Weaker in protection and services that address gender inequality or women's welfare</a:t>
          </a:r>
          <a:endParaRPr lang="es-ES" dirty="0"/>
        </a:p>
      </dgm:t>
    </dgm:pt>
    <dgm:pt modelId="{E7E8E5DC-4583-4BBE-905A-CA7AC552AE89}" type="parTrans" cxnId="{C1D11E2B-674D-4D1C-A2F8-28EB7871218A}">
      <dgm:prSet/>
      <dgm:spPr/>
      <dgm:t>
        <a:bodyPr/>
        <a:lstStyle/>
        <a:p>
          <a:endParaRPr lang="en-US"/>
        </a:p>
      </dgm:t>
    </dgm:pt>
    <dgm:pt modelId="{2679B614-AA74-41EB-B16B-186ED169D9EC}" type="sibTrans" cxnId="{C1D11E2B-674D-4D1C-A2F8-28EB7871218A}">
      <dgm:prSet/>
      <dgm:spPr/>
      <dgm:t>
        <a:bodyPr/>
        <a:lstStyle/>
        <a:p>
          <a:endParaRPr lang="en-US"/>
        </a:p>
      </dgm:t>
    </dgm:pt>
    <dgm:pt modelId="{59BAD24D-ED7C-4559-AC37-3DD11BCAC5A8}">
      <dgm:prSet/>
      <dgm:spPr/>
      <dgm:t>
        <a:bodyPr/>
        <a:lstStyle/>
        <a:p>
          <a:pPr rtl="0"/>
          <a:r>
            <a:rPr lang="en-US" dirty="0"/>
            <a:t>Human</a:t>
          </a:r>
          <a:endParaRPr lang="es-ES" dirty="0"/>
        </a:p>
      </dgm:t>
    </dgm:pt>
    <dgm:pt modelId="{7DB111A4-9232-444B-A6B8-57CFE5F9B8E5}" type="parTrans" cxnId="{D7F22799-D8A5-41E6-8884-CF97511B89BF}">
      <dgm:prSet/>
      <dgm:spPr/>
      <dgm:t>
        <a:bodyPr/>
        <a:lstStyle/>
        <a:p>
          <a:endParaRPr lang="en-US"/>
        </a:p>
      </dgm:t>
    </dgm:pt>
    <dgm:pt modelId="{D5D82815-2012-4CDD-B08C-0B446CBC89B2}" type="sibTrans" cxnId="{D7F22799-D8A5-41E6-8884-CF97511B89BF}">
      <dgm:prSet/>
      <dgm:spPr/>
      <dgm:t>
        <a:bodyPr/>
        <a:lstStyle/>
        <a:p>
          <a:endParaRPr lang="en-US"/>
        </a:p>
      </dgm:t>
    </dgm:pt>
    <dgm:pt modelId="{740D2428-7655-4564-B573-DBC3CAA2BB4C}">
      <dgm:prSet/>
      <dgm:spPr/>
      <dgm:t>
        <a:bodyPr/>
        <a:lstStyle/>
        <a:p>
          <a:pPr rtl="0"/>
          <a:r>
            <a:rPr lang="en-US" dirty="0"/>
            <a:t>Low pay and training deficits in services "thought of as feminine"
Well paid and masculinized in infrastructure and "hard" services.</a:t>
          </a:r>
          <a:endParaRPr lang="es-ES" dirty="0"/>
        </a:p>
      </dgm:t>
    </dgm:pt>
    <dgm:pt modelId="{2904A505-C59B-4808-AC59-F1BED03A7EDE}" type="parTrans" cxnId="{51AC4212-B042-4A8B-8238-7A41EF847C1F}">
      <dgm:prSet/>
      <dgm:spPr/>
      <dgm:t>
        <a:bodyPr/>
        <a:lstStyle/>
        <a:p>
          <a:endParaRPr lang="en-US"/>
        </a:p>
      </dgm:t>
    </dgm:pt>
    <dgm:pt modelId="{4147C471-2925-4837-9531-48363F90DD01}" type="sibTrans" cxnId="{51AC4212-B042-4A8B-8238-7A41EF847C1F}">
      <dgm:prSet/>
      <dgm:spPr/>
      <dgm:t>
        <a:bodyPr/>
        <a:lstStyle/>
        <a:p>
          <a:endParaRPr lang="en-US"/>
        </a:p>
      </dgm:t>
    </dgm:pt>
    <dgm:pt modelId="{73F969AB-B740-4F0D-BF54-C4BE1A8FB3A6}" type="pres">
      <dgm:prSet presAssocID="{DAC1BD4C-E186-4AFD-A2A9-D7D2FF769718}" presName="Name0" presStyleCnt="0">
        <dgm:presLayoutVars>
          <dgm:dir/>
          <dgm:resizeHandles val="exact"/>
        </dgm:presLayoutVars>
      </dgm:prSet>
      <dgm:spPr/>
    </dgm:pt>
    <dgm:pt modelId="{9D3F4EF9-260A-4E66-99EE-0EC5D149A36A}" type="pres">
      <dgm:prSet presAssocID="{DC8D4E6D-0E90-489A-B828-4655C9F0A851}" presName="node" presStyleLbl="node1" presStyleIdx="0" presStyleCnt="3">
        <dgm:presLayoutVars>
          <dgm:bulletEnabled val="1"/>
        </dgm:presLayoutVars>
      </dgm:prSet>
      <dgm:spPr/>
    </dgm:pt>
    <dgm:pt modelId="{0C38047B-E857-4E73-BB5C-3EED09FBFCA3}" type="pres">
      <dgm:prSet presAssocID="{21F41374-3E21-4FAD-9873-89D38F53E30A}" presName="sibTrans" presStyleCnt="0"/>
      <dgm:spPr/>
    </dgm:pt>
    <dgm:pt modelId="{91052573-4F63-4731-918C-6EE20EC5E239}" type="pres">
      <dgm:prSet presAssocID="{5DEA6006-4A01-4193-AB47-8242FCB5564C}" presName="node" presStyleLbl="node1" presStyleIdx="1" presStyleCnt="3">
        <dgm:presLayoutVars>
          <dgm:bulletEnabled val="1"/>
        </dgm:presLayoutVars>
      </dgm:prSet>
      <dgm:spPr/>
    </dgm:pt>
    <dgm:pt modelId="{80C37AE6-7767-4533-8710-A4325BFFE90E}" type="pres">
      <dgm:prSet presAssocID="{DE156D10-BC38-46BA-99A2-42E3448EB221}" presName="sibTrans" presStyleCnt="0"/>
      <dgm:spPr/>
    </dgm:pt>
    <dgm:pt modelId="{3FB9B8E5-52AF-4617-860A-08A081E4D483}" type="pres">
      <dgm:prSet presAssocID="{59BAD24D-ED7C-4559-AC37-3DD11BCAC5A8}" presName="node" presStyleLbl="node1" presStyleIdx="2" presStyleCnt="3">
        <dgm:presLayoutVars>
          <dgm:bulletEnabled val="1"/>
        </dgm:presLayoutVars>
      </dgm:prSet>
      <dgm:spPr/>
    </dgm:pt>
  </dgm:ptLst>
  <dgm:cxnLst>
    <dgm:cxn modelId="{49178B08-F8D7-4F2B-8F59-C094C63CCBF7}" srcId="{DAC1BD4C-E186-4AFD-A2A9-D7D2FF769718}" destId="{DC8D4E6D-0E90-489A-B828-4655C9F0A851}" srcOrd="0" destOrd="0" parTransId="{16BFEBC6-DE3B-4111-913C-F88EA913DFA0}" sibTransId="{21F41374-3E21-4FAD-9873-89D38F53E30A}"/>
    <dgm:cxn modelId="{51AC4212-B042-4A8B-8238-7A41EF847C1F}" srcId="{59BAD24D-ED7C-4559-AC37-3DD11BCAC5A8}" destId="{740D2428-7655-4564-B573-DBC3CAA2BB4C}" srcOrd="0" destOrd="0" parTransId="{2904A505-C59B-4808-AC59-F1BED03A7EDE}" sibTransId="{4147C471-2925-4837-9531-48363F90DD01}"/>
    <dgm:cxn modelId="{6566251C-95E2-4ED2-A89C-25DEE26F1172}" type="presOf" srcId="{DC8D4E6D-0E90-489A-B828-4655C9F0A851}" destId="{9D3F4EF9-260A-4E66-99EE-0EC5D149A36A}" srcOrd="0" destOrd="0" presId="urn:microsoft.com/office/officeart/2005/8/layout/hList6"/>
    <dgm:cxn modelId="{C1D11E2B-674D-4D1C-A2F8-28EB7871218A}" srcId="{5DEA6006-4A01-4193-AB47-8242FCB5564C}" destId="{17F9AAF1-143A-4AE1-9834-B92729A04E9B}" srcOrd="0" destOrd="0" parTransId="{E7E8E5DC-4583-4BBE-905A-CA7AC552AE89}" sibTransId="{2679B614-AA74-41EB-B16B-186ED169D9EC}"/>
    <dgm:cxn modelId="{AE2D3E2D-0A63-4708-A58B-0CE1ADB88F19}" type="presOf" srcId="{59BAD24D-ED7C-4559-AC37-3DD11BCAC5A8}" destId="{3FB9B8E5-52AF-4617-860A-08A081E4D483}" srcOrd="0" destOrd="0" presId="urn:microsoft.com/office/officeart/2005/8/layout/hList6"/>
    <dgm:cxn modelId="{3ED55069-2EDD-4D0F-A333-FDA58A4F2A37}" type="presOf" srcId="{0BED764C-3A73-411C-8145-124E1C126AC0}" destId="{9D3F4EF9-260A-4E66-99EE-0EC5D149A36A}" srcOrd="0" destOrd="1" presId="urn:microsoft.com/office/officeart/2005/8/layout/hList6"/>
    <dgm:cxn modelId="{FA4B3554-AF91-4F63-9392-C2373466D290}" srcId="{DC8D4E6D-0E90-489A-B828-4655C9F0A851}" destId="{0BED764C-3A73-411C-8145-124E1C126AC0}" srcOrd="0" destOrd="0" parTransId="{65E8893B-AA83-498A-898D-4FBF8BEB1126}" sibTransId="{CFEA6588-B1C7-4905-BA9E-4E7953D9806D}"/>
    <dgm:cxn modelId="{B5292B85-4BB4-40F4-A5F1-92059C71F101}" type="presOf" srcId="{5DEA6006-4A01-4193-AB47-8242FCB5564C}" destId="{91052573-4F63-4731-918C-6EE20EC5E239}" srcOrd="0" destOrd="0" presId="urn:microsoft.com/office/officeart/2005/8/layout/hList6"/>
    <dgm:cxn modelId="{293DF993-38E4-4CA3-9EF9-73A667237F13}" type="presOf" srcId="{17F9AAF1-143A-4AE1-9834-B92729A04E9B}" destId="{91052573-4F63-4731-918C-6EE20EC5E239}" srcOrd="0" destOrd="1" presId="urn:microsoft.com/office/officeart/2005/8/layout/hList6"/>
    <dgm:cxn modelId="{D7F22799-D8A5-41E6-8884-CF97511B89BF}" srcId="{DAC1BD4C-E186-4AFD-A2A9-D7D2FF769718}" destId="{59BAD24D-ED7C-4559-AC37-3DD11BCAC5A8}" srcOrd="2" destOrd="0" parTransId="{7DB111A4-9232-444B-A6B8-57CFE5F9B8E5}" sibTransId="{D5D82815-2012-4CDD-B08C-0B446CBC89B2}"/>
    <dgm:cxn modelId="{160686A5-F0B8-4AF6-84DE-31DC91B7A040}" srcId="{DAC1BD4C-E186-4AFD-A2A9-D7D2FF769718}" destId="{5DEA6006-4A01-4193-AB47-8242FCB5564C}" srcOrd="1" destOrd="0" parTransId="{0A573BFE-D364-4730-8A20-D7AE0E5315BD}" sibTransId="{DE156D10-BC38-46BA-99A2-42E3448EB221}"/>
    <dgm:cxn modelId="{912DA4A5-383B-45AE-A4D9-B8B1AD5DA5B9}" type="presOf" srcId="{DAC1BD4C-E186-4AFD-A2A9-D7D2FF769718}" destId="{73F969AB-B740-4F0D-BF54-C4BE1A8FB3A6}" srcOrd="0" destOrd="0" presId="urn:microsoft.com/office/officeart/2005/8/layout/hList6"/>
    <dgm:cxn modelId="{F203CDB4-4C66-465B-9E30-689964426560}" type="presOf" srcId="{740D2428-7655-4564-B573-DBC3CAA2BB4C}" destId="{3FB9B8E5-52AF-4617-860A-08A081E4D483}" srcOrd="0" destOrd="1" presId="urn:microsoft.com/office/officeart/2005/8/layout/hList6"/>
    <dgm:cxn modelId="{E16E7B82-69F4-494B-94A6-12A46EB7F2DF}" type="presParOf" srcId="{73F969AB-B740-4F0D-BF54-C4BE1A8FB3A6}" destId="{9D3F4EF9-260A-4E66-99EE-0EC5D149A36A}" srcOrd="0" destOrd="0" presId="urn:microsoft.com/office/officeart/2005/8/layout/hList6"/>
    <dgm:cxn modelId="{A660CECC-1467-4D30-A4AB-F097499648F9}" type="presParOf" srcId="{73F969AB-B740-4F0D-BF54-C4BE1A8FB3A6}" destId="{0C38047B-E857-4E73-BB5C-3EED09FBFCA3}" srcOrd="1" destOrd="0" presId="urn:microsoft.com/office/officeart/2005/8/layout/hList6"/>
    <dgm:cxn modelId="{A3347898-0E2D-44A5-85E8-75ABF78E5205}" type="presParOf" srcId="{73F969AB-B740-4F0D-BF54-C4BE1A8FB3A6}" destId="{91052573-4F63-4731-918C-6EE20EC5E239}" srcOrd="2" destOrd="0" presId="urn:microsoft.com/office/officeart/2005/8/layout/hList6"/>
    <dgm:cxn modelId="{B92545F9-9296-48A8-9303-A6C465D2CD9B}" type="presParOf" srcId="{73F969AB-B740-4F0D-BF54-C4BE1A8FB3A6}" destId="{80C37AE6-7767-4533-8710-A4325BFFE90E}" srcOrd="3" destOrd="0" presId="urn:microsoft.com/office/officeart/2005/8/layout/hList6"/>
    <dgm:cxn modelId="{23EA8EA1-4F7E-4659-8961-82DFD8D55F34}" type="presParOf" srcId="{73F969AB-B740-4F0D-BF54-C4BE1A8FB3A6}" destId="{3FB9B8E5-52AF-4617-860A-08A081E4D48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13C274-ECEF-41C1-8C27-5F50282DFE0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550B637-8B1D-48F3-AEBA-24B8A7597407}">
      <dgm:prSet/>
      <dgm:spPr/>
      <dgm:t>
        <a:bodyPr/>
        <a:lstStyle/>
        <a:p>
          <a:pPr rtl="0"/>
          <a:r>
            <a:rPr lang="en-US" dirty="0"/>
            <a:t>The fallacy of the lack of fiscal space:</a:t>
          </a:r>
          <a:endParaRPr lang="es-ES" dirty="0"/>
        </a:p>
      </dgm:t>
    </dgm:pt>
    <dgm:pt modelId="{3FFC4041-72C2-4179-B7DB-BC890D8BBFF8}" type="parTrans" cxnId="{4F209DE6-8A37-41D7-A1FD-FCFCC5F1D1B8}">
      <dgm:prSet/>
      <dgm:spPr/>
      <dgm:t>
        <a:bodyPr/>
        <a:lstStyle/>
        <a:p>
          <a:endParaRPr lang="en-US"/>
        </a:p>
      </dgm:t>
    </dgm:pt>
    <dgm:pt modelId="{7F4F8C2C-DE57-4E69-B897-41621C06C61F}" type="sibTrans" cxnId="{4F209DE6-8A37-41D7-A1FD-FCFCC5F1D1B8}">
      <dgm:prSet/>
      <dgm:spPr/>
      <dgm:t>
        <a:bodyPr/>
        <a:lstStyle/>
        <a:p>
          <a:endParaRPr lang="en-US"/>
        </a:p>
      </dgm:t>
    </dgm:pt>
    <dgm:pt modelId="{A7F7EE67-DB9E-49F8-B5FB-E3C4A928AD5D}">
      <dgm:prSet/>
      <dgm:spPr/>
      <dgm:t>
        <a:bodyPr/>
        <a:lstStyle/>
        <a:p>
          <a:pPr rtl="0"/>
          <a:r>
            <a:rPr lang="en-US" dirty="0"/>
            <a:t>There are countries that present significant margin to increase the fiscal burden</a:t>
          </a:r>
        </a:p>
        <a:p>
          <a:pPr rtl="0"/>
          <a:r>
            <a:rPr lang="en-US" dirty="0"/>
            <a:t>There are countries where incurring in moderate debt to invest in infrastructure is viable</a:t>
          </a:r>
          <a:endParaRPr lang="es-ES" dirty="0"/>
        </a:p>
      </dgm:t>
    </dgm:pt>
    <dgm:pt modelId="{42348D8A-39BE-46A6-B9CC-95657BC2627E}" type="parTrans" cxnId="{31366E63-826F-4E4A-B937-470699F97EEB}">
      <dgm:prSet/>
      <dgm:spPr/>
      <dgm:t>
        <a:bodyPr/>
        <a:lstStyle/>
        <a:p>
          <a:endParaRPr lang="en-US"/>
        </a:p>
      </dgm:t>
    </dgm:pt>
    <dgm:pt modelId="{6AA10926-85E7-4932-B971-C4221AD5ECF1}" type="sibTrans" cxnId="{31366E63-826F-4E4A-B937-470699F97EEB}">
      <dgm:prSet/>
      <dgm:spPr/>
      <dgm:t>
        <a:bodyPr/>
        <a:lstStyle/>
        <a:p>
          <a:endParaRPr lang="en-US"/>
        </a:p>
      </dgm:t>
    </dgm:pt>
    <dgm:pt modelId="{DA9BB3DB-2B50-42AB-8BE6-403A6353A3ED}">
      <dgm:prSet/>
      <dgm:spPr/>
      <dgm:t>
        <a:bodyPr/>
        <a:lstStyle/>
        <a:p>
          <a:pPr rtl="0"/>
          <a:r>
            <a:rPr lang="en-US" dirty="0"/>
            <a:t>In all countries there is the possibility and need to curtail expenditures producing no results in terms of efficiency and quality (for example, corporate-based privilege wages paid by the state), and increase investments fostering efficiency and equity (for example, gender-sensitive spending on early childhood).</a:t>
          </a:r>
          <a:endParaRPr lang="es-ES" dirty="0"/>
        </a:p>
      </dgm:t>
    </dgm:pt>
    <dgm:pt modelId="{65A09349-196F-4172-9539-4B14730FD190}" type="parTrans" cxnId="{1CAD45DD-CC3A-4E4D-9486-69E041CBAFD5}">
      <dgm:prSet/>
      <dgm:spPr/>
      <dgm:t>
        <a:bodyPr/>
        <a:lstStyle/>
        <a:p>
          <a:endParaRPr lang="en-US"/>
        </a:p>
      </dgm:t>
    </dgm:pt>
    <dgm:pt modelId="{573F8EFD-AB89-4B0D-8F6B-14415660E248}" type="sibTrans" cxnId="{1CAD45DD-CC3A-4E4D-9486-69E041CBAFD5}">
      <dgm:prSet/>
      <dgm:spPr/>
      <dgm:t>
        <a:bodyPr/>
        <a:lstStyle/>
        <a:p>
          <a:endParaRPr lang="en-US"/>
        </a:p>
      </dgm:t>
    </dgm:pt>
    <dgm:pt modelId="{0C3B764F-6C00-4B58-94DA-0BA84022EA5B}">
      <dgm:prSet/>
      <dgm:spPr/>
      <dgm:t>
        <a:bodyPr/>
        <a:lstStyle/>
        <a:p>
          <a:pPr rtl="0"/>
          <a:r>
            <a:rPr lang="en-US" dirty="0"/>
            <a:t>In all sectors considered, it is possible to improve the intersectoral allocation of funding and the quality of expenditures</a:t>
          </a:r>
          <a:endParaRPr lang="es-ES" dirty="0"/>
        </a:p>
      </dgm:t>
    </dgm:pt>
    <dgm:pt modelId="{55A6EA7B-3BCC-4E15-925F-7E3544592C76}" type="parTrans" cxnId="{7DBAE8B4-933B-4959-AA2A-DADA7C44F007}">
      <dgm:prSet/>
      <dgm:spPr/>
      <dgm:t>
        <a:bodyPr/>
        <a:lstStyle/>
        <a:p>
          <a:endParaRPr lang="en-US"/>
        </a:p>
      </dgm:t>
    </dgm:pt>
    <dgm:pt modelId="{B4E50DF7-01F0-4598-96E6-F4B48EA34730}" type="sibTrans" cxnId="{7DBAE8B4-933B-4959-AA2A-DADA7C44F007}">
      <dgm:prSet/>
      <dgm:spPr/>
      <dgm:t>
        <a:bodyPr/>
        <a:lstStyle/>
        <a:p>
          <a:endParaRPr lang="en-US"/>
        </a:p>
      </dgm:t>
    </dgm:pt>
    <dgm:pt modelId="{24E0F325-60AA-41ED-84AA-96754FB769EB}">
      <dgm:prSet/>
      <dgm:spPr/>
      <dgm:t>
        <a:bodyPr/>
        <a:lstStyle/>
        <a:p>
          <a:pPr rtl="0"/>
          <a:r>
            <a:rPr lang="en-US" dirty="0"/>
            <a:t>Most developing countries can continue to improve the progressivity in their tax burden </a:t>
          </a:r>
          <a:endParaRPr lang="es-ES" dirty="0"/>
        </a:p>
      </dgm:t>
    </dgm:pt>
    <dgm:pt modelId="{94E7F9B5-DD60-4C05-9AB6-26DF7A458353}" type="sibTrans" cxnId="{6AC5C18C-7090-4257-97BC-D1C1DAF5F5B9}">
      <dgm:prSet/>
      <dgm:spPr/>
      <dgm:t>
        <a:bodyPr/>
        <a:lstStyle/>
        <a:p>
          <a:endParaRPr lang="en-US"/>
        </a:p>
      </dgm:t>
    </dgm:pt>
    <dgm:pt modelId="{790A1D01-E9D0-4953-93FB-C9D06E6C3A1A}" type="parTrans" cxnId="{6AC5C18C-7090-4257-97BC-D1C1DAF5F5B9}">
      <dgm:prSet/>
      <dgm:spPr/>
      <dgm:t>
        <a:bodyPr/>
        <a:lstStyle/>
        <a:p>
          <a:endParaRPr lang="en-US"/>
        </a:p>
      </dgm:t>
    </dgm:pt>
    <dgm:pt modelId="{F2844786-C93B-403C-9E31-65950D2D6421}" type="pres">
      <dgm:prSet presAssocID="{7013C274-ECEF-41C1-8C27-5F50282DFE0F}" presName="diagram" presStyleCnt="0">
        <dgm:presLayoutVars>
          <dgm:chMax val="1"/>
          <dgm:dir/>
          <dgm:animLvl val="ctr"/>
          <dgm:resizeHandles val="exact"/>
        </dgm:presLayoutVars>
      </dgm:prSet>
      <dgm:spPr/>
    </dgm:pt>
    <dgm:pt modelId="{78FAAB47-24F1-4FC7-A896-52F0EA716F96}" type="pres">
      <dgm:prSet presAssocID="{7013C274-ECEF-41C1-8C27-5F50282DFE0F}" presName="matrix" presStyleCnt="0"/>
      <dgm:spPr/>
    </dgm:pt>
    <dgm:pt modelId="{7A604E3D-459A-4D95-BC16-AC68CA00C10F}" type="pres">
      <dgm:prSet presAssocID="{7013C274-ECEF-41C1-8C27-5F50282DFE0F}" presName="tile1" presStyleLbl="node1" presStyleIdx="0" presStyleCnt="4"/>
      <dgm:spPr/>
    </dgm:pt>
    <dgm:pt modelId="{E93E1D2A-2B7D-43AB-97CE-E095B67EBD29}" type="pres">
      <dgm:prSet presAssocID="{7013C274-ECEF-41C1-8C27-5F50282DFE0F}" presName="tile1text" presStyleLbl="node1" presStyleIdx="0" presStyleCnt="4">
        <dgm:presLayoutVars>
          <dgm:chMax val="0"/>
          <dgm:chPref val="0"/>
          <dgm:bulletEnabled val="1"/>
        </dgm:presLayoutVars>
      </dgm:prSet>
      <dgm:spPr/>
    </dgm:pt>
    <dgm:pt modelId="{8ABECB26-7487-4AF6-99AC-3A38D695F749}" type="pres">
      <dgm:prSet presAssocID="{7013C274-ECEF-41C1-8C27-5F50282DFE0F}" presName="tile2" presStyleLbl="node1" presStyleIdx="1" presStyleCnt="4"/>
      <dgm:spPr/>
    </dgm:pt>
    <dgm:pt modelId="{F49BB9DC-0197-47B9-B9FE-BD7A2200D44D}" type="pres">
      <dgm:prSet presAssocID="{7013C274-ECEF-41C1-8C27-5F50282DFE0F}" presName="tile2text" presStyleLbl="node1" presStyleIdx="1" presStyleCnt="4">
        <dgm:presLayoutVars>
          <dgm:chMax val="0"/>
          <dgm:chPref val="0"/>
          <dgm:bulletEnabled val="1"/>
        </dgm:presLayoutVars>
      </dgm:prSet>
      <dgm:spPr/>
    </dgm:pt>
    <dgm:pt modelId="{45AB4114-0552-4464-99E0-3C85352574F2}" type="pres">
      <dgm:prSet presAssocID="{7013C274-ECEF-41C1-8C27-5F50282DFE0F}" presName="tile3" presStyleLbl="node1" presStyleIdx="2" presStyleCnt="4"/>
      <dgm:spPr/>
    </dgm:pt>
    <dgm:pt modelId="{BCEAFCE7-9DFC-49B5-9C9C-38FFFE393C42}" type="pres">
      <dgm:prSet presAssocID="{7013C274-ECEF-41C1-8C27-5F50282DFE0F}" presName="tile3text" presStyleLbl="node1" presStyleIdx="2" presStyleCnt="4">
        <dgm:presLayoutVars>
          <dgm:chMax val="0"/>
          <dgm:chPref val="0"/>
          <dgm:bulletEnabled val="1"/>
        </dgm:presLayoutVars>
      </dgm:prSet>
      <dgm:spPr/>
    </dgm:pt>
    <dgm:pt modelId="{B6D4C121-4234-4DDC-A1CE-47B70327F0AA}" type="pres">
      <dgm:prSet presAssocID="{7013C274-ECEF-41C1-8C27-5F50282DFE0F}" presName="tile4" presStyleLbl="node1" presStyleIdx="3" presStyleCnt="4"/>
      <dgm:spPr/>
    </dgm:pt>
    <dgm:pt modelId="{5EAF7EC9-A99F-44ED-ADC0-B1D0AB8534BC}" type="pres">
      <dgm:prSet presAssocID="{7013C274-ECEF-41C1-8C27-5F50282DFE0F}" presName="tile4text" presStyleLbl="node1" presStyleIdx="3" presStyleCnt="4">
        <dgm:presLayoutVars>
          <dgm:chMax val="0"/>
          <dgm:chPref val="0"/>
          <dgm:bulletEnabled val="1"/>
        </dgm:presLayoutVars>
      </dgm:prSet>
      <dgm:spPr/>
    </dgm:pt>
    <dgm:pt modelId="{9728C42D-7316-4494-B342-D7DBB2773F18}" type="pres">
      <dgm:prSet presAssocID="{7013C274-ECEF-41C1-8C27-5F50282DFE0F}" presName="centerTile" presStyleLbl="fgShp" presStyleIdx="0" presStyleCnt="1">
        <dgm:presLayoutVars>
          <dgm:chMax val="0"/>
          <dgm:chPref val="0"/>
        </dgm:presLayoutVars>
      </dgm:prSet>
      <dgm:spPr/>
    </dgm:pt>
  </dgm:ptLst>
  <dgm:cxnLst>
    <dgm:cxn modelId="{E73F2D1C-D290-4530-9AEF-64AA7497BA79}" type="presOf" srcId="{7013C274-ECEF-41C1-8C27-5F50282DFE0F}" destId="{F2844786-C93B-403C-9E31-65950D2D6421}" srcOrd="0" destOrd="0" presId="urn:microsoft.com/office/officeart/2005/8/layout/matrix1"/>
    <dgm:cxn modelId="{89C7292B-09BF-4773-AC2C-49CC6108D29E}" type="presOf" srcId="{0C3B764F-6C00-4B58-94DA-0BA84022EA5B}" destId="{5EAF7EC9-A99F-44ED-ADC0-B1D0AB8534BC}" srcOrd="1" destOrd="0" presId="urn:microsoft.com/office/officeart/2005/8/layout/matrix1"/>
    <dgm:cxn modelId="{31366E63-826F-4E4A-B937-470699F97EEB}" srcId="{2550B637-8B1D-48F3-AEBA-24B8A7597407}" destId="{A7F7EE67-DB9E-49F8-B5FB-E3C4A928AD5D}" srcOrd="0" destOrd="0" parTransId="{42348D8A-39BE-46A6-B9CC-95657BC2627E}" sibTransId="{6AA10926-85E7-4932-B971-C4221AD5ECF1}"/>
    <dgm:cxn modelId="{8EF60549-CAA6-4528-BEA9-09F5224410AE}" type="presOf" srcId="{24E0F325-60AA-41ED-84AA-96754FB769EB}" destId="{F49BB9DC-0197-47B9-B9FE-BD7A2200D44D}" srcOrd="1" destOrd="0" presId="urn:microsoft.com/office/officeart/2005/8/layout/matrix1"/>
    <dgm:cxn modelId="{F6FEE94F-441A-4E64-9965-D2F0A7FFDF02}" type="presOf" srcId="{DA9BB3DB-2B50-42AB-8BE6-403A6353A3ED}" destId="{45AB4114-0552-4464-99E0-3C85352574F2}" srcOrd="0" destOrd="0" presId="urn:microsoft.com/office/officeart/2005/8/layout/matrix1"/>
    <dgm:cxn modelId="{E4111770-7534-4F2D-8327-E2720B1A67BA}" type="presOf" srcId="{2550B637-8B1D-48F3-AEBA-24B8A7597407}" destId="{9728C42D-7316-4494-B342-D7DBB2773F18}" srcOrd="0" destOrd="0" presId="urn:microsoft.com/office/officeart/2005/8/layout/matrix1"/>
    <dgm:cxn modelId="{F6B6AB7B-59BB-4E8F-B2BE-A9C450587017}" type="presOf" srcId="{0C3B764F-6C00-4B58-94DA-0BA84022EA5B}" destId="{B6D4C121-4234-4DDC-A1CE-47B70327F0AA}" srcOrd="0" destOrd="0" presId="urn:microsoft.com/office/officeart/2005/8/layout/matrix1"/>
    <dgm:cxn modelId="{FEFF687F-278C-431B-8AFF-20366C19A5AE}" type="presOf" srcId="{DA9BB3DB-2B50-42AB-8BE6-403A6353A3ED}" destId="{BCEAFCE7-9DFC-49B5-9C9C-38FFFE393C42}" srcOrd="1" destOrd="0" presId="urn:microsoft.com/office/officeart/2005/8/layout/matrix1"/>
    <dgm:cxn modelId="{6AC5C18C-7090-4257-97BC-D1C1DAF5F5B9}" srcId="{2550B637-8B1D-48F3-AEBA-24B8A7597407}" destId="{24E0F325-60AA-41ED-84AA-96754FB769EB}" srcOrd="1" destOrd="0" parTransId="{790A1D01-E9D0-4953-93FB-C9D06E6C3A1A}" sibTransId="{94E7F9B5-DD60-4C05-9AB6-26DF7A458353}"/>
    <dgm:cxn modelId="{7DBAE8B4-933B-4959-AA2A-DADA7C44F007}" srcId="{2550B637-8B1D-48F3-AEBA-24B8A7597407}" destId="{0C3B764F-6C00-4B58-94DA-0BA84022EA5B}" srcOrd="3" destOrd="0" parTransId="{55A6EA7B-3BCC-4E15-925F-7E3544592C76}" sibTransId="{B4E50DF7-01F0-4598-96E6-F4B48EA34730}"/>
    <dgm:cxn modelId="{54A6F5B8-4155-47CD-9EAE-385C0E8D2614}" type="presOf" srcId="{A7F7EE67-DB9E-49F8-B5FB-E3C4A928AD5D}" destId="{7A604E3D-459A-4D95-BC16-AC68CA00C10F}" srcOrd="0" destOrd="0" presId="urn:microsoft.com/office/officeart/2005/8/layout/matrix1"/>
    <dgm:cxn modelId="{0CE3E6C0-B5BE-47FB-9943-ACDB9162BEAC}" type="presOf" srcId="{24E0F325-60AA-41ED-84AA-96754FB769EB}" destId="{8ABECB26-7487-4AF6-99AC-3A38D695F749}" srcOrd="0" destOrd="0" presId="urn:microsoft.com/office/officeart/2005/8/layout/matrix1"/>
    <dgm:cxn modelId="{F7E443C1-5784-4B92-908F-F8C040B1452B}" type="presOf" srcId="{A7F7EE67-DB9E-49F8-B5FB-E3C4A928AD5D}" destId="{E93E1D2A-2B7D-43AB-97CE-E095B67EBD29}" srcOrd="1" destOrd="0" presId="urn:microsoft.com/office/officeart/2005/8/layout/matrix1"/>
    <dgm:cxn modelId="{1CAD45DD-CC3A-4E4D-9486-69E041CBAFD5}" srcId="{2550B637-8B1D-48F3-AEBA-24B8A7597407}" destId="{DA9BB3DB-2B50-42AB-8BE6-403A6353A3ED}" srcOrd="2" destOrd="0" parTransId="{65A09349-196F-4172-9539-4B14730FD190}" sibTransId="{573F8EFD-AB89-4B0D-8F6B-14415660E248}"/>
    <dgm:cxn modelId="{4F209DE6-8A37-41D7-A1FD-FCFCC5F1D1B8}" srcId="{7013C274-ECEF-41C1-8C27-5F50282DFE0F}" destId="{2550B637-8B1D-48F3-AEBA-24B8A7597407}" srcOrd="0" destOrd="0" parTransId="{3FFC4041-72C2-4179-B7DB-BC890D8BBFF8}" sibTransId="{7F4F8C2C-DE57-4E69-B897-41621C06C61F}"/>
    <dgm:cxn modelId="{F720F05E-8321-4692-8428-B943EBD9AE59}" type="presParOf" srcId="{F2844786-C93B-403C-9E31-65950D2D6421}" destId="{78FAAB47-24F1-4FC7-A896-52F0EA716F96}" srcOrd="0" destOrd="0" presId="urn:microsoft.com/office/officeart/2005/8/layout/matrix1"/>
    <dgm:cxn modelId="{94207A68-047B-4B2A-8802-D54C05A0B02A}" type="presParOf" srcId="{78FAAB47-24F1-4FC7-A896-52F0EA716F96}" destId="{7A604E3D-459A-4D95-BC16-AC68CA00C10F}" srcOrd="0" destOrd="0" presId="urn:microsoft.com/office/officeart/2005/8/layout/matrix1"/>
    <dgm:cxn modelId="{F053146D-68BC-441A-9995-645BCAE63961}" type="presParOf" srcId="{78FAAB47-24F1-4FC7-A896-52F0EA716F96}" destId="{E93E1D2A-2B7D-43AB-97CE-E095B67EBD29}" srcOrd="1" destOrd="0" presId="urn:microsoft.com/office/officeart/2005/8/layout/matrix1"/>
    <dgm:cxn modelId="{4D684398-94D5-4ACB-927E-F4FE5938218B}" type="presParOf" srcId="{78FAAB47-24F1-4FC7-A896-52F0EA716F96}" destId="{8ABECB26-7487-4AF6-99AC-3A38D695F749}" srcOrd="2" destOrd="0" presId="urn:microsoft.com/office/officeart/2005/8/layout/matrix1"/>
    <dgm:cxn modelId="{4F8A25E4-D555-408A-B996-5AAB9F8574BE}" type="presParOf" srcId="{78FAAB47-24F1-4FC7-A896-52F0EA716F96}" destId="{F49BB9DC-0197-47B9-B9FE-BD7A2200D44D}" srcOrd="3" destOrd="0" presId="urn:microsoft.com/office/officeart/2005/8/layout/matrix1"/>
    <dgm:cxn modelId="{783CE32C-A379-4D82-8BE6-8BAFBFFCB8F1}" type="presParOf" srcId="{78FAAB47-24F1-4FC7-A896-52F0EA716F96}" destId="{45AB4114-0552-4464-99E0-3C85352574F2}" srcOrd="4" destOrd="0" presId="urn:microsoft.com/office/officeart/2005/8/layout/matrix1"/>
    <dgm:cxn modelId="{7C4F0E66-6010-472C-9C34-F97C99631F44}" type="presParOf" srcId="{78FAAB47-24F1-4FC7-A896-52F0EA716F96}" destId="{BCEAFCE7-9DFC-49B5-9C9C-38FFFE393C42}" srcOrd="5" destOrd="0" presId="urn:microsoft.com/office/officeart/2005/8/layout/matrix1"/>
    <dgm:cxn modelId="{CEADA044-0655-4DAB-9336-FB1135906E3C}" type="presParOf" srcId="{78FAAB47-24F1-4FC7-A896-52F0EA716F96}" destId="{B6D4C121-4234-4DDC-A1CE-47B70327F0AA}" srcOrd="6" destOrd="0" presId="urn:microsoft.com/office/officeart/2005/8/layout/matrix1"/>
    <dgm:cxn modelId="{F3005A78-B2AF-444E-94F6-5D46E8789153}" type="presParOf" srcId="{78FAAB47-24F1-4FC7-A896-52F0EA716F96}" destId="{5EAF7EC9-A99F-44ED-ADC0-B1D0AB8534BC}" srcOrd="7" destOrd="0" presId="urn:microsoft.com/office/officeart/2005/8/layout/matrix1"/>
    <dgm:cxn modelId="{FA50B240-D236-4AE2-874C-BF379C03FCB3}" type="presParOf" srcId="{F2844786-C93B-403C-9E31-65950D2D6421}" destId="{9728C42D-7316-4494-B342-D7DBB2773F1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662870-A62A-4FFF-AE22-5EC778A866B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FE09D1A-F3B8-433C-B7AE-DCF3A2AED08C}">
      <dgm:prSet phldrT="[Texto]" custT="1"/>
      <dgm:spPr/>
      <dgm:t>
        <a:bodyPr/>
        <a:lstStyle/>
        <a:p>
          <a:r>
            <a:rPr lang="en-US" sz="1600" dirty="0"/>
            <a:t>Gender sensitive intra-fiscal space</a:t>
          </a:r>
        </a:p>
      </dgm:t>
    </dgm:pt>
    <dgm:pt modelId="{059B12C1-76F1-4316-9C81-279194EBAB7D}" type="parTrans" cxnId="{41B0CBE4-EC9E-48AD-AF39-0556D95AACEE}">
      <dgm:prSet/>
      <dgm:spPr/>
      <dgm:t>
        <a:bodyPr/>
        <a:lstStyle/>
        <a:p>
          <a:endParaRPr lang="en-US" sz="3600"/>
        </a:p>
      </dgm:t>
    </dgm:pt>
    <dgm:pt modelId="{4DB2ADDA-F438-432E-AD2F-530259A477D3}" type="sibTrans" cxnId="{41B0CBE4-EC9E-48AD-AF39-0556D95AACEE}">
      <dgm:prSet/>
      <dgm:spPr/>
      <dgm:t>
        <a:bodyPr/>
        <a:lstStyle/>
        <a:p>
          <a:endParaRPr lang="en-US" sz="3600"/>
        </a:p>
      </dgm:t>
    </dgm:pt>
    <dgm:pt modelId="{E5943634-EBA5-4D6F-AE80-B0BD1A83622B}">
      <dgm:prSet phldrT="[Texto]" custT="1"/>
      <dgm:spPr/>
      <dgm:t>
        <a:bodyPr/>
        <a:lstStyle/>
        <a:p>
          <a:r>
            <a:rPr lang="en-US" sz="1600" dirty="0"/>
            <a:t>Social protection</a:t>
          </a:r>
        </a:p>
        <a:p>
          <a:r>
            <a:rPr lang="en-US" sz="1600" dirty="0"/>
            <a:t>Lower subsidies for privileged pension groups, invest in gender sensitive family friendly policies (family allowances, basic </a:t>
          </a:r>
          <a:r>
            <a:rPr lang="en-US" sz="1600" dirty="0" err="1"/>
            <a:t>targetted</a:t>
          </a:r>
          <a:r>
            <a:rPr lang="en-US" sz="1600" dirty="0"/>
            <a:t> or universal noncontributory pensions, leaves,)</a:t>
          </a:r>
        </a:p>
      </dgm:t>
    </dgm:pt>
    <dgm:pt modelId="{100D6F4B-4A4D-41D2-8BF6-1A8E7C8A11A2}" type="parTrans" cxnId="{B71487DC-D3CA-4A61-A920-A7884F51D955}">
      <dgm:prSet/>
      <dgm:spPr/>
      <dgm:t>
        <a:bodyPr/>
        <a:lstStyle/>
        <a:p>
          <a:endParaRPr lang="en-US" sz="3600"/>
        </a:p>
      </dgm:t>
    </dgm:pt>
    <dgm:pt modelId="{C0716216-AD90-488E-9D00-66D9B669E5D9}" type="sibTrans" cxnId="{B71487DC-D3CA-4A61-A920-A7884F51D955}">
      <dgm:prSet/>
      <dgm:spPr/>
      <dgm:t>
        <a:bodyPr/>
        <a:lstStyle/>
        <a:p>
          <a:endParaRPr lang="en-US" sz="3600"/>
        </a:p>
      </dgm:t>
    </dgm:pt>
    <dgm:pt modelId="{1F1EF892-E831-4AC6-B93A-4E5EC40B4ABB}">
      <dgm:prSet phldrT="[Texto]" custT="1"/>
      <dgm:spPr/>
      <dgm:t>
        <a:bodyPr/>
        <a:lstStyle/>
        <a:p>
          <a:r>
            <a:rPr lang="en-US" sz="1600" dirty="0"/>
            <a:t>Public services</a:t>
          </a:r>
        </a:p>
        <a:p>
          <a:r>
            <a:rPr lang="en-US" sz="1600" dirty="0"/>
            <a:t>Get rid of fiscal credits for private access to human capital services (education, health) and invest in expansion of gender sensitive policies (ECEC Services, free of charge basic sexual an reproductive services, school food services)</a:t>
          </a:r>
        </a:p>
      </dgm:t>
    </dgm:pt>
    <dgm:pt modelId="{94753A51-5370-42E8-B0C3-E82AAB9DEF2C}" type="parTrans" cxnId="{B04959B9-4F26-46DD-A549-76B0CD9C4625}">
      <dgm:prSet/>
      <dgm:spPr/>
      <dgm:t>
        <a:bodyPr/>
        <a:lstStyle/>
        <a:p>
          <a:endParaRPr lang="en-US" sz="3600"/>
        </a:p>
      </dgm:t>
    </dgm:pt>
    <dgm:pt modelId="{DA8BC398-1CDC-449A-B68C-2690CD23260B}" type="sibTrans" cxnId="{B04959B9-4F26-46DD-A549-76B0CD9C4625}">
      <dgm:prSet/>
      <dgm:spPr/>
      <dgm:t>
        <a:bodyPr/>
        <a:lstStyle/>
        <a:p>
          <a:endParaRPr lang="en-US" sz="3600"/>
        </a:p>
      </dgm:t>
    </dgm:pt>
    <dgm:pt modelId="{0D49699D-D096-4654-A18D-975264CD4906}">
      <dgm:prSet phldrT="[Texto]" custT="1"/>
      <dgm:spPr/>
      <dgm:t>
        <a:bodyPr/>
        <a:lstStyle/>
        <a:p>
          <a:r>
            <a:rPr lang="en-US" sz="1600" dirty="0"/>
            <a:t>Labor Market Policies  Get rid of subsidies to Formal and Public Sector Jobs and invest in gender sensitive active labor market policies and credit systems for women entrepreneur's</a:t>
          </a:r>
        </a:p>
      </dgm:t>
    </dgm:pt>
    <dgm:pt modelId="{DD318884-246A-4AD2-A3BF-B88A53F49048}" type="parTrans" cxnId="{5FD9853D-7397-47B7-B091-DC0881B04AE8}">
      <dgm:prSet/>
      <dgm:spPr/>
      <dgm:t>
        <a:bodyPr/>
        <a:lstStyle/>
        <a:p>
          <a:endParaRPr lang="en-US" sz="3600"/>
        </a:p>
      </dgm:t>
    </dgm:pt>
    <dgm:pt modelId="{0E332A04-3B40-48BB-8114-325A9B1A9E1E}" type="sibTrans" cxnId="{5FD9853D-7397-47B7-B091-DC0881B04AE8}">
      <dgm:prSet/>
      <dgm:spPr/>
      <dgm:t>
        <a:bodyPr/>
        <a:lstStyle/>
        <a:p>
          <a:endParaRPr lang="en-US" sz="3600"/>
        </a:p>
      </dgm:t>
    </dgm:pt>
    <dgm:pt modelId="{CA4D3533-7B2A-4AEE-8DEC-8BE92FF621D3}">
      <dgm:prSet phldrT="[Texto]" phldr="1"/>
      <dgm:spPr/>
      <dgm:t>
        <a:bodyPr/>
        <a:lstStyle/>
        <a:p>
          <a:endParaRPr lang="en-US" sz="3600"/>
        </a:p>
      </dgm:t>
    </dgm:pt>
    <dgm:pt modelId="{848F1549-3EB1-4279-814C-97CC6621AB0A}" type="parTrans" cxnId="{28ED5880-D9CB-4CEF-BF48-9DFC81C3FCBA}">
      <dgm:prSet/>
      <dgm:spPr/>
      <dgm:t>
        <a:bodyPr/>
        <a:lstStyle/>
        <a:p>
          <a:endParaRPr lang="en-US" sz="3600"/>
        </a:p>
      </dgm:t>
    </dgm:pt>
    <dgm:pt modelId="{319724E3-13E5-4B3F-BC39-E5E19FA83999}" type="sibTrans" cxnId="{28ED5880-D9CB-4CEF-BF48-9DFC81C3FCBA}">
      <dgm:prSet/>
      <dgm:spPr/>
      <dgm:t>
        <a:bodyPr/>
        <a:lstStyle/>
        <a:p>
          <a:endParaRPr lang="en-US" sz="3600"/>
        </a:p>
      </dgm:t>
    </dgm:pt>
    <dgm:pt modelId="{19E1DADF-54CE-46A6-9126-6073D308BF10}">
      <dgm:prSet phldrT="[Texto]" custT="1"/>
      <dgm:spPr/>
      <dgm:t>
        <a:bodyPr/>
        <a:lstStyle/>
        <a:p>
          <a:endParaRPr lang="en-US" sz="1600" dirty="0"/>
        </a:p>
        <a:p>
          <a:endParaRPr lang="en-US" sz="1600" dirty="0"/>
        </a:p>
        <a:p>
          <a:endParaRPr lang="en-US" sz="1600" dirty="0"/>
        </a:p>
        <a:p>
          <a:r>
            <a:rPr lang="en-US" sz="1600" dirty="0"/>
            <a:t>Infrastructures and basic utilities </a:t>
          </a:r>
        </a:p>
        <a:p>
          <a:r>
            <a:rPr lang="en-US" sz="1600" dirty="0"/>
            <a:t>Lower investments in highways and increase it in walking lanes and bike lanes. </a:t>
          </a:r>
          <a:r>
            <a:rPr lang="en-US" sz="1600" dirty="0" err="1"/>
            <a:t>Surpress</a:t>
          </a:r>
          <a:r>
            <a:rPr lang="en-US" sz="1600" dirty="0"/>
            <a:t> carbon based fuel subsidies and invest in public transportation. Limit fiscal credit for big capital energy projects and invest in mini grids and last connections from grid to home.</a:t>
          </a:r>
        </a:p>
        <a:p>
          <a:endParaRPr lang="en-US" sz="1600" dirty="0"/>
        </a:p>
        <a:p>
          <a:endParaRPr lang="en-US" sz="1600" dirty="0"/>
        </a:p>
        <a:p>
          <a:endParaRPr lang="en-US" sz="1600" dirty="0"/>
        </a:p>
        <a:p>
          <a:endParaRPr lang="en-US" sz="1600" dirty="0"/>
        </a:p>
        <a:p>
          <a:endParaRPr lang="en-US" sz="1600" dirty="0"/>
        </a:p>
      </dgm:t>
    </dgm:pt>
    <dgm:pt modelId="{3B8E437F-5537-4ECA-89FF-493DC9F8C1F7}" type="parTrans" cxnId="{A143621B-8FCF-48F8-9AD9-E86C007D5AAB}">
      <dgm:prSet/>
      <dgm:spPr/>
      <dgm:t>
        <a:bodyPr/>
        <a:lstStyle/>
        <a:p>
          <a:endParaRPr lang="en-US"/>
        </a:p>
      </dgm:t>
    </dgm:pt>
    <dgm:pt modelId="{A76D4103-88F0-47E7-81EA-552BD21B5F03}" type="sibTrans" cxnId="{A143621B-8FCF-48F8-9AD9-E86C007D5AAB}">
      <dgm:prSet/>
      <dgm:spPr/>
      <dgm:t>
        <a:bodyPr/>
        <a:lstStyle/>
        <a:p>
          <a:endParaRPr lang="en-US"/>
        </a:p>
      </dgm:t>
    </dgm:pt>
    <dgm:pt modelId="{9F3D5CD2-619A-4E73-BFC1-4E8180BE10EF}" type="pres">
      <dgm:prSet presAssocID="{6F662870-A62A-4FFF-AE22-5EC778A866B0}" presName="diagram" presStyleCnt="0">
        <dgm:presLayoutVars>
          <dgm:chMax val="1"/>
          <dgm:dir/>
          <dgm:animLvl val="ctr"/>
          <dgm:resizeHandles val="exact"/>
        </dgm:presLayoutVars>
      </dgm:prSet>
      <dgm:spPr/>
    </dgm:pt>
    <dgm:pt modelId="{F6F2D171-9642-4F52-9448-0A87DE3030B2}" type="pres">
      <dgm:prSet presAssocID="{6F662870-A62A-4FFF-AE22-5EC778A866B0}" presName="matrix" presStyleCnt="0"/>
      <dgm:spPr/>
    </dgm:pt>
    <dgm:pt modelId="{35605785-0D9D-4B55-AF60-644893B534B9}" type="pres">
      <dgm:prSet presAssocID="{6F662870-A62A-4FFF-AE22-5EC778A866B0}" presName="tile1" presStyleLbl="node1" presStyleIdx="0" presStyleCnt="4"/>
      <dgm:spPr/>
    </dgm:pt>
    <dgm:pt modelId="{E9D80609-E840-44ED-AB92-C88D720D01B5}" type="pres">
      <dgm:prSet presAssocID="{6F662870-A62A-4FFF-AE22-5EC778A866B0}" presName="tile1text" presStyleLbl="node1" presStyleIdx="0" presStyleCnt="4">
        <dgm:presLayoutVars>
          <dgm:chMax val="0"/>
          <dgm:chPref val="0"/>
          <dgm:bulletEnabled val="1"/>
        </dgm:presLayoutVars>
      </dgm:prSet>
      <dgm:spPr/>
    </dgm:pt>
    <dgm:pt modelId="{73A0D430-F48B-4E2C-8645-3E29F4815689}" type="pres">
      <dgm:prSet presAssocID="{6F662870-A62A-4FFF-AE22-5EC778A866B0}" presName="tile2" presStyleLbl="node1" presStyleIdx="1" presStyleCnt="4"/>
      <dgm:spPr/>
    </dgm:pt>
    <dgm:pt modelId="{172B3311-C10A-4397-92DC-00BFA6788778}" type="pres">
      <dgm:prSet presAssocID="{6F662870-A62A-4FFF-AE22-5EC778A866B0}" presName="tile2text" presStyleLbl="node1" presStyleIdx="1" presStyleCnt="4">
        <dgm:presLayoutVars>
          <dgm:chMax val="0"/>
          <dgm:chPref val="0"/>
          <dgm:bulletEnabled val="1"/>
        </dgm:presLayoutVars>
      </dgm:prSet>
      <dgm:spPr/>
    </dgm:pt>
    <dgm:pt modelId="{4F50A862-2981-4885-ABA5-A1FDE7C174CF}" type="pres">
      <dgm:prSet presAssocID="{6F662870-A62A-4FFF-AE22-5EC778A866B0}" presName="tile3" presStyleLbl="node1" presStyleIdx="2" presStyleCnt="4"/>
      <dgm:spPr/>
    </dgm:pt>
    <dgm:pt modelId="{4B2D4156-D919-4AE4-AD71-C6D2E309B055}" type="pres">
      <dgm:prSet presAssocID="{6F662870-A62A-4FFF-AE22-5EC778A866B0}" presName="tile3text" presStyleLbl="node1" presStyleIdx="2" presStyleCnt="4">
        <dgm:presLayoutVars>
          <dgm:chMax val="0"/>
          <dgm:chPref val="0"/>
          <dgm:bulletEnabled val="1"/>
        </dgm:presLayoutVars>
      </dgm:prSet>
      <dgm:spPr/>
    </dgm:pt>
    <dgm:pt modelId="{6754ECD0-A098-41D8-90D6-4E49DBE3261C}" type="pres">
      <dgm:prSet presAssocID="{6F662870-A62A-4FFF-AE22-5EC778A866B0}" presName="tile4" presStyleLbl="node1" presStyleIdx="3" presStyleCnt="4"/>
      <dgm:spPr/>
    </dgm:pt>
    <dgm:pt modelId="{3D79AD43-D8FE-4D9E-AA09-C94CBFE99E47}" type="pres">
      <dgm:prSet presAssocID="{6F662870-A62A-4FFF-AE22-5EC778A866B0}" presName="tile4text" presStyleLbl="node1" presStyleIdx="3" presStyleCnt="4">
        <dgm:presLayoutVars>
          <dgm:chMax val="0"/>
          <dgm:chPref val="0"/>
          <dgm:bulletEnabled val="1"/>
        </dgm:presLayoutVars>
      </dgm:prSet>
      <dgm:spPr/>
    </dgm:pt>
    <dgm:pt modelId="{76F97887-C166-4ADE-91A8-F0B23BEA7968}" type="pres">
      <dgm:prSet presAssocID="{6F662870-A62A-4FFF-AE22-5EC778A866B0}" presName="centerTile" presStyleLbl="fgShp" presStyleIdx="0" presStyleCnt="1" custScaleX="93332" custScaleY="89473" custLinFactNeighborX="-2917" custLinFactNeighborY="0">
        <dgm:presLayoutVars>
          <dgm:chMax val="0"/>
          <dgm:chPref val="0"/>
        </dgm:presLayoutVars>
      </dgm:prSet>
      <dgm:spPr/>
    </dgm:pt>
  </dgm:ptLst>
  <dgm:cxnLst>
    <dgm:cxn modelId="{CFEA3B0E-B3A1-4D43-8B9F-C218D387CAB0}" type="presOf" srcId="{1F1EF892-E831-4AC6-B93A-4E5EC40B4ABB}" destId="{73A0D430-F48B-4E2C-8645-3E29F4815689}" srcOrd="0" destOrd="0" presId="urn:microsoft.com/office/officeart/2005/8/layout/matrix1"/>
    <dgm:cxn modelId="{281CF610-9410-4986-AE38-377399150065}" type="presOf" srcId="{0D49699D-D096-4654-A18D-975264CD4906}" destId="{4F50A862-2981-4885-ABA5-A1FDE7C174CF}" srcOrd="0" destOrd="0" presId="urn:microsoft.com/office/officeart/2005/8/layout/matrix1"/>
    <dgm:cxn modelId="{A143621B-8FCF-48F8-9AD9-E86C007D5AAB}" srcId="{AFE09D1A-F3B8-433C-B7AE-DCF3A2AED08C}" destId="{19E1DADF-54CE-46A6-9126-6073D308BF10}" srcOrd="3" destOrd="0" parTransId="{3B8E437F-5537-4ECA-89FF-493DC9F8C1F7}" sibTransId="{A76D4103-88F0-47E7-81EA-552BD21B5F03}"/>
    <dgm:cxn modelId="{AF471039-0DD7-4D0B-8DA4-7146C53033AF}" type="presOf" srcId="{0D49699D-D096-4654-A18D-975264CD4906}" destId="{4B2D4156-D919-4AE4-AD71-C6D2E309B055}" srcOrd="1" destOrd="0" presId="urn:microsoft.com/office/officeart/2005/8/layout/matrix1"/>
    <dgm:cxn modelId="{5FD9853D-7397-47B7-B091-DC0881B04AE8}" srcId="{AFE09D1A-F3B8-433C-B7AE-DCF3A2AED08C}" destId="{0D49699D-D096-4654-A18D-975264CD4906}" srcOrd="2" destOrd="0" parTransId="{DD318884-246A-4AD2-A3BF-B88A53F49048}" sibTransId="{0E332A04-3B40-48BB-8114-325A9B1A9E1E}"/>
    <dgm:cxn modelId="{28ED5880-D9CB-4CEF-BF48-9DFC81C3FCBA}" srcId="{6F662870-A62A-4FFF-AE22-5EC778A866B0}" destId="{CA4D3533-7B2A-4AEE-8DEC-8BE92FF621D3}" srcOrd="1" destOrd="0" parTransId="{848F1549-3EB1-4279-814C-97CC6621AB0A}" sibTransId="{319724E3-13E5-4B3F-BC39-E5E19FA83999}"/>
    <dgm:cxn modelId="{7DC90891-1346-48D3-B03D-3DA5E11C59B9}" type="presOf" srcId="{6F662870-A62A-4FFF-AE22-5EC778A866B0}" destId="{9F3D5CD2-619A-4E73-BFC1-4E8180BE10EF}" srcOrd="0" destOrd="0" presId="urn:microsoft.com/office/officeart/2005/8/layout/matrix1"/>
    <dgm:cxn modelId="{CD07FE99-A1C6-4B56-BE8A-924ABC3F4B32}" type="presOf" srcId="{E5943634-EBA5-4D6F-AE80-B0BD1A83622B}" destId="{E9D80609-E840-44ED-AB92-C88D720D01B5}" srcOrd="1" destOrd="0" presId="urn:microsoft.com/office/officeart/2005/8/layout/matrix1"/>
    <dgm:cxn modelId="{B04959B9-4F26-46DD-A549-76B0CD9C4625}" srcId="{AFE09D1A-F3B8-433C-B7AE-DCF3A2AED08C}" destId="{1F1EF892-E831-4AC6-B93A-4E5EC40B4ABB}" srcOrd="1" destOrd="0" parTransId="{94753A51-5370-42E8-B0C3-E82AAB9DEF2C}" sibTransId="{DA8BC398-1CDC-449A-B68C-2690CD23260B}"/>
    <dgm:cxn modelId="{276204BE-722B-4749-8956-3A7833EC6026}" type="presOf" srcId="{E5943634-EBA5-4D6F-AE80-B0BD1A83622B}" destId="{35605785-0D9D-4B55-AF60-644893B534B9}" srcOrd="0" destOrd="0" presId="urn:microsoft.com/office/officeart/2005/8/layout/matrix1"/>
    <dgm:cxn modelId="{5E1837C1-6EF6-4212-8335-0A1C3E1430FF}" type="presOf" srcId="{19E1DADF-54CE-46A6-9126-6073D308BF10}" destId="{3D79AD43-D8FE-4D9E-AA09-C94CBFE99E47}" srcOrd="1" destOrd="0" presId="urn:microsoft.com/office/officeart/2005/8/layout/matrix1"/>
    <dgm:cxn modelId="{61267CC9-000B-4A4E-A1CB-0EA798234053}" type="presOf" srcId="{19E1DADF-54CE-46A6-9126-6073D308BF10}" destId="{6754ECD0-A098-41D8-90D6-4E49DBE3261C}" srcOrd="0" destOrd="0" presId="urn:microsoft.com/office/officeart/2005/8/layout/matrix1"/>
    <dgm:cxn modelId="{B71487DC-D3CA-4A61-A920-A7884F51D955}" srcId="{AFE09D1A-F3B8-433C-B7AE-DCF3A2AED08C}" destId="{E5943634-EBA5-4D6F-AE80-B0BD1A83622B}" srcOrd="0" destOrd="0" parTransId="{100D6F4B-4A4D-41D2-8BF6-1A8E7C8A11A2}" sibTransId="{C0716216-AD90-488E-9D00-66D9B669E5D9}"/>
    <dgm:cxn modelId="{D991E2E2-4A52-4FC8-8AAE-15501A1BB3A3}" type="presOf" srcId="{1F1EF892-E831-4AC6-B93A-4E5EC40B4ABB}" destId="{172B3311-C10A-4397-92DC-00BFA6788778}" srcOrd="1" destOrd="0" presId="urn:microsoft.com/office/officeart/2005/8/layout/matrix1"/>
    <dgm:cxn modelId="{41B0CBE4-EC9E-48AD-AF39-0556D95AACEE}" srcId="{6F662870-A62A-4FFF-AE22-5EC778A866B0}" destId="{AFE09D1A-F3B8-433C-B7AE-DCF3A2AED08C}" srcOrd="0" destOrd="0" parTransId="{059B12C1-76F1-4316-9C81-279194EBAB7D}" sibTransId="{4DB2ADDA-F438-432E-AD2F-530259A477D3}"/>
    <dgm:cxn modelId="{6A6433EF-C4CA-4E0C-8F83-0869D56043F5}" type="presOf" srcId="{AFE09D1A-F3B8-433C-B7AE-DCF3A2AED08C}" destId="{76F97887-C166-4ADE-91A8-F0B23BEA7968}" srcOrd="0" destOrd="0" presId="urn:microsoft.com/office/officeart/2005/8/layout/matrix1"/>
    <dgm:cxn modelId="{DE877583-7F54-4AF8-860B-8F890540480C}" type="presParOf" srcId="{9F3D5CD2-619A-4E73-BFC1-4E8180BE10EF}" destId="{F6F2D171-9642-4F52-9448-0A87DE3030B2}" srcOrd="0" destOrd="0" presId="urn:microsoft.com/office/officeart/2005/8/layout/matrix1"/>
    <dgm:cxn modelId="{2097A0B6-AEFD-4826-8072-349EA0AC1E3B}" type="presParOf" srcId="{F6F2D171-9642-4F52-9448-0A87DE3030B2}" destId="{35605785-0D9D-4B55-AF60-644893B534B9}" srcOrd="0" destOrd="0" presId="urn:microsoft.com/office/officeart/2005/8/layout/matrix1"/>
    <dgm:cxn modelId="{E19824A1-9E4A-4822-AD73-5FFFB122E249}" type="presParOf" srcId="{F6F2D171-9642-4F52-9448-0A87DE3030B2}" destId="{E9D80609-E840-44ED-AB92-C88D720D01B5}" srcOrd="1" destOrd="0" presId="urn:microsoft.com/office/officeart/2005/8/layout/matrix1"/>
    <dgm:cxn modelId="{5D220E93-3CD5-4E53-B775-99F850373770}" type="presParOf" srcId="{F6F2D171-9642-4F52-9448-0A87DE3030B2}" destId="{73A0D430-F48B-4E2C-8645-3E29F4815689}" srcOrd="2" destOrd="0" presId="urn:microsoft.com/office/officeart/2005/8/layout/matrix1"/>
    <dgm:cxn modelId="{CC582DC4-244A-4AEA-BF9A-1AAC079ACBA8}" type="presParOf" srcId="{F6F2D171-9642-4F52-9448-0A87DE3030B2}" destId="{172B3311-C10A-4397-92DC-00BFA6788778}" srcOrd="3" destOrd="0" presId="urn:microsoft.com/office/officeart/2005/8/layout/matrix1"/>
    <dgm:cxn modelId="{060F165F-9F87-46F1-87FF-659C995F3630}" type="presParOf" srcId="{F6F2D171-9642-4F52-9448-0A87DE3030B2}" destId="{4F50A862-2981-4885-ABA5-A1FDE7C174CF}" srcOrd="4" destOrd="0" presId="urn:microsoft.com/office/officeart/2005/8/layout/matrix1"/>
    <dgm:cxn modelId="{5E720929-93D8-4DC9-98B8-34B743778A5C}" type="presParOf" srcId="{F6F2D171-9642-4F52-9448-0A87DE3030B2}" destId="{4B2D4156-D919-4AE4-AD71-C6D2E309B055}" srcOrd="5" destOrd="0" presId="urn:microsoft.com/office/officeart/2005/8/layout/matrix1"/>
    <dgm:cxn modelId="{A1743D98-D1B1-4F08-A3C5-31DF77211416}" type="presParOf" srcId="{F6F2D171-9642-4F52-9448-0A87DE3030B2}" destId="{6754ECD0-A098-41D8-90D6-4E49DBE3261C}" srcOrd="6" destOrd="0" presId="urn:microsoft.com/office/officeart/2005/8/layout/matrix1"/>
    <dgm:cxn modelId="{31D5EAFA-FB6D-4160-B3CA-00F848B68D94}" type="presParOf" srcId="{F6F2D171-9642-4F52-9448-0A87DE3030B2}" destId="{3D79AD43-D8FE-4D9E-AA09-C94CBFE99E47}" srcOrd="7" destOrd="0" presId="urn:microsoft.com/office/officeart/2005/8/layout/matrix1"/>
    <dgm:cxn modelId="{320F8C90-B86A-450F-A31E-8CA4676C5425}" type="presParOf" srcId="{9F3D5CD2-619A-4E73-BFC1-4E8180BE10EF}" destId="{76F97887-C166-4ADE-91A8-F0B23BEA796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A1F89-6F2E-491A-A1B7-30D59772C1AB}">
      <dsp:nvSpPr>
        <dsp:cNvPr id="0" name=""/>
        <dsp:cNvSpPr/>
      </dsp:nvSpPr>
      <dsp:spPr>
        <a:xfrm>
          <a:off x="1290054" y="0"/>
          <a:ext cx="5649490" cy="564949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D5E721-5E0D-4F7A-8FD8-E5E1677D8069}">
      <dsp:nvSpPr>
        <dsp:cNvPr id="0" name=""/>
        <dsp:cNvSpPr/>
      </dsp:nvSpPr>
      <dsp:spPr>
        <a:xfrm>
          <a:off x="2669502" y="4392490"/>
          <a:ext cx="2813446" cy="6862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Reinforce gender roles</a:t>
          </a:r>
        </a:p>
      </dsp:txBody>
      <dsp:txXfrm>
        <a:off x="2703001" y="4425989"/>
        <a:ext cx="2746448" cy="619234"/>
      </dsp:txXfrm>
    </dsp:sp>
    <dsp:sp modelId="{5163CCFA-DCCF-46E4-B3AB-8B3C6C9D95AD}">
      <dsp:nvSpPr>
        <dsp:cNvPr id="0" name=""/>
        <dsp:cNvSpPr/>
      </dsp:nvSpPr>
      <dsp:spPr>
        <a:xfrm flipH="1">
          <a:off x="2674643" y="792081"/>
          <a:ext cx="2803164" cy="7132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Transform gender roles </a:t>
          </a:r>
        </a:p>
      </dsp:txBody>
      <dsp:txXfrm>
        <a:off x="2709463" y="826901"/>
        <a:ext cx="2733524" cy="643642"/>
      </dsp:txXfrm>
    </dsp:sp>
    <dsp:sp modelId="{6AEF71E0-A2F5-4DE2-8D5F-2C91745A3133}">
      <dsp:nvSpPr>
        <dsp:cNvPr id="0" name=""/>
        <dsp:cNvSpPr/>
      </dsp:nvSpPr>
      <dsp:spPr>
        <a:xfrm>
          <a:off x="0" y="2160241"/>
          <a:ext cx="1231001" cy="1395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Recognize gender inequalities</a:t>
          </a:r>
        </a:p>
      </dsp:txBody>
      <dsp:txXfrm>
        <a:off x="60093" y="2220334"/>
        <a:ext cx="1110815" cy="1275532"/>
      </dsp:txXfrm>
    </dsp:sp>
    <dsp:sp modelId="{ACD89F7D-47D3-45BA-BBC7-D3586F4637EF}">
      <dsp:nvSpPr>
        <dsp:cNvPr id="0" name=""/>
        <dsp:cNvSpPr/>
      </dsp:nvSpPr>
      <dsp:spPr>
        <a:xfrm>
          <a:off x="6995125" y="2031105"/>
          <a:ext cx="1230978" cy="15692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Does not recognize gender inequality</a:t>
          </a:r>
        </a:p>
      </dsp:txBody>
      <dsp:txXfrm>
        <a:off x="7055216" y="2091196"/>
        <a:ext cx="1110796" cy="1449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B71D9-4F94-41CB-857A-40A8A91E4943}">
      <dsp:nvSpPr>
        <dsp:cNvPr id="0" name=""/>
        <dsp:cNvSpPr/>
      </dsp:nvSpPr>
      <dsp:spPr>
        <a:xfrm rot="16200000">
          <a:off x="-956010" y="957014"/>
          <a:ext cx="4525963" cy="2611933"/>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094" bIns="0" numCol="1" spcCol="1270" anchor="t" anchorCtr="0">
          <a:noAutofit/>
        </a:bodyPr>
        <a:lstStyle/>
        <a:p>
          <a:pPr marL="0" lvl="0" indent="0" algn="l" defTabSz="800100" rtl="0">
            <a:lnSpc>
              <a:spcPct val="90000"/>
            </a:lnSpc>
            <a:spcBef>
              <a:spcPct val="0"/>
            </a:spcBef>
            <a:spcAft>
              <a:spcPct val="35000"/>
            </a:spcAft>
            <a:buNone/>
          </a:pPr>
          <a:r>
            <a:rPr lang="es-ES" sz="1800" kern="1200" dirty="0" err="1"/>
            <a:t>Contributive</a:t>
          </a:r>
          <a:r>
            <a:rPr lang="es-ES" sz="1800" kern="1200" dirty="0"/>
            <a:t> </a:t>
          </a:r>
          <a:r>
            <a:rPr lang="es-ES" sz="1800" kern="1200" dirty="0" err="1"/>
            <a:t>model</a:t>
          </a:r>
          <a:endParaRPr lang="es-ES" sz="1800" kern="1200" dirty="0"/>
        </a:p>
        <a:p>
          <a:pPr marL="114300" lvl="1" indent="-114300" algn="l" defTabSz="622300" rtl="0">
            <a:lnSpc>
              <a:spcPct val="90000"/>
            </a:lnSpc>
            <a:spcBef>
              <a:spcPct val="0"/>
            </a:spcBef>
            <a:spcAft>
              <a:spcPct val="15000"/>
            </a:spcAft>
            <a:buChar char="•"/>
          </a:pPr>
          <a:r>
            <a:rPr lang="en-US" sz="1400" kern="1200" dirty="0"/>
            <a:t>Based on formal labor market on a contributory basis
This model only recognizes formal work and its contributions as generators of insurance rights for accidents, maternity, unemployment, etc.</a:t>
          </a:r>
          <a:endParaRPr lang="es-ES" sz="1400" kern="1200" dirty="0"/>
        </a:p>
        <a:p>
          <a:pPr marL="114300" lvl="1" indent="-114300" algn="l" defTabSz="622300" rtl="0">
            <a:lnSpc>
              <a:spcPct val="90000"/>
            </a:lnSpc>
            <a:spcBef>
              <a:spcPct val="0"/>
            </a:spcBef>
            <a:spcAft>
              <a:spcPct val="15000"/>
            </a:spcAft>
            <a:buChar char="•"/>
          </a:pPr>
          <a:r>
            <a:rPr lang="es-ES" sz="1400" kern="1200" dirty="0" err="1"/>
            <a:t>Historically</a:t>
          </a:r>
          <a:r>
            <a:rPr lang="es-ES" sz="1400" kern="1200" dirty="0"/>
            <a:t> </a:t>
          </a:r>
          <a:r>
            <a:rPr lang="es-ES" sz="1400" kern="1200" dirty="0" err="1"/>
            <a:t>excluded</a:t>
          </a:r>
          <a:r>
            <a:rPr lang="es-ES" sz="1400" kern="1200" dirty="0"/>
            <a:t> and invisible </a:t>
          </a:r>
          <a:r>
            <a:rPr lang="es-ES" sz="1400" kern="1200" dirty="0" err="1"/>
            <a:t>sectors</a:t>
          </a:r>
          <a:endParaRPr lang="es-ES" sz="1400" kern="1200" dirty="0"/>
        </a:p>
      </dsp:txBody>
      <dsp:txXfrm rot="5400000">
        <a:off x="1005" y="905192"/>
        <a:ext cx="2611933" cy="2715577"/>
      </dsp:txXfrm>
    </dsp:sp>
    <dsp:sp modelId="{56073C62-208E-4CE0-ABDD-B81B4CD8E58D}">
      <dsp:nvSpPr>
        <dsp:cNvPr id="0" name=""/>
        <dsp:cNvSpPr/>
      </dsp:nvSpPr>
      <dsp:spPr>
        <a:xfrm rot="16200000">
          <a:off x="1851818" y="957014"/>
          <a:ext cx="4525963" cy="2611933"/>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094" bIns="0" numCol="1" spcCol="1270" anchor="t" anchorCtr="0">
          <a:noAutofit/>
        </a:bodyPr>
        <a:lstStyle/>
        <a:p>
          <a:pPr marL="0" lvl="0" indent="0" algn="l" defTabSz="800100" rtl="0">
            <a:lnSpc>
              <a:spcPct val="90000"/>
            </a:lnSpc>
            <a:spcBef>
              <a:spcPct val="0"/>
            </a:spcBef>
            <a:spcAft>
              <a:spcPct val="35000"/>
            </a:spcAft>
            <a:buNone/>
          </a:pPr>
          <a:r>
            <a:rPr lang="en-US" sz="1800" kern="1200" dirty="0" err="1"/>
            <a:t>Targetted</a:t>
          </a:r>
          <a:r>
            <a:rPr lang="en-US" sz="1800" kern="1200" dirty="0"/>
            <a:t> non contributive model</a:t>
          </a:r>
          <a:endParaRPr lang="es-ES" sz="1800" kern="1200" dirty="0"/>
        </a:p>
        <a:p>
          <a:pPr marL="114300" lvl="1" indent="-114300" algn="l" defTabSz="622300" rtl="0">
            <a:lnSpc>
              <a:spcPct val="90000"/>
            </a:lnSpc>
            <a:spcBef>
              <a:spcPct val="0"/>
            </a:spcBef>
            <a:spcAft>
              <a:spcPct val="15000"/>
            </a:spcAft>
            <a:buChar char="•"/>
          </a:pPr>
          <a:r>
            <a:rPr lang="en-US" sz="1400" kern="1200" dirty="0"/>
            <a:t>This model solves some of the issues of the contributory model but it creates others (coverage gaps, stigma, limited take up, low value, lack of political support)</a:t>
          </a:r>
          <a:endParaRPr lang="es-ES" sz="1400" kern="1200" dirty="0"/>
        </a:p>
      </dsp:txBody>
      <dsp:txXfrm rot="5400000">
        <a:off x="2808833" y="905192"/>
        <a:ext cx="2611933" cy="2715577"/>
      </dsp:txXfrm>
    </dsp:sp>
    <dsp:sp modelId="{BF3F1592-AC44-4C92-9DED-EDCFBF038828}">
      <dsp:nvSpPr>
        <dsp:cNvPr id="0" name=""/>
        <dsp:cNvSpPr/>
      </dsp:nvSpPr>
      <dsp:spPr>
        <a:xfrm rot="16200000">
          <a:off x="4659647" y="957014"/>
          <a:ext cx="4525963" cy="2611933"/>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094" bIns="0" numCol="1" spcCol="1270" anchor="t" anchorCtr="0">
          <a:noAutofit/>
        </a:bodyPr>
        <a:lstStyle/>
        <a:p>
          <a:pPr marL="0" lvl="0" indent="0" algn="l" defTabSz="800100" rtl="0">
            <a:lnSpc>
              <a:spcPct val="90000"/>
            </a:lnSpc>
            <a:spcBef>
              <a:spcPct val="0"/>
            </a:spcBef>
            <a:spcAft>
              <a:spcPct val="35000"/>
            </a:spcAft>
            <a:buNone/>
          </a:pPr>
          <a:r>
            <a:rPr lang="en-US" sz="1800" kern="1200" dirty="0"/>
            <a:t>Universal non contributive model</a:t>
          </a:r>
          <a:endParaRPr lang="es-ES" sz="1800" kern="1200" dirty="0"/>
        </a:p>
        <a:p>
          <a:pPr marL="114300" lvl="1" indent="-114300" algn="l" defTabSz="622300" rtl="0">
            <a:lnSpc>
              <a:spcPct val="90000"/>
            </a:lnSpc>
            <a:spcBef>
              <a:spcPct val="0"/>
            </a:spcBef>
            <a:spcAft>
              <a:spcPct val="15000"/>
            </a:spcAft>
            <a:buChar char="•"/>
          </a:pPr>
          <a:r>
            <a:rPr lang="en-US" sz="1400" kern="1200" dirty="0"/>
            <a:t>Little or no implementation in LDC and emerging countries. When available taxation and quality issues.</a:t>
          </a:r>
          <a:endParaRPr lang="es-ES" sz="1400" kern="1200" dirty="0"/>
        </a:p>
      </dsp:txBody>
      <dsp:txXfrm rot="5400000">
        <a:off x="5616662" y="905192"/>
        <a:ext cx="2611933" cy="2715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AAC3F-D0B3-4F93-B696-7CAD7141DD7B}">
      <dsp:nvSpPr>
        <dsp:cNvPr id="0" name=""/>
        <dsp:cNvSpPr/>
      </dsp:nvSpPr>
      <dsp:spPr>
        <a:xfrm rot="16200000">
          <a:off x="-1536957" y="1539983"/>
          <a:ext cx="5141168" cy="2061201"/>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dirty="0"/>
            <a:t>Education</a:t>
          </a:r>
          <a:endParaRPr lang="es-ES" sz="2000" kern="1200" dirty="0"/>
        </a:p>
        <a:p>
          <a:pPr marL="171450" lvl="1" indent="-171450" algn="l" defTabSz="711200" rtl="0">
            <a:lnSpc>
              <a:spcPct val="90000"/>
            </a:lnSpc>
            <a:spcBef>
              <a:spcPct val="0"/>
            </a:spcBef>
            <a:spcAft>
              <a:spcPct val="15000"/>
            </a:spcAft>
            <a:buChar char="•"/>
          </a:pPr>
          <a:r>
            <a:rPr lang="en-US" sz="1600" kern="1200" dirty="0"/>
            <a:t>Coverage deficits
Quality deficits
Part-time model based on the model of the man worker and woman caregiver</a:t>
          </a:r>
          <a:endParaRPr lang="es-ES" sz="1600" kern="1200" dirty="0"/>
        </a:p>
      </dsp:txBody>
      <dsp:txXfrm rot="5400000">
        <a:off x="3026" y="1028234"/>
        <a:ext cx="2061201" cy="3084700"/>
      </dsp:txXfrm>
    </dsp:sp>
    <dsp:sp modelId="{597426E7-F894-44E5-964E-9EBE9778AA5A}">
      <dsp:nvSpPr>
        <dsp:cNvPr id="0" name=""/>
        <dsp:cNvSpPr/>
      </dsp:nvSpPr>
      <dsp:spPr>
        <a:xfrm rot="16200000">
          <a:off x="1343189" y="905781"/>
          <a:ext cx="5141168" cy="3329605"/>
        </a:xfrm>
        <a:prstGeom prst="flowChartManualOperati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dirty="0"/>
            <a:t>Health</a:t>
          </a:r>
          <a:endParaRPr lang="es-ES" sz="2000" kern="1200" dirty="0"/>
        </a:p>
        <a:p>
          <a:pPr marL="171450" lvl="1" indent="-171450" algn="l" defTabSz="711200" rtl="0">
            <a:lnSpc>
              <a:spcPct val="90000"/>
            </a:lnSpc>
            <a:spcBef>
              <a:spcPct val="0"/>
            </a:spcBef>
            <a:spcAft>
              <a:spcPct val="15000"/>
            </a:spcAft>
            <a:buChar char="•"/>
          </a:pPr>
          <a:r>
            <a:rPr lang="en-US" sz="1600" kern="1200" dirty="0"/>
            <a:t>If based on contributive models, limited access
If based on targeted model, quality issues</a:t>
          </a:r>
          <a:endParaRPr lang="es-ES" sz="1600" kern="1200" dirty="0"/>
        </a:p>
        <a:p>
          <a:pPr marL="171450" lvl="1" indent="-171450" algn="l" defTabSz="711200" rtl="0">
            <a:lnSpc>
              <a:spcPct val="90000"/>
            </a:lnSpc>
            <a:spcBef>
              <a:spcPct val="0"/>
            </a:spcBef>
            <a:spcAft>
              <a:spcPct val="15000"/>
            </a:spcAft>
            <a:buChar char="•"/>
          </a:pPr>
          <a:r>
            <a:rPr lang="en-US" sz="1600" kern="1200" dirty="0"/>
            <a:t>Basic access to sexual and reproductive health</a:t>
          </a:r>
          <a:endParaRPr lang="es-ES" sz="1600" kern="1200" dirty="0"/>
        </a:p>
        <a:p>
          <a:pPr marL="171450" lvl="1" indent="-171450" algn="l" defTabSz="711200" rtl="0">
            <a:lnSpc>
              <a:spcPct val="90000"/>
            </a:lnSpc>
            <a:spcBef>
              <a:spcPct val="0"/>
            </a:spcBef>
            <a:spcAft>
              <a:spcPct val="15000"/>
            </a:spcAft>
            <a:buChar char="•"/>
          </a:pPr>
          <a:r>
            <a:rPr lang="en-US" sz="1600" kern="1200" dirty="0"/>
            <a:t>Co-payments and lack of infrastructure limit public access </a:t>
          </a:r>
          <a:endParaRPr lang="es-ES" sz="1600" kern="1200" dirty="0"/>
        </a:p>
        <a:p>
          <a:pPr marL="171450" lvl="1" indent="-171450" algn="l" defTabSz="711200" rtl="0">
            <a:lnSpc>
              <a:spcPct val="90000"/>
            </a:lnSpc>
            <a:spcBef>
              <a:spcPct val="0"/>
            </a:spcBef>
            <a:spcAft>
              <a:spcPct val="15000"/>
            </a:spcAft>
            <a:buChar char="•"/>
          </a:pPr>
          <a:r>
            <a:rPr lang="en-US" sz="1600" kern="1200" dirty="0"/>
            <a:t>Rationing logic by waiting / time</a:t>
          </a:r>
          <a:endParaRPr lang="es-ES" sz="1600" kern="1200" dirty="0"/>
        </a:p>
      </dsp:txBody>
      <dsp:txXfrm rot="5400000">
        <a:off x="2248971" y="1028233"/>
        <a:ext cx="3329605" cy="3084700"/>
      </dsp:txXfrm>
    </dsp:sp>
    <dsp:sp modelId="{C8A59799-4425-4BEC-9E2F-DB51F0FE209A}">
      <dsp:nvSpPr>
        <dsp:cNvPr id="0" name=""/>
        <dsp:cNvSpPr/>
      </dsp:nvSpPr>
      <dsp:spPr>
        <a:xfrm rot="16200000">
          <a:off x="4424363" y="1338956"/>
          <a:ext cx="5141168" cy="2463254"/>
        </a:xfrm>
        <a:prstGeom prst="flowChartManualOperati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rtl="0">
            <a:lnSpc>
              <a:spcPct val="90000"/>
            </a:lnSpc>
            <a:spcBef>
              <a:spcPct val="0"/>
            </a:spcBef>
            <a:spcAft>
              <a:spcPct val="35000"/>
            </a:spcAft>
            <a:buNone/>
          </a:pPr>
          <a:r>
            <a:rPr lang="en-US" sz="2000" kern="1200" dirty="0"/>
            <a:t>Care</a:t>
          </a:r>
          <a:endParaRPr lang="es-ES" sz="2000" kern="1200" dirty="0"/>
        </a:p>
        <a:p>
          <a:pPr marL="171450" lvl="1" indent="-171450" algn="l" defTabSz="711200" rtl="0">
            <a:lnSpc>
              <a:spcPct val="90000"/>
            </a:lnSpc>
            <a:spcBef>
              <a:spcPct val="0"/>
            </a:spcBef>
            <a:spcAft>
              <a:spcPct val="15000"/>
            </a:spcAft>
            <a:buChar char="•"/>
          </a:pPr>
          <a:r>
            <a:rPr lang="en-US" sz="1600" kern="1200" dirty="0"/>
            <a:t>Development still weak in most LDC and emerging countries. Limits regarding infrastructure, taxation and human resources
Challenges concerning quality, relevance and coverage.</a:t>
          </a:r>
          <a:endParaRPr lang="es-ES" sz="1600" kern="1200" dirty="0"/>
        </a:p>
      </dsp:txBody>
      <dsp:txXfrm rot="5400000">
        <a:off x="5763320" y="1028233"/>
        <a:ext cx="2463254" cy="30847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0DC76-FBC5-424F-AFF4-04D3904DE5A3}">
      <dsp:nvSpPr>
        <dsp:cNvPr id="0" name=""/>
        <dsp:cNvSpPr/>
      </dsp:nvSpPr>
      <dsp:spPr>
        <a:xfrm rot="16200000">
          <a:off x="-956010" y="957014"/>
          <a:ext cx="4525963" cy="2611933"/>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094" bIns="0" numCol="1" spcCol="1270" anchor="t" anchorCtr="0">
          <a:noAutofit/>
        </a:bodyPr>
        <a:lstStyle/>
        <a:p>
          <a:pPr marL="0" lvl="0" indent="0" algn="l" defTabSz="800100" rtl="0">
            <a:lnSpc>
              <a:spcPct val="90000"/>
            </a:lnSpc>
            <a:spcBef>
              <a:spcPct val="0"/>
            </a:spcBef>
            <a:spcAft>
              <a:spcPct val="35000"/>
            </a:spcAft>
            <a:buNone/>
          </a:pPr>
          <a:r>
            <a:rPr lang="en-US" sz="1800" kern="1200" dirty="0"/>
            <a:t>Energy</a:t>
          </a:r>
          <a:endParaRPr lang="es-ES" sz="1800" kern="1200" dirty="0"/>
        </a:p>
        <a:p>
          <a:pPr marL="114300" lvl="1" indent="-114300" algn="l" defTabSz="622300" rtl="0">
            <a:lnSpc>
              <a:spcPct val="90000"/>
            </a:lnSpc>
            <a:spcBef>
              <a:spcPct val="0"/>
            </a:spcBef>
            <a:spcAft>
              <a:spcPct val="15000"/>
            </a:spcAft>
            <a:buChar char="•"/>
          </a:pPr>
          <a:r>
            <a:rPr lang="en-US" sz="1400" kern="1200" dirty="0"/>
            <a:t>Countries at different points of the curve or access function:  connection, power, cost, electrical household appliances</a:t>
          </a:r>
          <a:endParaRPr lang="es-ES" sz="1400" kern="1200" dirty="0"/>
        </a:p>
        <a:p>
          <a:pPr marL="114300" lvl="1" indent="-114300" algn="l" defTabSz="622300" rtl="0">
            <a:lnSpc>
              <a:spcPct val="90000"/>
            </a:lnSpc>
            <a:spcBef>
              <a:spcPct val="0"/>
            </a:spcBef>
            <a:spcAft>
              <a:spcPct val="15000"/>
            </a:spcAft>
            <a:buChar char="•"/>
          </a:pPr>
          <a:r>
            <a:rPr lang="en-US" sz="1400" kern="1200" dirty="0"/>
            <a:t>Key given that women carry out domestic work dependent on energy and rural women can develop microenterprise strategies with adequate energy provision</a:t>
          </a:r>
          <a:endParaRPr lang="es-ES" sz="1400" kern="1200" dirty="0"/>
        </a:p>
      </dsp:txBody>
      <dsp:txXfrm rot="5400000">
        <a:off x="1005" y="905192"/>
        <a:ext cx="2611933" cy="2715577"/>
      </dsp:txXfrm>
    </dsp:sp>
    <dsp:sp modelId="{7714C639-2DA3-4A06-B723-5FE08A14C007}">
      <dsp:nvSpPr>
        <dsp:cNvPr id="0" name=""/>
        <dsp:cNvSpPr/>
      </dsp:nvSpPr>
      <dsp:spPr>
        <a:xfrm rot="16200000">
          <a:off x="1851818" y="957014"/>
          <a:ext cx="4525963" cy="2611933"/>
        </a:xfrm>
        <a:prstGeom prst="flowChartManualOperati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094" bIns="0" numCol="1" spcCol="1270" anchor="t" anchorCtr="0">
          <a:noAutofit/>
        </a:bodyPr>
        <a:lstStyle/>
        <a:p>
          <a:pPr marL="0" lvl="0" indent="0" algn="l" defTabSz="800100" rtl="0">
            <a:lnSpc>
              <a:spcPct val="90000"/>
            </a:lnSpc>
            <a:spcBef>
              <a:spcPct val="0"/>
            </a:spcBef>
            <a:spcAft>
              <a:spcPct val="35000"/>
            </a:spcAft>
            <a:buNone/>
          </a:pPr>
          <a:r>
            <a:rPr lang="en-US" sz="1800" kern="1200" dirty="0"/>
            <a:t>Water</a:t>
          </a:r>
          <a:endParaRPr lang="es-ES" sz="1800" kern="1200" dirty="0"/>
        </a:p>
        <a:p>
          <a:pPr marL="114300" lvl="1" indent="-114300" algn="l" defTabSz="622300" rtl="0">
            <a:lnSpc>
              <a:spcPct val="90000"/>
            </a:lnSpc>
            <a:spcBef>
              <a:spcPct val="0"/>
            </a:spcBef>
            <a:spcAft>
              <a:spcPct val="15000"/>
            </a:spcAft>
            <a:buChar char="•"/>
          </a:pPr>
          <a:r>
            <a:rPr lang="en-US" sz="1400" kern="1200" dirty="0"/>
            <a:t>Access at home, distance from nearest source</a:t>
          </a:r>
          <a:endParaRPr lang="es-ES" sz="1400" kern="1200" dirty="0"/>
        </a:p>
        <a:p>
          <a:pPr marL="114300" lvl="1" indent="-114300" algn="l" defTabSz="622300" rtl="0">
            <a:lnSpc>
              <a:spcPct val="90000"/>
            </a:lnSpc>
            <a:spcBef>
              <a:spcPct val="0"/>
            </a:spcBef>
            <a:spcAft>
              <a:spcPct val="15000"/>
            </a:spcAft>
            <a:buChar char="•"/>
          </a:pPr>
          <a:r>
            <a:rPr lang="en-US" sz="1400" kern="1200" dirty="0"/>
            <a:t>Cost</a:t>
          </a:r>
          <a:endParaRPr lang="es-ES" sz="1400" kern="1200" dirty="0"/>
        </a:p>
        <a:p>
          <a:pPr marL="114300" lvl="1" indent="-114300" algn="l" defTabSz="622300" rtl="0">
            <a:lnSpc>
              <a:spcPct val="90000"/>
            </a:lnSpc>
            <a:spcBef>
              <a:spcPct val="0"/>
            </a:spcBef>
            <a:spcAft>
              <a:spcPct val="15000"/>
            </a:spcAft>
            <a:buChar char="•"/>
          </a:pPr>
          <a:r>
            <a:rPr lang="en-US" sz="1400" kern="1200" dirty="0"/>
            <a:t>Quality</a:t>
          </a:r>
          <a:endParaRPr lang="es-ES" sz="1400" kern="1200" dirty="0"/>
        </a:p>
      </dsp:txBody>
      <dsp:txXfrm rot="5400000">
        <a:off x="2808833" y="905192"/>
        <a:ext cx="2611933" cy="2715577"/>
      </dsp:txXfrm>
    </dsp:sp>
    <dsp:sp modelId="{2B5436A9-59FA-46E5-8B8D-7AC1F7E2882F}">
      <dsp:nvSpPr>
        <dsp:cNvPr id="0" name=""/>
        <dsp:cNvSpPr/>
      </dsp:nvSpPr>
      <dsp:spPr>
        <a:xfrm rot="16200000">
          <a:off x="4659647" y="957014"/>
          <a:ext cx="4525963" cy="2611933"/>
        </a:xfrm>
        <a:prstGeom prst="flowChartManualOperati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094" bIns="0" numCol="1" spcCol="1270" anchor="t" anchorCtr="0">
          <a:noAutofit/>
        </a:bodyPr>
        <a:lstStyle/>
        <a:p>
          <a:pPr marL="0" lvl="0" indent="0" algn="l" defTabSz="800100" rtl="0">
            <a:lnSpc>
              <a:spcPct val="90000"/>
            </a:lnSpc>
            <a:spcBef>
              <a:spcPct val="0"/>
            </a:spcBef>
            <a:spcAft>
              <a:spcPct val="35000"/>
            </a:spcAft>
            <a:buNone/>
          </a:pPr>
          <a:r>
            <a:rPr lang="es-ES" sz="1800" kern="1200" dirty="0" err="1"/>
            <a:t>Transport</a:t>
          </a:r>
          <a:endParaRPr lang="es-ES" sz="1800" kern="1200" dirty="0"/>
        </a:p>
        <a:p>
          <a:pPr marL="114300" lvl="1" indent="-114300" algn="l" defTabSz="622300" rtl="0">
            <a:lnSpc>
              <a:spcPct val="90000"/>
            </a:lnSpc>
            <a:spcBef>
              <a:spcPct val="0"/>
            </a:spcBef>
            <a:spcAft>
              <a:spcPct val="15000"/>
            </a:spcAft>
            <a:buChar char="•"/>
          </a:pPr>
          <a:r>
            <a:rPr lang="en-US" sz="1400" kern="1200" dirty="0"/>
            <a:t>Biased provision of services based on a model for male mobility and middle and upper classes.</a:t>
          </a:r>
          <a:endParaRPr lang="es-ES" sz="1400" kern="1200" dirty="0"/>
        </a:p>
        <a:p>
          <a:pPr marL="114300" lvl="1" indent="-114300" algn="l" defTabSz="622300" rtl="0">
            <a:lnSpc>
              <a:spcPct val="90000"/>
            </a:lnSpc>
            <a:spcBef>
              <a:spcPct val="0"/>
            </a:spcBef>
            <a:spcAft>
              <a:spcPct val="15000"/>
            </a:spcAft>
            <a:buChar char="•"/>
          </a:pPr>
          <a:r>
            <a:rPr lang="en-US" sz="1400" kern="1200" dirty="0"/>
            <a:t>Low investment in pedestrian mobility, bike lanes and quality public transport</a:t>
          </a:r>
          <a:endParaRPr lang="es-ES" sz="1400" kern="1200" dirty="0"/>
        </a:p>
      </dsp:txBody>
      <dsp:txXfrm rot="5400000">
        <a:off x="5616662" y="905192"/>
        <a:ext cx="2611933" cy="27155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F4EF9-260A-4E66-99EE-0EC5D149A36A}">
      <dsp:nvSpPr>
        <dsp:cNvPr id="0" name=""/>
        <dsp:cNvSpPr/>
      </dsp:nvSpPr>
      <dsp:spPr>
        <a:xfrm rot="16200000">
          <a:off x="-956010" y="957014"/>
          <a:ext cx="4525963" cy="2611933"/>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3081" bIns="0" numCol="1" spcCol="1270" anchor="t" anchorCtr="0">
          <a:noAutofit/>
        </a:bodyPr>
        <a:lstStyle/>
        <a:p>
          <a:pPr marL="0" lvl="0" indent="0" algn="l" defTabSz="1066800" rtl="0">
            <a:lnSpc>
              <a:spcPct val="90000"/>
            </a:lnSpc>
            <a:spcBef>
              <a:spcPct val="0"/>
            </a:spcBef>
            <a:spcAft>
              <a:spcPct val="35000"/>
            </a:spcAft>
            <a:buNone/>
          </a:pPr>
          <a:r>
            <a:rPr lang="en-US" sz="2400" kern="1200" dirty="0"/>
            <a:t>Physical</a:t>
          </a:r>
          <a:endParaRPr lang="es-ES" sz="2400" kern="1200" dirty="0"/>
        </a:p>
        <a:p>
          <a:pPr marL="171450" lvl="1" indent="-171450" algn="l" defTabSz="844550" rtl="0">
            <a:lnSpc>
              <a:spcPct val="90000"/>
            </a:lnSpc>
            <a:spcBef>
              <a:spcPct val="0"/>
            </a:spcBef>
            <a:spcAft>
              <a:spcPct val="15000"/>
            </a:spcAft>
            <a:buChar char="•"/>
          </a:pPr>
          <a:r>
            <a:rPr lang="en-US" sz="1900" kern="1200" dirty="0"/>
            <a:t>Thinking that it is gender neutral is a mistake (City and mobility)</a:t>
          </a:r>
          <a:endParaRPr lang="es-ES" sz="1900" kern="1200" dirty="0"/>
        </a:p>
      </dsp:txBody>
      <dsp:txXfrm rot="5400000">
        <a:off x="1005" y="905192"/>
        <a:ext cx="2611933" cy="2715577"/>
      </dsp:txXfrm>
    </dsp:sp>
    <dsp:sp modelId="{91052573-4F63-4731-918C-6EE20EC5E239}">
      <dsp:nvSpPr>
        <dsp:cNvPr id="0" name=""/>
        <dsp:cNvSpPr/>
      </dsp:nvSpPr>
      <dsp:spPr>
        <a:xfrm rot="16200000">
          <a:off x="1851818" y="957014"/>
          <a:ext cx="4525963" cy="2611933"/>
        </a:xfrm>
        <a:prstGeom prst="flowChartManualOperation">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3081" bIns="0" numCol="1" spcCol="1270" anchor="t" anchorCtr="0">
          <a:noAutofit/>
        </a:bodyPr>
        <a:lstStyle/>
        <a:p>
          <a:pPr marL="0" lvl="0" indent="0" algn="l" defTabSz="1066800" rtl="0">
            <a:lnSpc>
              <a:spcPct val="90000"/>
            </a:lnSpc>
            <a:spcBef>
              <a:spcPct val="0"/>
            </a:spcBef>
            <a:spcAft>
              <a:spcPct val="35000"/>
            </a:spcAft>
            <a:buNone/>
          </a:pPr>
          <a:r>
            <a:rPr lang="en-US" sz="2400" kern="1200"/>
            <a:t>Fiscal</a:t>
          </a:r>
          <a:endParaRPr lang="es-ES" sz="2400" kern="1200"/>
        </a:p>
        <a:p>
          <a:pPr marL="171450" lvl="1" indent="-171450" algn="l" defTabSz="844550" rtl="0">
            <a:lnSpc>
              <a:spcPct val="90000"/>
            </a:lnSpc>
            <a:spcBef>
              <a:spcPct val="0"/>
            </a:spcBef>
            <a:spcAft>
              <a:spcPct val="15000"/>
            </a:spcAft>
            <a:buChar char="•"/>
          </a:pPr>
          <a:r>
            <a:rPr lang="en-US" sz="1900" kern="1200" dirty="0"/>
            <a:t>Weaker in protection and services that address gender inequality or women's welfare</a:t>
          </a:r>
          <a:endParaRPr lang="es-ES" sz="1900" kern="1200" dirty="0"/>
        </a:p>
      </dsp:txBody>
      <dsp:txXfrm rot="5400000">
        <a:off x="2808833" y="905192"/>
        <a:ext cx="2611933" cy="2715577"/>
      </dsp:txXfrm>
    </dsp:sp>
    <dsp:sp modelId="{3FB9B8E5-52AF-4617-860A-08A081E4D483}">
      <dsp:nvSpPr>
        <dsp:cNvPr id="0" name=""/>
        <dsp:cNvSpPr/>
      </dsp:nvSpPr>
      <dsp:spPr>
        <a:xfrm rot="16200000">
          <a:off x="4659647" y="957014"/>
          <a:ext cx="4525963" cy="2611933"/>
        </a:xfrm>
        <a:prstGeom prst="flowChartManualOperati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3081" bIns="0" numCol="1" spcCol="1270" anchor="t" anchorCtr="0">
          <a:noAutofit/>
        </a:bodyPr>
        <a:lstStyle/>
        <a:p>
          <a:pPr marL="0" lvl="0" indent="0" algn="l" defTabSz="1066800" rtl="0">
            <a:lnSpc>
              <a:spcPct val="90000"/>
            </a:lnSpc>
            <a:spcBef>
              <a:spcPct val="0"/>
            </a:spcBef>
            <a:spcAft>
              <a:spcPct val="35000"/>
            </a:spcAft>
            <a:buNone/>
          </a:pPr>
          <a:r>
            <a:rPr lang="en-US" sz="2400" kern="1200" dirty="0"/>
            <a:t>Human</a:t>
          </a:r>
          <a:endParaRPr lang="es-ES" sz="2400" kern="1200" dirty="0"/>
        </a:p>
        <a:p>
          <a:pPr marL="171450" lvl="1" indent="-171450" algn="l" defTabSz="844550" rtl="0">
            <a:lnSpc>
              <a:spcPct val="90000"/>
            </a:lnSpc>
            <a:spcBef>
              <a:spcPct val="0"/>
            </a:spcBef>
            <a:spcAft>
              <a:spcPct val="15000"/>
            </a:spcAft>
            <a:buChar char="•"/>
          </a:pPr>
          <a:r>
            <a:rPr lang="en-US" sz="1900" kern="1200" dirty="0"/>
            <a:t>Low pay and training deficits in services "thought of as feminine"
Well paid and masculinized in infrastructure and "hard" services.</a:t>
          </a:r>
          <a:endParaRPr lang="es-ES" sz="1900" kern="1200" dirty="0"/>
        </a:p>
      </dsp:txBody>
      <dsp:txXfrm rot="5400000">
        <a:off x="5616662" y="905192"/>
        <a:ext cx="2611933" cy="27155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04E3D-459A-4D95-BC16-AC68CA00C10F}">
      <dsp:nvSpPr>
        <dsp:cNvPr id="0" name=""/>
        <dsp:cNvSpPr/>
      </dsp:nvSpPr>
      <dsp:spPr>
        <a:xfrm rot="16200000">
          <a:off x="925909" y="-925909"/>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t>There are countries that present significant margin to increase the fiscal burden</a:t>
          </a:r>
        </a:p>
        <a:p>
          <a:pPr marL="0" lvl="0" indent="0" algn="ctr" defTabSz="666750" rtl="0">
            <a:lnSpc>
              <a:spcPct val="90000"/>
            </a:lnSpc>
            <a:spcBef>
              <a:spcPct val="0"/>
            </a:spcBef>
            <a:spcAft>
              <a:spcPct val="35000"/>
            </a:spcAft>
            <a:buNone/>
          </a:pPr>
          <a:r>
            <a:rPr lang="en-US" sz="1500" kern="1200" dirty="0"/>
            <a:t>There are countries where incurring in moderate debt to invest in infrastructure is viable</a:t>
          </a:r>
          <a:endParaRPr lang="es-ES" sz="1500" kern="1200" dirty="0"/>
        </a:p>
      </dsp:txBody>
      <dsp:txXfrm rot="5400000">
        <a:off x="-1" y="1"/>
        <a:ext cx="4114800" cy="1697236"/>
      </dsp:txXfrm>
    </dsp:sp>
    <dsp:sp modelId="{8ABECB26-7487-4AF6-99AC-3A38D695F749}">
      <dsp:nvSpPr>
        <dsp:cNvPr id="0" name=""/>
        <dsp:cNvSpPr/>
      </dsp:nvSpPr>
      <dsp:spPr>
        <a:xfrm>
          <a:off x="4114800" y="0"/>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t>Most developing countries can continue to improve the progressivity in their tax burden </a:t>
          </a:r>
          <a:endParaRPr lang="es-ES" sz="1500" kern="1200" dirty="0"/>
        </a:p>
      </dsp:txBody>
      <dsp:txXfrm>
        <a:off x="4114800" y="0"/>
        <a:ext cx="4114800" cy="1697236"/>
      </dsp:txXfrm>
    </dsp:sp>
    <dsp:sp modelId="{45AB4114-0552-4464-99E0-3C85352574F2}">
      <dsp:nvSpPr>
        <dsp:cNvPr id="0" name=""/>
        <dsp:cNvSpPr/>
      </dsp:nvSpPr>
      <dsp:spPr>
        <a:xfrm rot="10800000">
          <a:off x="0" y="2262981"/>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t>In all countries there is the possibility and need to curtail expenditures producing no results in terms of efficiency and quality (for example, corporate-based privilege wages paid by the state), and increase investments fostering efficiency and equity (for example, gender-sensitive spending on early childhood).</a:t>
          </a:r>
          <a:endParaRPr lang="es-ES" sz="1500" kern="1200" dirty="0"/>
        </a:p>
      </dsp:txBody>
      <dsp:txXfrm rot="10800000">
        <a:off x="0" y="2828726"/>
        <a:ext cx="4114800" cy="1697236"/>
      </dsp:txXfrm>
    </dsp:sp>
    <dsp:sp modelId="{B6D4C121-4234-4DDC-A1CE-47B70327F0AA}">
      <dsp:nvSpPr>
        <dsp:cNvPr id="0" name=""/>
        <dsp:cNvSpPr/>
      </dsp:nvSpPr>
      <dsp:spPr>
        <a:xfrm rot="5400000">
          <a:off x="5040709" y="1337072"/>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t>In all sectors considered, it is possible to improve the intersectoral allocation of funding and the quality of expenditures</a:t>
          </a:r>
          <a:endParaRPr lang="es-ES" sz="1500" kern="1200" dirty="0"/>
        </a:p>
      </dsp:txBody>
      <dsp:txXfrm rot="-5400000">
        <a:off x="4114799" y="2828726"/>
        <a:ext cx="4114800" cy="1697236"/>
      </dsp:txXfrm>
    </dsp:sp>
    <dsp:sp modelId="{9728C42D-7316-4494-B342-D7DBB2773F18}">
      <dsp:nvSpPr>
        <dsp:cNvPr id="0" name=""/>
        <dsp:cNvSpPr/>
      </dsp:nvSpPr>
      <dsp:spPr>
        <a:xfrm>
          <a:off x="2880359" y="1697236"/>
          <a:ext cx="2468880" cy="113149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The fallacy of the lack of fiscal space:</a:t>
          </a:r>
          <a:endParaRPr lang="es-ES" sz="1500" kern="1200" dirty="0"/>
        </a:p>
      </dsp:txBody>
      <dsp:txXfrm>
        <a:off x="2935594" y="1752471"/>
        <a:ext cx="2358410" cy="10210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05785-0D9D-4B55-AF60-644893B534B9}">
      <dsp:nvSpPr>
        <dsp:cNvPr id="0" name=""/>
        <dsp:cNvSpPr/>
      </dsp:nvSpPr>
      <dsp:spPr>
        <a:xfrm rot="16200000">
          <a:off x="925909" y="-925909"/>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Social protection</a:t>
          </a:r>
        </a:p>
        <a:p>
          <a:pPr marL="0" lvl="0" indent="0" algn="ctr" defTabSz="711200">
            <a:lnSpc>
              <a:spcPct val="90000"/>
            </a:lnSpc>
            <a:spcBef>
              <a:spcPct val="0"/>
            </a:spcBef>
            <a:spcAft>
              <a:spcPct val="35000"/>
            </a:spcAft>
            <a:buNone/>
          </a:pPr>
          <a:r>
            <a:rPr lang="en-US" sz="1600" kern="1200" dirty="0"/>
            <a:t>Lower subsidies for privileged pension groups, invest in gender sensitive family friendly policies (family allowances, basic </a:t>
          </a:r>
          <a:r>
            <a:rPr lang="en-US" sz="1600" kern="1200" dirty="0" err="1"/>
            <a:t>targetted</a:t>
          </a:r>
          <a:r>
            <a:rPr lang="en-US" sz="1600" kern="1200" dirty="0"/>
            <a:t> or universal noncontributory pensions, leaves,)</a:t>
          </a:r>
        </a:p>
      </dsp:txBody>
      <dsp:txXfrm rot="5400000">
        <a:off x="-1" y="1"/>
        <a:ext cx="4114800" cy="1697236"/>
      </dsp:txXfrm>
    </dsp:sp>
    <dsp:sp modelId="{73A0D430-F48B-4E2C-8645-3E29F4815689}">
      <dsp:nvSpPr>
        <dsp:cNvPr id="0" name=""/>
        <dsp:cNvSpPr/>
      </dsp:nvSpPr>
      <dsp:spPr>
        <a:xfrm>
          <a:off x="4114800" y="0"/>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Public services</a:t>
          </a:r>
        </a:p>
        <a:p>
          <a:pPr marL="0" lvl="0" indent="0" algn="ctr" defTabSz="711200">
            <a:lnSpc>
              <a:spcPct val="90000"/>
            </a:lnSpc>
            <a:spcBef>
              <a:spcPct val="0"/>
            </a:spcBef>
            <a:spcAft>
              <a:spcPct val="35000"/>
            </a:spcAft>
            <a:buNone/>
          </a:pPr>
          <a:r>
            <a:rPr lang="en-US" sz="1600" kern="1200" dirty="0"/>
            <a:t>Get rid of fiscal credits for private access to human capital services (education, health) and invest in expansion of gender sensitive policies (ECEC Services, free of charge basic sexual an reproductive services, school food services)</a:t>
          </a:r>
        </a:p>
      </dsp:txBody>
      <dsp:txXfrm>
        <a:off x="4114800" y="0"/>
        <a:ext cx="4114800" cy="1697236"/>
      </dsp:txXfrm>
    </dsp:sp>
    <dsp:sp modelId="{4F50A862-2981-4885-ABA5-A1FDE7C174CF}">
      <dsp:nvSpPr>
        <dsp:cNvPr id="0" name=""/>
        <dsp:cNvSpPr/>
      </dsp:nvSpPr>
      <dsp:spPr>
        <a:xfrm rot="10800000">
          <a:off x="0" y="2262981"/>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Labor Market Policies  Get rid of subsidies to Formal and Public Sector Jobs and invest in gender sensitive active labor market policies and credit systems for women entrepreneur's</a:t>
          </a:r>
        </a:p>
      </dsp:txBody>
      <dsp:txXfrm rot="10800000">
        <a:off x="0" y="2828726"/>
        <a:ext cx="4114800" cy="1697236"/>
      </dsp:txXfrm>
    </dsp:sp>
    <dsp:sp modelId="{6754ECD0-A098-41D8-90D6-4E49DBE3261C}">
      <dsp:nvSpPr>
        <dsp:cNvPr id="0" name=""/>
        <dsp:cNvSpPr/>
      </dsp:nvSpPr>
      <dsp:spPr>
        <a:xfrm rot="5400000">
          <a:off x="5040709" y="1337072"/>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Infrastructures and basic utilities </a:t>
          </a:r>
        </a:p>
        <a:p>
          <a:pPr marL="0" lvl="0" indent="0" algn="ctr" defTabSz="711200">
            <a:lnSpc>
              <a:spcPct val="90000"/>
            </a:lnSpc>
            <a:spcBef>
              <a:spcPct val="0"/>
            </a:spcBef>
            <a:spcAft>
              <a:spcPct val="35000"/>
            </a:spcAft>
            <a:buNone/>
          </a:pPr>
          <a:r>
            <a:rPr lang="en-US" sz="1600" kern="1200" dirty="0"/>
            <a:t>Lower investments in highways and increase it in walking lanes and bike lanes. </a:t>
          </a:r>
          <a:r>
            <a:rPr lang="en-US" sz="1600" kern="1200" dirty="0" err="1"/>
            <a:t>Surpress</a:t>
          </a:r>
          <a:r>
            <a:rPr lang="en-US" sz="1600" kern="1200" dirty="0"/>
            <a:t> carbon based fuel subsidies and invest in public transportation. Limit fiscal credit for big capital energy projects and invest in mini grids and last connections from grid to home.</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dsp:txBody>
      <dsp:txXfrm rot="-5400000">
        <a:off x="4114799" y="2828726"/>
        <a:ext cx="4114800" cy="1697236"/>
      </dsp:txXfrm>
    </dsp:sp>
    <dsp:sp modelId="{76F97887-C166-4ADE-91A8-F0B23BEA7968}">
      <dsp:nvSpPr>
        <dsp:cNvPr id="0" name=""/>
        <dsp:cNvSpPr/>
      </dsp:nvSpPr>
      <dsp:spPr>
        <a:xfrm>
          <a:off x="2890655" y="1756792"/>
          <a:ext cx="2304255" cy="1012378"/>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Gender sensitive intra-fiscal space</a:t>
          </a:r>
        </a:p>
      </dsp:txBody>
      <dsp:txXfrm>
        <a:off x="2940075" y="1806212"/>
        <a:ext cx="2205415" cy="91353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2B2F3-50EF-4DC2-B52E-567D1A1CDF4E}" type="datetimeFigureOut">
              <a:rPr lang="en-US" smtClean="0"/>
              <a:t>3/14/2019</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CB5A8F-0A59-4D97-8174-E5FE2DD0FD89}" type="slidenum">
              <a:rPr lang="en-US" smtClean="0"/>
              <a:t>‹#›</a:t>
            </a:fld>
            <a:endParaRPr lang="en-US"/>
          </a:p>
        </p:txBody>
      </p:sp>
    </p:spTree>
    <p:extLst>
      <p:ext uri="{BB962C8B-B14F-4D97-AF65-F5344CB8AC3E}">
        <p14:creationId xmlns:p14="http://schemas.microsoft.com/office/powerpoint/2010/main" val="285073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AD05239-270E-7E4C-A0A1-7B594848F46E}" type="slidenum">
              <a:rPr lang="es-ES" smtClean="0"/>
              <a:t>1</a:t>
            </a:fld>
            <a:endParaRPr lang="es-ES" dirty="0"/>
          </a:p>
        </p:txBody>
      </p:sp>
    </p:spTree>
    <p:extLst>
      <p:ext uri="{BB962C8B-B14F-4D97-AF65-F5344CB8AC3E}">
        <p14:creationId xmlns:p14="http://schemas.microsoft.com/office/powerpoint/2010/main" val="63882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mayor </a:t>
            </a:r>
            <a:r>
              <a:rPr lang="en-US" dirty="0" err="1"/>
              <a:t>carga</a:t>
            </a:r>
            <a:r>
              <a:rPr lang="en-US" dirty="0"/>
              <a:t> de </a:t>
            </a:r>
            <a:r>
              <a:rPr lang="en-US" dirty="0" err="1"/>
              <a:t>trabajo</a:t>
            </a:r>
            <a:r>
              <a:rPr lang="en-US" dirty="0"/>
              <a:t> que </a:t>
            </a:r>
            <a:r>
              <a:rPr lang="en-US" dirty="0" err="1"/>
              <a:t>asumen</a:t>
            </a:r>
            <a:r>
              <a:rPr lang="en-US" dirty="0"/>
              <a:t> las mujeres, </a:t>
            </a:r>
            <a:r>
              <a:rPr lang="en-US" dirty="0" err="1"/>
              <a:t>especialmente</a:t>
            </a:r>
            <a:r>
              <a:rPr lang="en-US" dirty="0"/>
              <a:t> las mujeres con </a:t>
            </a:r>
            <a:r>
              <a:rPr lang="en-US" dirty="0" err="1"/>
              <a:t>menores</a:t>
            </a:r>
            <a:r>
              <a:rPr lang="en-US" dirty="0"/>
              <a:t> ingresos, </a:t>
            </a:r>
            <a:r>
              <a:rPr lang="en-US" dirty="0" err="1"/>
              <a:t>está</a:t>
            </a:r>
            <a:r>
              <a:rPr lang="en-US" dirty="0"/>
              <a:t> </a:t>
            </a:r>
            <a:r>
              <a:rPr lang="en-US" dirty="0" err="1"/>
              <a:t>directamente</a:t>
            </a:r>
            <a:r>
              <a:rPr lang="en-US" dirty="0"/>
              <a:t> </a:t>
            </a:r>
            <a:r>
              <a:rPr lang="en-US" dirty="0" err="1"/>
              <a:t>relacionada</a:t>
            </a:r>
            <a:r>
              <a:rPr lang="en-US" dirty="0"/>
              <a:t> con </a:t>
            </a:r>
            <a:r>
              <a:rPr lang="en-US" dirty="0" err="1"/>
              <a:t>menores</a:t>
            </a:r>
            <a:r>
              <a:rPr lang="en-US" dirty="0"/>
              <a:t> </a:t>
            </a:r>
            <a:r>
              <a:rPr lang="en-US" dirty="0" err="1"/>
              <a:t>oportunidades</a:t>
            </a:r>
            <a:r>
              <a:rPr lang="en-US" dirty="0"/>
              <a:t> de acceso al </a:t>
            </a:r>
            <a:r>
              <a:rPr lang="en-US" dirty="0" err="1"/>
              <a:t>mercado</a:t>
            </a:r>
            <a:r>
              <a:rPr lang="en-US" dirty="0"/>
              <a:t> </a:t>
            </a:r>
            <a:r>
              <a:rPr lang="en-US" dirty="0" err="1"/>
              <a:t>laboral</a:t>
            </a:r>
            <a:r>
              <a:rPr lang="en-US" dirty="0"/>
              <a:t> formal, lo que </a:t>
            </a:r>
            <a:r>
              <a:rPr lang="en-US" dirty="0" err="1"/>
              <a:t>tiene</a:t>
            </a:r>
            <a:r>
              <a:rPr lang="en-US" dirty="0"/>
              <a:t> un </a:t>
            </a:r>
            <a:r>
              <a:rPr lang="en-US" dirty="0" err="1"/>
              <a:t>impacto</a:t>
            </a:r>
            <a:r>
              <a:rPr lang="en-US" dirty="0"/>
              <a:t> </a:t>
            </a:r>
            <a:r>
              <a:rPr lang="en-US" dirty="0" err="1"/>
              <a:t>en</a:t>
            </a:r>
            <a:r>
              <a:rPr lang="en-US" dirty="0"/>
              <a:t> </a:t>
            </a:r>
            <a:r>
              <a:rPr lang="en-US" dirty="0" err="1"/>
              <a:t>su</a:t>
            </a:r>
            <a:r>
              <a:rPr lang="en-US" dirty="0"/>
              <a:t> acceso y </a:t>
            </a:r>
            <a:r>
              <a:rPr lang="en-US" dirty="0" err="1"/>
              <a:t>cobertura</a:t>
            </a:r>
            <a:r>
              <a:rPr lang="en-US" dirty="0"/>
              <a:t> de </a:t>
            </a:r>
            <a:r>
              <a:rPr lang="en-US" dirty="0" err="1"/>
              <a:t>los</a:t>
            </a:r>
            <a:r>
              <a:rPr lang="en-US" dirty="0"/>
              <a:t> </a:t>
            </a:r>
            <a:r>
              <a:rPr lang="en-US" dirty="0" err="1"/>
              <a:t>sistemas</a:t>
            </a:r>
            <a:r>
              <a:rPr lang="en-US" dirty="0"/>
              <a:t> de protección social.</a:t>
            </a:r>
          </a:p>
          <a:p>
            <a:r>
              <a:rPr lang="en-US" dirty="0"/>
              <a:t>Los </a:t>
            </a:r>
            <a:r>
              <a:rPr lang="en-US" dirty="0" err="1"/>
              <a:t>cuidados</a:t>
            </a:r>
            <a:r>
              <a:rPr lang="en-US" dirty="0"/>
              <a:t>, </a:t>
            </a:r>
            <a:r>
              <a:rPr lang="en-US" dirty="0" err="1"/>
              <a:t>en</a:t>
            </a:r>
            <a:r>
              <a:rPr lang="en-US" dirty="0"/>
              <a:t> particular, </a:t>
            </a:r>
            <a:r>
              <a:rPr lang="en-US" dirty="0" err="1"/>
              <a:t>es</a:t>
            </a:r>
            <a:r>
              <a:rPr lang="en-US" dirty="0"/>
              <a:t> un </a:t>
            </a:r>
            <a:r>
              <a:rPr lang="en-US" dirty="0" err="1"/>
              <a:t>problema</a:t>
            </a:r>
            <a:r>
              <a:rPr lang="en-US" dirty="0"/>
              <a:t> no </a:t>
            </a:r>
            <a:r>
              <a:rPr lang="en-US" dirty="0" err="1"/>
              <a:t>resuelto</a:t>
            </a:r>
            <a:r>
              <a:rPr lang="en-US" dirty="0"/>
              <a:t> </a:t>
            </a:r>
            <a:r>
              <a:rPr lang="en-US" dirty="0" err="1"/>
              <a:t>por</a:t>
            </a:r>
            <a:r>
              <a:rPr lang="en-US" dirty="0"/>
              <a:t> la Sociedad </a:t>
            </a:r>
            <a:r>
              <a:rPr lang="en-US" dirty="0" err="1"/>
              <a:t>en</a:t>
            </a:r>
            <a:r>
              <a:rPr lang="en-US" dirty="0"/>
              <a:t> </a:t>
            </a:r>
            <a:r>
              <a:rPr lang="en-US" dirty="0" err="1"/>
              <a:t>su</a:t>
            </a:r>
            <a:r>
              <a:rPr lang="en-US" dirty="0"/>
              <a:t> conjunto </a:t>
            </a:r>
            <a:r>
              <a:rPr lang="en-US" dirty="0" err="1"/>
              <a:t>cuya</a:t>
            </a:r>
            <a:r>
              <a:rPr lang="en-US" dirty="0"/>
              <a:t> </a:t>
            </a:r>
            <a:r>
              <a:rPr lang="en-US" dirty="0" err="1"/>
              <a:t>solución</a:t>
            </a:r>
            <a:r>
              <a:rPr lang="en-US" dirty="0"/>
              <a:t> </a:t>
            </a:r>
            <a:r>
              <a:rPr lang="en-US" dirty="0" err="1"/>
              <a:t>facilitan</a:t>
            </a:r>
            <a:r>
              <a:rPr lang="en-US" dirty="0"/>
              <a:t> las mujeres de </a:t>
            </a:r>
            <a:r>
              <a:rPr lang="en-US" dirty="0" err="1"/>
              <a:t>manera</a:t>
            </a:r>
            <a:r>
              <a:rPr lang="en-US" dirty="0"/>
              <a:t> </a:t>
            </a:r>
            <a:r>
              <a:rPr lang="en-US" dirty="0" err="1"/>
              <a:t>gratuita</a:t>
            </a:r>
            <a:r>
              <a:rPr lang="en-US" dirty="0"/>
              <a:t> y con gran </a:t>
            </a:r>
            <a:r>
              <a:rPr lang="en-US" dirty="0" err="1"/>
              <a:t>perjuicio</a:t>
            </a:r>
            <a:r>
              <a:rPr lang="en-US" dirty="0"/>
              <a:t> para </a:t>
            </a:r>
            <a:r>
              <a:rPr lang="en-US" dirty="0" err="1"/>
              <a:t>sus</a:t>
            </a:r>
            <a:r>
              <a:rPr lang="en-US" dirty="0"/>
              <a:t> </a:t>
            </a:r>
            <a:r>
              <a:rPr lang="en-US" dirty="0" err="1"/>
              <a:t>oportunidades</a:t>
            </a:r>
            <a:r>
              <a:rPr lang="en-US" dirty="0"/>
              <a:t> de </a:t>
            </a:r>
            <a:r>
              <a:rPr lang="en-US" dirty="0" err="1"/>
              <a:t>desarrollo</a:t>
            </a:r>
            <a:r>
              <a:rPr lang="en-US" dirty="0"/>
              <a:t> professional.</a:t>
            </a:r>
          </a:p>
        </p:txBody>
      </p:sp>
      <p:sp>
        <p:nvSpPr>
          <p:cNvPr id="4" name="Slide Number Placeholder 3"/>
          <p:cNvSpPr>
            <a:spLocks noGrp="1"/>
          </p:cNvSpPr>
          <p:nvPr>
            <p:ph type="sldNum" sz="quarter" idx="10"/>
          </p:nvPr>
        </p:nvSpPr>
        <p:spPr/>
        <p:txBody>
          <a:bodyPr/>
          <a:lstStyle/>
          <a:p>
            <a:fld id="{EE2A8193-4B23-4E48-9E81-DC728DC4A0E1}" type="slidenum">
              <a:rPr lang="es-PA" smtClean="0"/>
              <a:pPr/>
              <a:t>5</a:t>
            </a:fld>
            <a:endParaRPr lang="es-PA" dirty="0"/>
          </a:p>
        </p:txBody>
      </p:sp>
    </p:spTree>
    <p:extLst>
      <p:ext uri="{BB962C8B-B14F-4D97-AF65-F5344CB8AC3E}">
        <p14:creationId xmlns:p14="http://schemas.microsoft.com/office/powerpoint/2010/main" val="1228953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p:cNvSpPr>
            <a:spLocks noGrp="1"/>
          </p:cNvSpPr>
          <p:nvPr>
            <p:ph type="dt" sz="half" idx="10"/>
          </p:nvPr>
        </p:nvSpPr>
        <p:spPr/>
        <p:txBody>
          <a:bodyPr/>
          <a:lstStyle/>
          <a:p>
            <a:fld id="{E33B2F1B-D214-4471-8EC6-5B3BFA6937BC}" type="datetimeFigureOut">
              <a:rPr lang="en-US" smtClean="0"/>
              <a:t>3/14/2019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8A793FA-D980-4FEE-ACCC-F78DE0D4F7E0}" type="slidenum">
              <a:rPr lang="en-US" smtClean="0"/>
              <a:t>‹#›</a:t>
            </a:fld>
            <a:endParaRPr lang="en-US"/>
          </a:p>
        </p:txBody>
      </p:sp>
    </p:spTree>
    <p:extLst>
      <p:ext uri="{BB962C8B-B14F-4D97-AF65-F5344CB8AC3E}">
        <p14:creationId xmlns:p14="http://schemas.microsoft.com/office/powerpoint/2010/main" val="16251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E33B2F1B-D214-4471-8EC6-5B3BFA6937BC}" type="datetimeFigureOut">
              <a:rPr lang="en-US" smtClean="0"/>
              <a:t>3/14/2019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8A793FA-D980-4FEE-ACCC-F78DE0D4F7E0}" type="slidenum">
              <a:rPr lang="en-US" smtClean="0"/>
              <a:t>‹#›</a:t>
            </a:fld>
            <a:endParaRPr lang="en-US"/>
          </a:p>
        </p:txBody>
      </p:sp>
    </p:spTree>
    <p:extLst>
      <p:ext uri="{BB962C8B-B14F-4D97-AF65-F5344CB8AC3E}">
        <p14:creationId xmlns:p14="http://schemas.microsoft.com/office/powerpoint/2010/main" val="115426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E33B2F1B-D214-4471-8EC6-5B3BFA6937BC}" type="datetimeFigureOut">
              <a:rPr lang="en-US" smtClean="0"/>
              <a:t>3/14/2019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8A793FA-D980-4FEE-ACCC-F78DE0D4F7E0}" type="slidenum">
              <a:rPr lang="en-US" smtClean="0"/>
              <a:t>‹#›</a:t>
            </a:fld>
            <a:endParaRPr lang="en-US"/>
          </a:p>
        </p:txBody>
      </p:sp>
    </p:spTree>
    <p:extLst>
      <p:ext uri="{BB962C8B-B14F-4D97-AF65-F5344CB8AC3E}">
        <p14:creationId xmlns:p14="http://schemas.microsoft.com/office/powerpoint/2010/main" val="164859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ide-No Photos">
    <p:spTree>
      <p:nvGrpSpPr>
        <p:cNvPr id="1" name=""/>
        <p:cNvGrpSpPr/>
        <p:nvPr/>
      </p:nvGrpSpPr>
      <p:grpSpPr>
        <a:xfrm>
          <a:off x="0" y="0"/>
          <a:ext cx="0" cy="0"/>
          <a:chOff x="0" y="0"/>
          <a:chExt cx="0" cy="0"/>
        </a:xfrm>
      </p:grpSpPr>
      <p:sp>
        <p:nvSpPr>
          <p:cNvPr id="4" name="Rectangle 3"/>
          <p:cNvSpPr/>
          <p:nvPr userDrawn="1"/>
        </p:nvSpPr>
        <p:spPr>
          <a:xfrm>
            <a:off x="0" y="0"/>
            <a:ext cx="990600" cy="6858000"/>
          </a:xfrm>
          <a:prstGeom prst="rect">
            <a:avLst/>
          </a:prstGeom>
          <a:gradFill flip="none" rotWithShape="1">
            <a:gsLst>
              <a:gs pos="0">
                <a:schemeClr val="accent2">
                  <a:lumMod val="20000"/>
                  <a:lumOff val="80000"/>
                </a:schemeClr>
              </a:gs>
              <a:gs pos="100000">
                <a:srgbClr val="000000">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6" name="Rectangle 5"/>
          <p:cNvSpPr/>
          <p:nvPr/>
        </p:nvSpPr>
        <p:spPr bwMode="auto">
          <a:xfrm>
            <a:off x="3886200" y="381000"/>
            <a:ext cx="52578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8" name="Rectangle 7"/>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5" name="Text Placeholder 4"/>
          <p:cNvSpPr>
            <a:spLocks noGrp="1"/>
          </p:cNvSpPr>
          <p:nvPr>
            <p:ph type="body" sz="quarter" idx="14"/>
          </p:nvPr>
        </p:nvSpPr>
        <p:spPr>
          <a:xfrm>
            <a:off x="393700" y="1409700"/>
            <a:ext cx="8483600" cy="4394200"/>
          </a:xfrm>
        </p:spPr>
        <p:txBody>
          <a:bodyPr/>
          <a:lstStyle>
            <a:lvl1pPr>
              <a:defRPr b="0"/>
            </a:lvl1pPr>
            <a:lvl2pPr marL="228600" indent="-228600">
              <a:buFont typeface="Arial"/>
              <a:buChar char="•"/>
              <a:defRPr/>
            </a:lvl2pPr>
            <a:lvl3pPr marL="457200" indent="-228600">
              <a:buSzPct val="120000"/>
              <a:buFont typeface="Arial"/>
              <a:buChar char="•"/>
              <a:defRPr/>
            </a:lvl3pPr>
            <a:lvl4pPr marL="749300" indent="-228600">
              <a:buSzPct val="120000"/>
              <a:buFont typeface="Arial"/>
              <a:buChar char="•"/>
              <a:defRPr/>
            </a:lvl4pPr>
            <a:lvl5pPr marL="1028700" indent="-228600">
              <a:buSzPct val="120000"/>
              <a:buFont typeface="Arial"/>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311400" y="419100"/>
            <a:ext cx="6680200" cy="596900"/>
          </a:xfrm>
        </p:spPr>
        <p:txBody>
          <a:bodyPr>
            <a:noAutofit/>
          </a:bodyPr>
          <a:lstStyle>
            <a:lvl1pPr algn="l">
              <a:buNone/>
              <a:defRPr sz="4000" b="0" cap="none">
                <a:solidFill>
                  <a:srgbClr val="FFFFFF"/>
                </a:solidFill>
              </a:defRPr>
            </a:lvl1pPr>
          </a:lstStyle>
          <a:p>
            <a:r>
              <a:rPr lang="en-US" dirty="0"/>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35757"/>
          <a:stretch/>
        </p:blipFill>
        <p:spPr>
          <a:xfrm>
            <a:off x="228600" y="474239"/>
            <a:ext cx="1943100" cy="499322"/>
          </a:xfrm>
          <a:prstGeom prst="rect">
            <a:avLst/>
          </a:prstGeom>
        </p:spPr>
      </p:pic>
    </p:spTree>
    <p:extLst>
      <p:ext uri="{BB962C8B-B14F-4D97-AF65-F5344CB8AC3E}">
        <p14:creationId xmlns:p14="http://schemas.microsoft.com/office/powerpoint/2010/main" val="79189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E33B2F1B-D214-4471-8EC6-5B3BFA6937BC}" type="datetimeFigureOut">
              <a:rPr lang="en-US" smtClean="0"/>
              <a:t>3/14/2019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8A793FA-D980-4FEE-ACCC-F78DE0D4F7E0}" type="slidenum">
              <a:rPr lang="en-US" smtClean="0"/>
              <a:t>‹#›</a:t>
            </a:fld>
            <a:endParaRPr lang="en-US"/>
          </a:p>
        </p:txBody>
      </p:sp>
    </p:spTree>
    <p:extLst>
      <p:ext uri="{BB962C8B-B14F-4D97-AF65-F5344CB8AC3E}">
        <p14:creationId xmlns:p14="http://schemas.microsoft.com/office/powerpoint/2010/main" val="411273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33B2F1B-D214-4471-8EC6-5B3BFA6937BC}" type="datetimeFigureOut">
              <a:rPr lang="en-US" smtClean="0"/>
              <a:t>3/14/2019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8A793FA-D980-4FEE-ACCC-F78DE0D4F7E0}" type="slidenum">
              <a:rPr lang="en-US" smtClean="0"/>
              <a:t>‹#›</a:t>
            </a:fld>
            <a:endParaRPr lang="en-US"/>
          </a:p>
        </p:txBody>
      </p:sp>
    </p:spTree>
    <p:extLst>
      <p:ext uri="{BB962C8B-B14F-4D97-AF65-F5344CB8AC3E}">
        <p14:creationId xmlns:p14="http://schemas.microsoft.com/office/powerpoint/2010/main" val="87752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p:cNvSpPr>
            <a:spLocks noGrp="1"/>
          </p:cNvSpPr>
          <p:nvPr>
            <p:ph type="dt" sz="half" idx="10"/>
          </p:nvPr>
        </p:nvSpPr>
        <p:spPr/>
        <p:txBody>
          <a:bodyPr/>
          <a:lstStyle/>
          <a:p>
            <a:fld id="{E33B2F1B-D214-4471-8EC6-5B3BFA6937BC}" type="datetimeFigureOut">
              <a:rPr lang="en-US" smtClean="0"/>
              <a:t>3/14/2019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8A793FA-D980-4FEE-ACCC-F78DE0D4F7E0}" type="slidenum">
              <a:rPr lang="en-US" smtClean="0"/>
              <a:t>‹#›</a:t>
            </a:fld>
            <a:endParaRPr lang="en-US"/>
          </a:p>
        </p:txBody>
      </p:sp>
    </p:spTree>
    <p:extLst>
      <p:ext uri="{BB962C8B-B14F-4D97-AF65-F5344CB8AC3E}">
        <p14:creationId xmlns:p14="http://schemas.microsoft.com/office/powerpoint/2010/main" val="283388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p:cNvSpPr>
            <a:spLocks noGrp="1"/>
          </p:cNvSpPr>
          <p:nvPr>
            <p:ph type="dt" sz="half" idx="10"/>
          </p:nvPr>
        </p:nvSpPr>
        <p:spPr/>
        <p:txBody>
          <a:bodyPr/>
          <a:lstStyle/>
          <a:p>
            <a:fld id="{E33B2F1B-D214-4471-8EC6-5B3BFA6937BC}" type="datetimeFigureOut">
              <a:rPr lang="en-US" smtClean="0"/>
              <a:t>3/14/2019</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E8A793FA-D980-4FEE-ACCC-F78DE0D4F7E0}" type="slidenum">
              <a:rPr lang="en-US" smtClean="0"/>
              <a:t>‹#›</a:t>
            </a:fld>
            <a:endParaRPr lang="en-US"/>
          </a:p>
        </p:txBody>
      </p:sp>
    </p:spTree>
    <p:extLst>
      <p:ext uri="{BB962C8B-B14F-4D97-AF65-F5344CB8AC3E}">
        <p14:creationId xmlns:p14="http://schemas.microsoft.com/office/powerpoint/2010/main" val="422518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fecha"/>
          <p:cNvSpPr>
            <a:spLocks noGrp="1"/>
          </p:cNvSpPr>
          <p:nvPr>
            <p:ph type="dt" sz="half" idx="10"/>
          </p:nvPr>
        </p:nvSpPr>
        <p:spPr/>
        <p:txBody>
          <a:bodyPr/>
          <a:lstStyle/>
          <a:p>
            <a:fld id="{E33B2F1B-D214-4471-8EC6-5B3BFA6937BC}" type="datetimeFigureOut">
              <a:rPr lang="en-US" smtClean="0"/>
              <a:t>3/14/2019</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E8A793FA-D980-4FEE-ACCC-F78DE0D4F7E0}" type="slidenum">
              <a:rPr lang="en-US" smtClean="0"/>
              <a:t>‹#›</a:t>
            </a:fld>
            <a:endParaRPr lang="en-US"/>
          </a:p>
        </p:txBody>
      </p:sp>
    </p:spTree>
    <p:extLst>
      <p:ext uri="{BB962C8B-B14F-4D97-AF65-F5344CB8AC3E}">
        <p14:creationId xmlns:p14="http://schemas.microsoft.com/office/powerpoint/2010/main" val="90488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3B2F1B-D214-4471-8EC6-5B3BFA6937BC}" type="datetimeFigureOut">
              <a:rPr lang="en-US" smtClean="0"/>
              <a:t>3/14/2019</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E8A793FA-D980-4FEE-ACCC-F78DE0D4F7E0}" type="slidenum">
              <a:rPr lang="en-US" smtClean="0"/>
              <a:t>‹#›</a:t>
            </a:fld>
            <a:endParaRPr lang="en-US"/>
          </a:p>
        </p:txBody>
      </p:sp>
    </p:spTree>
    <p:extLst>
      <p:ext uri="{BB962C8B-B14F-4D97-AF65-F5344CB8AC3E}">
        <p14:creationId xmlns:p14="http://schemas.microsoft.com/office/powerpoint/2010/main" val="132867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3B2F1B-D214-4471-8EC6-5B3BFA6937BC}" type="datetimeFigureOut">
              <a:rPr lang="en-US" smtClean="0"/>
              <a:t>3/14/2019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8A793FA-D980-4FEE-ACCC-F78DE0D4F7E0}" type="slidenum">
              <a:rPr lang="en-US" smtClean="0"/>
              <a:t>‹#›</a:t>
            </a:fld>
            <a:endParaRPr lang="en-US"/>
          </a:p>
        </p:txBody>
      </p:sp>
    </p:spTree>
    <p:extLst>
      <p:ext uri="{BB962C8B-B14F-4D97-AF65-F5344CB8AC3E}">
        <p14:creationId xmlns:p14="http://schemas.microsoft.com/office/powerpoint/2010/main" val="354221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3B2F1B-D214-4471-8EC6-5B3BFA6937BC}" type="datetimeFigureOut">
              <a:rPr lang="en-US" smtClean="0"/>
              <a:t>3/14/2019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E8A793FA-D980-4FEE-ACCC-F78DE0D4F7E0}" type="slidenum">
              <a:rPr lang="en-US" smtClean="0"/>
              <a:t>‹#›</a:t>
            </a:fld>
            <a:endParaRPr lang="en-US"/>
          </a:p>
        </p:txBody>
      </p:sp>
    </p:spTree>
    <p:extLst>
      <p:ext uri="{BB962C8B-B14F-4D97-AF65-F5344CB8AC3E}">
        <p14:creationId xmlns:p14="http://schemas.microsoft.com/office/powerpoint/2010/main" val="401099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B2F1B-D214-4471-8EC6-5B3BFA6937BC}" type="datetimeFigureOut">
              <a:rPr lang="en-US" smtClean="0"/>
              <a:t>3/14/2019</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793FA-D980-4FEE-ACCC-F78DE0D4F7E0}" type="slidenum">
              <a:rPr lang="en-US" smtClean="0"/>
              <a:t>‹#›</a:t>
            </a:fld>
            <a:endParaRPr lang="en-US"/>
          </a:p>
        </p:txBody>
      </p:sp>
    </p:spTree>
    <p:extLst>
      <p:ext uri="{BB962C8B-B14F-4D97-AF65-F5344CB8AC3E}">
        <p14:creationId xmlns:p14="http://schemas.microsoft.com/office/powerpoint/2010/main" val="129614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Imagen 64" descr="Layout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Imagen 9" descr="RayanneCristineMaximoFranca_Brazil_IndigenousActivist_April2017__RB_2393_1_675x4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300" y="-17966"/>
            <a:ext cx="1943323" cy="1296957"/>
          </a:xfrm>
          <a:prstGeom prst="rect">
            <a:avLst/>
          </a:prstGeom>
        </p:spPr>
      </p:pic>
      <p:pic>
        <p:nvPicPr>
          <p:cNvPr id="11" name="Imagen 10" descr="Uruguay_Care_2017_DSC_0075_675x450.jpg"/>
          <p:cNvPicPr>
            <a:picLocks noChangeAspect="1"/>
          </p:cNvPicPr>
          <p:nvPr/>
        </p:nvPicPr>
        <p:blipFill rotWithShape="1">
          <a:blip r:embed="rId5" cstate="print">
            <a:extLst>
              <a:ext uri="{28A0092B-C50C-407E-A947-70E740481C1C}">
                <a14:useLocalDpi xmlns:a14="http://schemas.microsoft.com/office/drawing/2010/main" val="0"/>
              </a:ext>
            </a:extLst>
          </a:blip>
          <a:srcRect r="17424"/>
          <a:stretch/>
        </p:blipFill>
        <p:spPr>
          <a:xfrm>
            <a:off x="5613623" y="5493396"/>
            <a:ext cx="1695933" cy="1369179"/>
          </a:xfrm>
          <a:prstGeom prst="rect">
            <a:avLst/>
          </a:prstGeom>
        </p:spPr>
      </p:pic>
      <p:pic>
        <p:nvPicPr>
          <p:cNvPr id="12" name="Imagen 11" descr="InFocusGirlChildBanner2017_Brazil_OneWin_960x500.JPG"/>
          <p:cNvPicPr>
            <a:picLocks noChangeAspect="1"/>
          </p:cNvPicPr>
          <p:nvPr/>
        </p:nvPicPr>
        <p:blipFill rotWithShape="1">
          <a:blip r:embed="rId6" cstate="print">
            <a:extLst>
              <a:ext uri="{28A0092B-C50C-407E-A947-70E740481C1C}">
                <a14:useLocalDpi xmlns:a14="http://schemas.microsoft.com/office/drawing/2010/main" val="0"/>
              </a:ext>
            </a:extLst>
          </a:blip>
          <a:srcRect l="41927" t="-693" r="9051" b="34149"/>
          <a:stretch/>
        </p:blipFill>
        <p:spPr>
          <a:xfrm>
            <a:off x="7309556" y="-26878"/>
            <a:ext cx="1834444" cy="1296958"/>
          </a:xfrm>
          <a:prstGeom prst="rect">
            <a:avLst/>
          </a:prstGeom>
        </p:spPr>
      </p:pic>
      <p:pic>
        <p:nvPicPr>
          <p:cNvPr id="13" name="Imagen 12" descr="Guatemala_FWIS_OraliaRuanoLima_675x450.JPG"/>
          <p:cNvPicPr>
            <a:picLocks noChangeAspect="1"/>
          </p:cNvPicPr>
          <p:nvPr/>
        </p:nvPicPr>
        <p:blipFill rotWithShape="1">
          <a:blip r:embed="rId7">
            <a:extLst>
              <a:ext uri="{28A0092B-C50C-407E-A947-70E740481C1C}">
                <a14:useLocalDpi xmlns:a14="http://schemas.microsoft.com/office/drawing/2010/main" val="0"/>
              </a:ext>
            </a:extLst>
          </a:blip>
          <a:srcRect l="15434"/>
          <a:stretch/>
        </p:blipFill>
        <p:spPr>
          <a:xfrm>
            <a:off x="-1" y="1278992"/>
            <a:ext cx="3670301" cy="2893441"/>
          </a:xfrm>
          <a:prstGeom prst="rect">
            <a:avLst/>
          </a:prstGeom>
        </p:spPr>
      </p:pic>
      <p:pic>
        <p:nvPicPr>
          <p:cNvPr id="14" name="Imagen 13" descr="ElSalvadorMercedesSanchezdeGarcia311675x450.jpg"/>
          <p:cNvPicPr>
            <a:picLocks noChangeAspect="1"/>
          </p:cNvPicPr>
          <p:nvPr/>
        </p:nvPicPr>
        <p:blipFill rotWithShape="1">
          <a:blip r:embed="rId8" cstate="print">
            <a:extLst>
              <a:ext uri="{28A0092B-C50C-407E-A947-70E740481C1C}">
                <a14:useLocalDpi xmlns:a14="http://schemas.microsoft.com/office/drawing/2010/main" val="0"/>
              </a:ext>
            </a:extLst>
          </a:blip>
          <a:srcRect l="21162" b="17863"/>
          <a:stretch/>
        </p:blipFill>
        <p:spPr>
          <a:xfrm>
            <a:off x="0" y="-17966"/>
            <a:ext cx="1847850" cy="1296958"/>
          </a:xfrm>
          <a:prstGeom prst="rect">
            <a:avLst/>
          </a:prstGeom>
        </p:spPr>
      </p:pic>
      <p:pic>
        <p:nvPicPr>
          <p:cNvPr id="15" name="Imagen 14" descr="ONU-Mujeres--Andy-Richter"/>
          <p:cNvPicPr>
            <a:picLocks noChangeAspect="1"/>
          </p:cNvPicPr>
          <p:nvPr/>
        </p:nvPicPr>
        <p:blipFill rotWithShape="1">
          <a:blip r:embed="rId9" cstate="print">
            <a:extLst>
              <a:ext uri="{28A0092B-C50C-407E-A947-70E740481C1C}">
                <a14:useLocalDpi xmlns:a14="http://schemas.microsoft.com/office/drawing/2010/main" val="0"/>
              </a:ext>
            </a:extLst>
          </a:blip>
          <a:srcRect r="40437" b="33836"/>
          <a:stretch/>
        </p:blipFill>
        <p:spPr>
          <a:xfrm>
            <a:off x="0" y="4172433"/>
            <a:ext cx="1872124" cy="1320963"/>
          </a:xfrm>
          <a:prstGeom prst="rect">
            <a:avLst/>
          </a:prstGeom>
        </p:spPr>
      </p:pic>
      <p:pic>
        <p:nvPicPr>
          <p:cNvPr id="16" name="Imagen 15" descr="AndyRichter_2.png"/>
          <p:cNvPicPr>
            <a:picLocks noChangeAspect="1"/>
          </p:cNvPicPr>
          <p:nvPr/>
        </p:nvPicPr>
        <p:blipFill rotWithShape="1">
          <a:blip r:embed="rId10" cstate="print">
            <a:extLst>
              <a:ext uri="{28A0092B-C50C-407E-A947-70E740481C1C}">
                <a14:useLocalDpi xmlns:a14="http://schemas.microsoft.com/office/drawing/2010/main" val="0"/>
              </a:ext>
            </a:extLst>
          </a:blip>
          <a:srcRect l="21474" b="15077"/>
          <a:stretch/>
        </p:blipFill>
        <p:spPr>
          <a:xfrm>
            <a:off x="1858659" y="5481638"/>
            <a:ext cx="1811642" cy="1376362"/>
          </a:xfrm>
          <a:prstGeom prst="rect">
            <a:avLst/>
          </a:prstGeom>
        </p:spPr>
      </p:pic>
      <p:cxnSp>
        <p:nvCxnSpPr>
          <p:cNvPr id="26" name="Conector recto 25"/>
          <p:cNvCxnSpPr/>
          <p:nvPr/>
        </p:nvCxnSpPr>
        <p:spPr>
          <a:xfrm>
            <a:off x="3648901" y="0"/>
            <a:ext cx="0" cy="6862575"/>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29" name="Conector recto 28"/>
          <p:cNvCxnSpPr/>
          <p:nvPr/>
        </p:nvCxnSpPr>
        <p:spPr>
          <a:xfrm>
            <a:off x="1860365" y="4172433"/>
            <a:ext cx="11759" cy="2690142"/>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1" name="Conector recto 30"/>
          <p:cNvCxnSpPr/>
          <p:nvPr/>
        </p:nvCxnSpPr>
        <p:spPr>
          <a:xfrm>
            <a:off x="1839309" y="-15120"/>
            <a:ext cx="0" cy="1296958"/>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3" name="Conector recto 32"/>
          <p:cNvCxnSpPr/>
          <p:nvPr/>
        </p:nvCxnSpPr>
        <p:spPr>
          <a:xfrm>
            <a:off x="23518" y="-26878"/>
            <a:ext cx="0" cy="6889453"/>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36" name="Conector recto 35"/>
          <p:cNvCxnSpPr/>
          <p:nvPr/>
        </p:nvCxnSpPr>
        <p:spPr>
          <a:xfrm flipH="1">
            <a:off x="11759" y="5481638"/>
            <a:ext cx="9132241" cy="0"/>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0" name="Conector recto 39"/>
          <p:cNvCxnSpPr/>
          <p:nvPr/>
        </p:nvCxnSpPr>
        <p:spPr>
          <a:xfrm flipH="1">
            <a:off x="-1" y="1260615"/>
            <a:ext cx="9132241" cy="0"/>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1" name="Conector recto 40"/>
          <p:cNvCxnSpPr/>
          <p:nvPr/>
        </p:nvCxnSpPr>
        <p:spPr>
          <a:xfrm flipH="1">
            <a:off x="4637" y="0"/>
            <a:ext cx="9139363" cy="0"/>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4" name="Conector recto 43"/>
          <p:cNvCxnSpPr/>
          <p:nvPr/>
        </p:nvCxnSpPr>
        <p:spPr>
          <a:xfrm>
            <a:off x="5630305" y="-15120"/>
            <a:ext cx="0" cy="1296958"/>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5" name="Conector recto 44"/>
          <p:cNvCxnSpPr/>
          <p:nvPr/>
        </p:nvCxnSpPr>
        <p:spPr>
          <a:xfrm>
            <a:off x="7309556" y="-15120"/>
            <a:ext cx="0" cy="1296958"/>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6" name="Conector recto 45"/>
          <p:cNvCxnSpPr/>
          <p:nvPr/>
        </p:nvCxnSpPr>
        <p:spPr>
          <a:xfrm flipH="1">
            <a:off x="5613623" y="5505154"/>
            <a:ext cx="16682" cy="1357421"/>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7" name="Conector recto 46"/>
          <p:cNvCxnSpPr/>
          <p:nvPr/>
        </p:nvCxnSpPr>
        <p:spPr>
          <a:xfrm>
            <a:off x="7309556" y="5505154"/>
            <a:ext cx="0" cy="1352846"/>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8" name="Conector recto 47"/>
          <p:cNvCxnSpPr/>
          <p:nvPr/>
        </p:nvCxnSpPr>
        <p:spPr>
          <a:xfrm flipH="1">
            <a:off x="11760" y="4174726"/>
            <a:ext cx="3637141" cy="0"/>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6" name="Conector recto 55"/>
          <p:cNvCxnSpPr/>
          <p:nvPr/>
        </p:nvCxnSpPr>
        <p:spPr>
          <a:xfrm flipH="1">
            <a:off x="-7123" y="6837423"/>
            <a:ext cx="9139363" cy="0"/>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7" name="Conector recto 56"/>
          <p:cNvCxnSpPr/>
          <p:nvPr/>
        </p:nvCxnSpPr>
        <p:spPr>
          <a:xfrm>
            <a:off x="9132240" y="-26878"/>
            <a:ext cx="0" cy="6864301"/>
          </a:xfrm>
          <a:prstGeom prst="line">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61" name="Title 1"/>
          <p:cNvSpPr txBox="1">
            <a:spLocks/>
          </p:cNvSpPr>
          <p:nvPr/>
        </p:nvSpPr>
        <p:spPr bwMode="auto">
          <a:xfrm>
            <a:off x="3648901" y="2057406"/>
            <a:ext cx="5436579" cy="340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buNone/>
              <a:defRPr sz="4400" b="0" kern="1200" cap="none">
                <a:solidFill>
                  <a:srgbClr val="FFFFFF"/>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6C6C6C"/>
                </a:solidFill>
                <a:latin typeface="Calibri" pitchFamily="34"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defRPr/>
            </a:pPr>
            <a:r>
              <a:rPr lang="es-ES" sz="2100" b="1" i="1" dirty="0"/>
              <a:t>Social </a:t>
            </a:r>
            <a:r>
              <a:rPr lang="es-ES" sz="2100" b="1" i="1" dirty="0" err="1"/>
              <a:t>protection</a:t>
            </a:r>
            <a:r>
              <a:rPr lang="es-ES" sz="2100" b="1" i="1" dirty="0"/>
              <a:t> </a:t>
            </a:r>
            <a:r>
              <a:rPr lang="es-ES" sz="2100" b="1" i="1" dirty="0" err="1"/>
              <a:t>systems</a:t>
            </a:r>
            <a:r>
              <a:rPr lang="es-ES" sz="2100" b="1" i="1" dirty="0"/>
              <a:t>, </a:t>
            </a:r>
            <a:r>
              <a:rPr lang="es-ES" sz="2100" b="1" i="1" dirty="0" err="1"/>
              <a:t>access</a:t>
            </a:r>
            <a:r>
              <a:rPr lang="es-ES" sz="2100" b="1" i="1" dirty="0"/>
              <a:t> to </a:t>
            </a:r>
            <a:r>
              <a:rPr lang="es-ES" sz="2100" b="1" i="1" dirty="0" err="1"/>
              <a:t>public</a:t>
            </a:r>
            <a:r>
              <a:rPr lang="es-ES" sz="2100" b="1" i="1" dirty="0"/>
              <a:t> </a:t>
            </a:r>
            <a:r>
              <a:rPr lang="es-ES" sz="2100" b="1" i="1" dirty="0" err="1"/>
              <a:t>services</a:t>
            </a:r>
            <a:r>
              <a:rPr lang="es-ES" sz="2100" b="1" i="1" dirty="0"/>
              <a:t> and  </a:t>
            </a:r>
            <a:r>
              <a:rPr lang="es-ES" sz="2100" b="1" i="1" dirty="0" err="1"/>
              <a:t>sustainable</a:t>
            </a:r>
            <a:r>
              <a:rPr lang="es-ES" sz="2100" b="1" i="1" dirty="0"/>
              <a:t> </a:t>
            </a:r>
            <a:r>
              <a:rPr lang="es-ES" sz="2100" b="1" i="1" dirty="0" err="1"/>
              <a:t>infrastructure</a:t>
            </a:r>
            <a:r>
              <a:rPr lang="es-ES" sz="2100" b="1" i="1" dirty="0"/>
              <a:t> </a:t>
            </a:r>
            <a:r>
              <a:rPr lang="es-ES" sz="2100" b="1" i="1" dirty="0" err="1"/>
              <a:t>for</a:t>
            </a:r>
            <a:r>
              <a:rPr lang="es-ES" sz="2100" b="1" i="1" dirty="0"/>
              <a:t> </a:t>
            </a:r>
            <a:r>
              <a:rPr lang="es-ES" sz="2100" b="1" i="1" dirty="0" err="1"/>
              <a:t>gender</a:t>
            </a:r>
            <a:r>
              <a:rPr lang="es-ES" sz="2100" b="1" i="1" dirty="0"/>
              <a:t> </a:t>
            </a:r>
            <a:r>
              <a:rPr lang="es-ES" sz="2100" b="1" i="1" dirty="0" err="1"/>
              <a:t>equality</a:t>
            </a:r>
            <a:r>
              <a:rPr lang="es-ES" sz="2100" b="1" i="1" dirty="0"/>
              <a:t> and </a:t>
            </a:r>
            <a:r>
              <a:rPr lang="es-ES" sz="2100" b="1" i="1" dirty="0" err="1"/>
              <a:t>the</a:t>
            </a:r>
            <a:r>
              <a:rPr lang="es-ES" sz="2100" b="1" i="1" dirty="0"/>
              <a:t> </a:t>
            </a:r>
            <a:r>
              <a:rPr lang="es-ES" sz="2100" b="1" i="1" dirty="0" err="1"/>
              <a:t>empowerment</a:t>
            </a:r>
            <a:r>
              <a:rPr lang="es-ES" sz="2100" b="1" i="1" dirty="0"/>
              <a:t> of </a:t>
            </a:r>
            <a:r>
              <a:rPr lang="es-ES" sz="2100" b="1" i="1" dirty="0" err="1"/>
              <a:t>women</a:t>
            </a:r>
            <a:r>
              <a:rPr lang="es-ES" sz="2100" b="1" i="1" dirty="0"/>
              <a:t> and </a:t>
            </a:r>
            <a:r>
              <a:rPr lang="es-ES" sz="2100" b="1" i="1" dirty="0" err="1"/>
              <a:t>girls</a:t>
            </a:r>
            <a:endParaRPr lang="x-none" sz="2100" b="1" i="1" dirty="0"/>
          </a:p>
          <a:p>
            <a:pPr algn="ctr">
              <a:defRPr/>
            </a:pPr>
            <a:endParaRPr lang="es-PA" sz="2500" i="1" dirty="0">
              <a:solidFill>
                <a:schemeClr val="bg1"/>
              </a:solidFill>
              <a:latin typeface="Calibri"/>
              <a:cs typeface="Calibri"/>
            </a:endParaRPr>
          </a:p>
          <a:p>
            <a:pPr algn="ctr">
              <a:defRPr/>
            </a:pPr>
            <a:endParaRPr lang="es-PA" sz="2500" i="1" dirty="0">
              <a:solidFill>
                <a:schemeClr val="bg1"/>
              </a:solidFill>
              <a:latin typeface="Calibri"/>
              <a:cs typeface="Calibri"/>
            </a:endParaRPr>
          </a:p>
        </p:txBody>
      </p:sp>
    </p:spTree>
    <p:extLst>
      <p:ext uri="{BB962C8B-B14F-4D97-AF65-F5344CB8AC3E}">
        <p14:creationId xmlns:p14="http://schemas.microsoft.com/office/powerpoint/2010/main" val="409275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Services: Energy, Water, Transport</a:t>
            </a:r>
            <a:br>
              <a:rPr lang="en-US" dirty="0"/>
            </a:br>
            <a:r>
              <a:rPr lang="en-US" dirty="0"/>
              <a:t>Men designs, </a:t>
            </a:r>
            <a:r>
              <a:rPr lang="en-US" dirty="0" err="1"/>
              <a:t>womens</a:t>
            </a:r>
            <a:r>
              <a:rPr lang="en-US" dirty="0"/>
              <a:t> use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461885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0924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Infrastructure: physical, human, fiscal</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78027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967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Autofit/>
          </a:bodyPr>
          <a:lstStyle/>
          <a:p>
            <a:r>
              <a:rPr lang="en-US" sz="2400" dirty="0"/>
              <a:t>The world shows wide variations in fiscal effort and progressivity of tax burden</a:t>
            </a:r>
          </a:p>
        </p:txBody>
      </p:sp>
      <p:sp>
        <p:nvSpPr>
          <p:cNvPr id="8" name="7 Marcador de texto"/>
          <p:cNvSpPr>
            <a:spLocks noGrp="1"/>
          </p:cNvSpPr>
          <p:nvPr>
            <p:ph type="body" idx="1"/>
          </p:nvPr>
        </p:nvSpPr>
        <p:spPr/>
        <p:txBody>
          <a:bodyPr>
            <a:normAutofit lnSpcReduction="10000"/>
          </a:bodyPr>
          <a:lstStyle/>
          <a:p>
            <a:pPr algn="ctr"/>
            <a:r>
              <a:rPr lang="en-US" sz="1800" dirty="0"/>
              <a:t>GDP per-capita and tax revenue as a % of GDP</a:t>
            </a:r>
          </a:p>
        </p:txBody>
      </p:sp>
      <p:sp>
        <p:nvSpPr>
          <p:cNvPr id="10" name="9 Marcador de texto"/>
          <p:cNvSpPr>
            <a:spLocks noGrp="1"/>
          </p:cNvSpPr>
          <p:nvPr>
            <p:ph type="body" sz="quarter" idx="3"/>
          </p:nvPr>
        </p:nvSpPr>
        <p:spPr/>
        <p:txBody>
          <a:bodyPr>
            <a:noAutofit/>
          </a:bodyPr>
          <a:lstStyle/>
          <a:p>
            <a:pPr algn="ctr"/>
            <a:r>
              <a:rPr lang="en-US" sz="1800" dirty="0"/>
              <a:t>GDP per-capita and percentage of tax revenue from income, capital and profits</a:t>
            </a:r>
          </a:p>
        </p:txBody>
      </p:sp>
      <p:graphicFrame>
        <p:nvGraphicFramePr>
          <p:cNvPr id="12" name="9 Gráfico"/>
          <p:cNvGraphicFramePr>
            <a:graphicFrameLocks noGrp="1"/>
          </p:cNvGraphicFramePr>
          <p:nvPr>
            <p:ph sz="half" idx="2"/>
            <p:extLst>
              <p:ext uri="{D42A27DB-BD31-4B8C-83A1-F6EECF244321}">
                <p14:modId xmlns:p14="http://schemas.microsoft.com/office/powerpoint/2010/main" val="89723397"/>
              </p:ext>
            </p:extLst>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2 Gráfico"/>
          <p:cNvGraphicFramePr>
            <a:graphicFrameLocks noGrp="1"/>
          </p:cNvGraphicFramePr>
          <p:nvPr>
            <p:ph sz="quarter" idx="4"/>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9091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640960" cy="1143000"/>
          </a:xfrm>
        </p:spPr>
        <p:txBody>
          <a:bodyPr>
            <a:normAutofit fontScale="90000"/>
          </a:bodyPr>
          <a:lstStyle/>
          <a:p>
            <a:r>
              <a:rPr lang="en-US" dirty="0"/>
              <a:t>The fiscal challenge: a political equation, rather than a technical impossibility</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636294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0236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Again it is not technical, it is political</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8853490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033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With </a:t>
            </a:r>
            <a:r>
              <a:rPr lang="en-US"/>
              <a:t>current trends SDG </a:t>
            </a:r>
            <a:r>
              <a:rPr lang="en-US" dirty="0"/>
              <a:t>10 will be hard to achieve: </a:t>
            </a:r>
          </a:p>
        </p:txBody>
      </p:sp>
      <p:graphicFrame>
        <p:nvGraphicFramePr>
          <p:cNvPr id="6" name="5 Marcador de contenido"/>
          <p:cNvGraphicFramePr>
            <a:graphicFrameLocks noGrp="1"/>
          </p:cNvGraphicFramePr>
          <p:nvPr>
            <p:ph sz="half" idx="1"/>
            <p:extLst>
              <p:ext uri="{D42A27DB-BD31-4B8C-83A1-F6EECF244321}">
                <p14:modId xmlns:p14="http://schemas.microsoft.com/office/powerpoint/2010/main" val="852823571"/>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Marcador de contenido"/>
          <p:cNvGraphicFramePr>
            <a:graphicFrameLocks noGrp="1"/>
          </p:cNvGraphicFramePr>
          <p:nvPr>
            <p:ph sz="half" idx="2"/>
            <p:extLst>
              <p:ext uri="{D42A27DB-BD31-4B8C-83A1-F6EECF244321}">
                <p14:modId xmlns:p14="http://schemas.microsoft.com/office/powerpoint/2010/main" val="3523137693"/>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907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r>
              <a:rPr lang="en-US" sz="3200" dirty="0"/>
              <a:t>In a BAU scenario, or worse in a US scenario trends in inequality will risk achieving SDG 1</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72466081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0172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Gender inequality and Income and wealth inequality are related</a:t>
            </a:r>
          </a:p>
        </p:txBody>
      </p:sp>
      <p:sp>
        <p:nvSpPr>
          <p:cNvPr id="3" name="2 Marcador de contenido"/>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7728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858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792370-E9B9-4DB2-81F6-5CF4AB9B2787}"/>
              </a:ext>
            </a:extLst>
          </p:cNvPr>
          <p:cNvSpPr>
            <a:spLocks noGrp="1"/>
          </p:cNvSpPr>
          <p:nvPr>
            <p:ph type="title"/>
          </p:nvPr>
        </p:nvSpPr>
        <p:spPr/>
        <p:txBody>
          <a:bodyPr/>
          <a:lstStyle/>
          <a:p>
            <a:pPr algn="ctr"/>
            <a:r>
              <a:rPr lang="es-PA" sz="2400" b="1" dirty="0"/>
              <a:t>CLASS, GENDER AND THE SEXUAL DIVISION OF LABOR</a:t>
            </a:r>
            <a:endParaRPr lang="es-ES" sz="2400" b="1" dirty="0"/>
          </a:p>
        </p:txBody>
      </p:sp>
      <p:sp>
        <p:nvSpPr>
          <p:cNvPr id="2" name="Text Placeholder 1">
            <a:extLst>
              <a:ext uri="{FF2B5EF4-FFF2-40B4-BE49-F238E27FC236}">
                <a16:creationId xmlns:a16="http://schemas.microsoft.com/office/drawing/2014/main" id="{DB327EF2-BDE7-40EE-873F-BE833A3331D8}"/>
              </a:ext>
            </a:extLst>
          </p:cNvPr>
          <p:cNvSpPr>
            <a:spLocks noGrp="1"/>
          </p:cNvSpPr>
          <p:nvPr>
            <p:ph idx="1"/>
          </p:nvPr>
        </p:nvSpPr>
        <p:spPr/>
        <p:txBody>
          <a:bodyPr/>
          <a:lstStyle/>
          <a:p>
            <a:pPr marL="0" indent="0">
              <a:spcAft>
                <a:spcPts val="0"/>
              </a:spcAft>
            </a:pPr>
            <a:r>
              <a:rPr lang="es-ES" sz="2000" b="1" dirty="0" err="1">
                <a:solidFill>
                  <a:schemeClr val="accent2">
                    <a:lumMod val="75000"/>
                  </a:schemeClr>
                </a:solidFill>
              </a:rPr>
              <a:t>Unpaid</a:t>
            </a:r>
            <a:r>
              <a:rPr lang="es-ES" sz="2000" b="1" dirty="0">
                <a:solidFill>
                  <a:schemeClr val="accent2">
                    <a:lumMod val="75000"/>
                  </a:schemeClr>
                </a:solidFill>
              </a:rPr>
              <a:t> </a:t>
            </a:r>
            <a:r>
              <a:rPr lang="es-ES" sz="2000" b="1" dirty="0" err="1">
                <a:solidFill>
                  <a:schemeClr val="accent2">
                    <a:lumMod val="75000"/>
                  </a:schemeClr>
                </a:solidFill>
              </a:rPr>
              <a:t>work</a:t>
            </a:r>
            <a:r>
              <a:rPr lang="es-ES" sz="2000" b="1" dirty="0">
                <a:solidFill>
                  <a:schemeClr val="accent2">
                    <a:lumMod val="75000"/>
                  </a:schemeClr>
                </a:solidFill>
              </a:rPr>
              <a:t>			</a:t>
            </a:r>
            <a:r>
              <a:rPr lang="es-ES" sz="2000" b="1" dirty="0" err="1">
                <a:solidFill>
                  <a:schemeClr val="accent2">
                    <a:lumMod val="75000"/>
                  </a:schemeClr>
                </a:solidFill>
              </a:rPr>
              <a:t>Women</a:t>
            </a:r>
            <a:r>
              <a:rPr lang="es-ES" sz="2000" b="1" dirty="0">
                <a:solidFill>
                  <a:schemeClr val="accent2">
                    <a:lumMod val="75000"/>
                  </a:schemeClr>
                </a:solidFill>
              </a:rPr>
              <a:t> </a:t>
            </a:r>
            <a:r>
              <a:rPr lang="es-ES" sz="2000" b="1" dirty="0" err="1">
                <a:solidFill>
                  <a:schemeClr val="accent2">
                    <a:lumMod val="75000"/>
                  </a:schemeClr>
                </a:solidFill>
              </a:rPr>
              <a:t>with</a:t>
            </a:r>
            <a:r>
              <a:rPr lang="es-ES" sz="2000" b="1" dirty="0">
                <a:solidFill>
                  <a:schemeClr val="accent2">
                    <a:lumMod val="75000"/>
                  </a:schemeClr>
                </a:solidFill>
              </a:rPr>
              <a:t> </a:t>
            </a:r>
            <a:r>
              <a:rPr lang="es-ES" sz="2000" b="1" dirty="0" err="1">
                <a:solidFill>
                  <a:schemeClr val="accent2">
                    <a:lumMod val="75000"/>
                  </a:schemeClr>
                </a:solidFill>
              </a:rPr>
              <a:t>lower</a:t>
            </a:r>
            <a:r>
              <a:rPr lang="es-ES" sz="2000" b="1" dirty="0">
                <a:solidFill>
                  <a:schemeClr val="accent2">
                    <a:lumMod val="75000"/>
                  </a:schemeClr>
                </a:solidFill>
              </a:rPr>
              <a:t> </a:t>
            </a:r>
            <a:r>
              <a:rPr lang="es-ES" sz="2000" b="1" dirty="0" err="1">
                <a:solidFill>
                  <a:schemeClr val="accent2">
                    <a:lumMod val="75000"/>
                  </a:schemeClr>
                </a:solidFill>
              </a:rPr>
              <a:t>incomes</a:t>
            </a:r>
            <a:r>
              <a:rPr lang="es-ES" sz="2000" b="1" dirty="0">
                <a:solidFill>
                  <a:schemeClr val="accent2">
                    <a:lumMod val="75000"/>
                  </a:schemeClr>
                </a:solidFill>
              </a:rPr>
              <a:t>						</a:t>
            </a:r>
            <a:r>
              <a:rPr lang="es-ES" sz="2000" b="1" dirty="0" err="1">
                <a:solidFill>
                  <a:schemeClr val="accent2">
                    <a:lumMod val="75000"/>
                  </a:schemeClr>
                </a:solidFill>
              </a:rPr>
              <a:t>bear</a:t>
            </a:r>
            <a:r>
              <a:rPr lang="es-ES" sz="2000" b="1" dirty="0">
                <a:solidFill>
                  <a:schemeClr val="accent2">
                    <a:lumMod val="75000"/>
                  </a:schemeClr>
                </a:solidFill>
              </a:rPr>
              <a:t> </a:t>
            </a:r>
            <a:r>
              <a:rPr lang="es-ES" sz="2000" b="1" dirty="0" err="1">
                <a:solidFill>
                  <a:schemeClr val="accent2">
                    <a:lumMod val="75000"/>
                  </a:schemeClr>
                </a:solidFill>
              </a:rPr>
              <a:t>an</a:t>
            </a:r>
            <a:r>
              <a:rPr lang="es-ES" sz="2000" b="1" dirty="0">
                <a:solidFill>
                  <a:schemeClr val="accent2">
                    <a:lumMod val="75000"/>
                  </a:schemeClr>
                </a:solidFill>
              </a:rPr>
              <a:t> </a:t>
            </a:r>
            <a:r>
              <a:rPr lang="es-ES" sz="2000" b="1" dirty="0" err="1">
                <a:solidFill>
                  <a:schemeClr val="accent2">
                    <a:lumMod val="75000"/>
                  </a:schemeClr>
                </a:solidFill>
              </a:rPr>
              <a:t>even</a:t>
            </a:r>
            <a:r>
              <a:rPr lang="es-ES" sz="2000" b="1" dirty="0">
                <a:solidFill>
                  <a:schemeClr val="accent2">
                    <a:lumMod val="75000"/>
                  </a:schemeClr>
                </a:solidFill>
              </a:rPr>
              <a:t> </a:t>
            </a:r>
            <a:r>
              <a:rPr lang="es-ES" sz="2000" b="1" dirty="0" err="1">
                <a:solidFill>
                  <a:schemeClr val="accent2">
                    <a:lumMod val="75000"/>
                  </a:schemeClr>
                </a:solidFill>
              </a:rPr>
              <a:t>heavier</a:t>
            </a:r>
            <a:r>
              <a:rPr lang="es-ES" sz="2000" b="1" dirty="0">
                <a:solidFill>
                  <a:schemeClr val="accent2">
                    <a:lumMod val="75000"/>
                  </a:schemeClr>
                </a:solidFill>
              </a:rPr>
              <a:t> </a:t>
            </a:r>
            <a:r>
              <a:rPr lang="es-ES" sz="2000" b="1" dirty="0" err="1">
                <a:solidFill>
                  <a:schemeClr val="accent2">
                    <a:lumMod val="75000"/>
                  </a:schemeClr>
                </a:solidFill>
              </a:rPr>
              <a:t>workload</a:t>
            </a:r>
            <a:r>
              <a:rPr lang="es-ES" sz="2000" b="1" dirty="0">
                <a:solidFill>
                  <a:schemeClr val="accent2">
                    <a:lumMod val="75000"/>
                  </a:schemeClr>
                </a:solidFill>
              </a:rPr>
              <a:t> 		</a:t>
            </a:r>
            <a:r>
              <a:rPr lang="es-ES" sz="2000" b="1" dirty="0" err="1">
                <a:solidFill>
                  <a:schemeClr val="accent2">
                    <a:lumMod val="75000"/>
                  </a:schemeClr>
                </a:solidFill>
              </a:rPr>
              <a:t>Men</a:t>
            </a:r>
            <a:r>
              <a:rPr lang="es-ES" sz="2000" b="1" dirty="0">
                <a:solidFill>
                  <a:schemeClr val="accent2">
                    <a:lumMod val="75000"/>
                  </a:schemeClr>
                </a:solidFill>
              </a:rPr>
              <a:t>/</a:t>
            </a:r>
            <a:r>
              <a:rPr lang="es-ES" sz="2000" b="1" dirty="0" err="1">
                <a:solidFill>
                  <a:schemeClr val="accent2">
                    <a:lumMod val="75000"/>
                  </a:schemeClr>
                </a:solidFill>
              </a:rPr>
              <a:t>Women</a:t>
            </a:r>
            <a:r>
              <a:rPr lang="es-ES" sz="2000" b="1" dirty="0">
                <a:solidFill>
                  <a:schemeClr val="accent2">
                    <a:lumMod val="75000"/>
                  </a:schemeClr>
                </a:solidFill>
              </a:rPr>
              <a:t>		</a:t>
            </a:r>
          </a:p>
        </p:txBody>
      </p:sp>
      <p:pic>
        <p:nvPicPr>
          <p:cNvPr id="4" name="Picture 3">
            <a:extLst>
              <a:ext uri="{FF2B5EF4-FFF2-40B4-BE49-F238E27FC236}">
                <a16:creationId xmlns:a16="http://schemas.microsoft.com/office/drawing/2014/main" id="{9E46FA06-4682-4B4C-B595-867158962A11}"/>
              </a:ext>
            </a:extLst>
          </p:cNvPr>
          <p:cNvPicPr>
            <a:picLocks noChangeAspect="1"/>
          </p:cNvPicPr>
          <p:nvPr/>
        </p:nvPicPr>
        <p:blipFill>
          <a:blip r:embed="rId3"/>
          <a:stretch>
            <a:fillRect/>
          </a:stretch>
        </p:blipFill>
        <p:spPr>
          <a:xfrm>
            <a:off x="164432" y="2895257"/>
            <a:ext cx="4035902" cy="3962743"/>
          </a:xfrm>
          <a:prstGeom prst="rect">
            <a:avLst/>
          </a:prstGeom>
        </p:spPr>
      </p:pic>
      <p:pic>
        <p:nvPicPr>
          <p:cNvPr id="5" name="Picture 4">
            <a:extLst>
              <a:ext uri="{FF2B5EF4-FFF2-40B4-BE49-F238E27FC236}">
                <a16:creationId xmlns:a16="http://schemas.microsoft.com/office/drawing/2014/main" id="{BFB2DB96-C6ED-431B-ABB1-4943A6A90E90}"/>
              </a:ext>
            </a:extLst>
          </p:cNvPr>
          <p:cNvPicPr>
            <a:picLocks noChangeAspect="1"/>
          </p:cNvPicPr>
          <p:nvPr/>
        </p:nvPicPr>
        <p:blipFill>
          <a:blip r:embed="rId4"/>
          <a:stretch>
            <a:fillRect/>
          </a:stretch>
        </p:blipFill>
        <p:spPr>
          <a:xfrm>
            <a:off x="4789181" y="2808743"/>
            <a:ext cx="4041998" cy="3883489"/>
          </a:xfrm>
          <a:prstGeom prst="rect">
            <a:avLst/>
          </a:prstGeom>
        </p:spPr>
      </p:pic>
    </p:spTree>
    <p:extLst>
      <p:ext uri="{BB962C8B-B14F-4D97-AF65-F5344CB8AC3E}">
        <p14:creationId xmlns:p14="http://schemas.microsoft.com/office/powerpoint/2010/main" val="213397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n-US" dirty="0"/>
          </a:p>
        </p:txBody>
      </p:sp>
      <p:sp>
        <p:nvSpPr>
          <p:cNvPr id="6" name="5 Marcador de contenido"/>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395536" y="1196753"/>
            <a:ext cx="8496944" cy="4896544"/>
          </a:xfrm>
          <a:prstGeom prst="rect">
            <a:avLst/>
          </a:prstGeom>
        </p:spPr>
      </p:pic>
    </p:spTree>
    <p:extLst>
      <p:ext uri="{BB962C8B-B14F-4D97-AF65-F5344CB8AC3E}">
        <p14:creationId xmlns:p14="http://schemas.microsoft.com/office/powerpoint/2010/main" val="797975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38426446"/>
              </p:ext>
            </p:extLst>
          </p:nvPr>
        </p:nvGraphicFramePr>
        <p:xfrm>
          <a:off x="457200" y="476672"/>
          <a:ext cx="8229600"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2 Conector recto de flecha"/>
          <p:cNvCxnSpPr/>
          <p:nvPr/>
        </p:nvCxnSpPr>
        <p:spPr>
          <a:xfrm>
            <a:off x="1907704" y="1679282"/>
            <a:ext cx="5616624" cy="3261886"/>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467544" y="478953"/>
            <a:ext cx="1584176" cy="1200329"/>
          </a:xfrm>
          <a:prstGeom prst="rect">
            <a:avLst/>
          </a:prstGeom>
          <a:solidFill>
            <a:srgbClr val="00B0F0"/>
          </a:solidFill>
        </p:spPr>
        <p:txBody>
          <a:bodyPr wrap="square" rtlCol="0">
            <a:spAutoFit/>
          </a:bodyPr>
          <a:lstStyle/>
          <a:p>
            <a:r>
              <a:rPr lang="en-US" dirty="0"/>
              <a:t>Combat Income and wealth inequality</a:t>
            </a:r>
          </a:p>
        </p:txBody>
      </p:sp>
      <p:sp>
        <p:nvSpPr>
          <p:cNvPr id="8" name="7 CuadroTexto"/>
          <p:cNvSpPr txBox="1"/>
          <p:nvPr/>
        </p:nvSpPr>
        <p:spPr>
          <a:xfrm>
            <a:off x="7524328" y="5013176"/>
            <a:ext cx="1368152" cy="1200329"/>
          </a:xfrm>
          <a:prstGeom prst="rect">
            <a:avLst/>
          </a:prstGeom>
          <a:solidFill>
            <a:srgbClr val="00B0F0"/>
          </a:solidFill>
        </p:spPr>
        <p:txBody>
          <a:bodyPr wrap="square" rtlCol="0">
            <a:spAutoFit/>
          </a:bodyPr>
          <a:lstStyle/>
          <a:p>
            <a:r>
              <a:rPr lang="en-US" dirty="0"/>
              <a:t>Reinforces Income and Wealth Inequality</a:t>
            </a:r>
          </a:p>
        </p:txBody>
      </p:sp>
    </p:spTree>
    <p:extLst>
      <p:ext uri="{BB962C8B-B14F-4D97-AF65-F5344CB8AC3E}">
        <p14:creationId xmlns:p14="http://schemas.microsoft.com/office/powerpoint/2010/main" val="427298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Social policies and social protection: Gender bias and structural limitations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471737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10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3200" dirty="0"/>
              <a:t>Services: Education, Health and Care have deficits in coverage, quality and sustainability</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5458423"/>
              </p:ext>
            </p:extLst>
          </p:nvPr>
        </p:nvGraphicFramePr>
        <p:xfrm>
          <a:off x="457200" y="1600200"/>
          <a:ext cx="8229600" cy="51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3150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7638</TotalTime>
  <Words>857</Words>
  <Application>Microsoft Office PowerPoint</Application>
  <PresentationFormat>On-screen Show (4:3)</PresentationFormat>
  <Paragraphs>85</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ＭＳ Ｐゴシック</vt:lpstr>
      <vt:lpstr>Arial</vt:lpstr>
      <vt:lpstr>Calibri</vt:lpstr>
      <vt:lpstr>Tema de Office</vt:lpstr>
      <vt:lpstr>PowerPoint Presentation</vt:lpstr>
      <vt:lpstr>With current trends SDG 10 will be hard to achieve: </vt:lpstr>
      <vt:lpstr>In a BAU scenario, or worse in a US scenario trends in inequality will risk achieving SDG 1</vt:lpstr>
      <vt:lpstr>Gender inequality and Income and wealth inequality are related</vt:lpstr>
      <vt:lpstr>CLASS, GENDER AND THE SEXUAL DIVISION OF LABOR</vt:lpstr>
      <vt:lpstr>PowerPoint Presentation</vt:lpstr>
      <vt:lpstr>PowerPoint Presentation</vt:lpstr>
      <vt:lpstr>Social policies and social protection: Gender bias and structural limitations</vt:lpstr>
      <vt:lpstr>Services: Education, Health and Care have deficits in coverage, quality and sustainability</vt:lpstr>
      <vt:lpstr>Services: Energy, Water, Transport Men designs, womens use </vt:lpstr>
      <vt:lpstr>Infrastructure: physical, human, fiscal</vt:lpstr>
      <vt:lpstr>The world shows wide variations in fiscal effort and progressivity of tax burden</vt:lpstr>
      <vt:lpstr>The fiscal challenge: a political equation, rather than a technical impossibility</vt:lpstr>
      <vt:lpstr>Again it is not technical, it is political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Sophie Browne</cp:lastModifiedBy>
  <cp:revision>70</cp:revision>
  <dcterms:created xsi:type="dcterms:W3CDTF">2018-12-09T14:24:38Z</dcterms:created>
  <dcterms:modified xsi:type="dcterms:W3CDTF">2019-03-14T15:22:03Z</dcterms:modified>
</cp:coreProperties>
</file>