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2" r:id="rId3"/>
    <p:sldId id="274" r:id="rId4"/>
    <p:sldId id="263" r:id="rId5"/>
    <p:sldId id="257" r:id="rId6"/>
    <p:sldId id="275" r:id="rId7"/>
    <p:sldId id="258" r:id="rId8"/>
    <p:sldId id="261" r:id="rId9"/>
    <p:sldId id="264" r:id="rId10"/>
    <p:sldId id="265" r:id="rId11"/>
    <p:sldId id="266" r:id="rId12"/>
    <p:sldId id="267" r:id="rId13"/>
    <p:sldId id="268" r:id="rId14"/>
    <p:sldId id="270" r:id="rId15"/>
    <p:sldId id="271" r:id="rId16"/>
  </p:sldIdLst>
  <p:sldSz cx="9144000" cy="6858000" type="screen4x3"/>
  <p:notesSz cx="6735763" cy="9799638"/>
  <p:custDataLst>
    <p:tags r:id="rId19"/>
  </p:custData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25198"/>
    <a:srgbClr val="422C16"/>
    <a:srgbClr val="0C788E"/>
    <a:srgbClr val="1C1C1C"/>
    <a:srgbClr val="660066"/>
    <a:srgbClr val="000058"/>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52" autoAdjust="0"/>
  </p:normalViewPr>
  <p:slideViewPr>
    <p:cSldViewPr>
      <p:cViewPr varScale="1">
        <p:scale>
          <a:sx n="74" d="100"/>
          <a:sy n="74" d="100"/>
        </p:scale>
        <p:origin x="12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15373" y="0"/>
            <a:ext cx="2918831" cy="489982"/>
          </a:xfrm>
          <a:prstGeom prst="rect">
            <a:avLst/>
          </a:prstGeom>
        </p:spPr>
        <p:txBody>
          <a:bodyPr vert="horz" lIns="91440" tIns="45720" rIns="91440" bIns="45720" rtlCol="0"/>
          <a:lstStyle>
            <a:lvl1pPr algn="r">
              <a:defRPr sz="1200"/>
            </a:lvl1pPr>
          </a:lstStyle>
          <a:p>
            <a:fld id="{71D88299-F1CE-4CA5-B58E-FA9B2455C51F}" type="datetimeFigureOut">
              <a:rPr lang="bg-BG" smtClean="0"/>
              <a:pPr/>
              <a:t>11.3.2019 г.</a:t>
            </a:fld>
            <a:endParaRPr lang="bg-BG"/>
          </a:p>
        </p:txBody>
      </p:sp>
      <p:sp>
        <p:nvSpPr>
          <p:cNvPr id="4" name="Footer Placeholder 3"/>
          <p:cNvSpPr>
            <a:spLocks noGrp="1"/>
          </p:cNvSpPr>
          <p:nvPr>
            <p:ph type="ftr" sz="quarter" idx="2"/>
          </p:nvPr>
        </p:nvSpPr>
        <p:spPr>
          <a:xfrm>
            <a:off x="0" y="9307955"/>
            <a:ext cx="2918831" cy="489982"/>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15373" y="9307955"/>
            <a:ext cx="2918831" cy="489982"/>
          </a:xfrm>
          <a:prstGeom prst="rect">
            <a:avLst/>
          </a:prstGeom>
        </p:spPr>
        <p:txBody>
          <a:bodyPr vert="horz" lIns="91440" tIns="45720" rIns="91440" bIns="45720" rtlCol="0" anchor="b"/>
          <a:lstStyle>
            <a:lvl1pPr algn="r">
              <a:defRPr sz="1200"/>
            </a:lvl1pPr>
          </a:lstStyle>
          <a:p>
            <a:fld id="{D2A3CFAE-F54F-4192-BABF-492C66F7ACE3}" type="slidenum">
              <a:rPr lang="bg-BG" smtClean="0"/>
              <a:pPr/>
              <a:t>‹#›</a:t>
            </a:fld>
            <a:endParaRPr lang="bg-BG"/>
          </a:p>
        </p:txBody>
      </p:sp>
    </p:spTree>
    <p:extLst>
      <p:ext uri="{BB962C8B-B14F-4D97-AF65-F5344CB8AC3E}">
        <p14:creationId xmlns:p14="http://schemas.microsoft.com/office/powerpoint/2010/main" val="2468473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smtClean="0"/>
            </a:lvl1pPr>
          </a:lstStyle>
          <a:p>
            <a:pPr>
              <a:defRPr/>
            </a:pPr>
            <a:endParaRPr lang="bg-BG"/>
          </a:p>
        </p:txBody>
      </p:sp>
      <p:sp>
        <p:nvSpPr>
          <p:cNvPr id="3" name="Date Placeholder 2"/>
          <p:cNvSpPr>
            <a:spLocks noGrp="1"/>
          </p:cNvSpPr>
          <p:nvPr>
            <p:ph type="dt" idx="1"/>
          </p:nvPr>
        </p:nvSpPr>
        <p:spPr>
          <a:xfrm>
            <a:off x="3815373" y="0"/>
            <a:ext cx="2918831" cy="489982"/>
          </a:xfrm>
          <a:prstGeom prst="rect">
            <a:avLst/>
          </a:prstGeom>
        </p:spPr>
        <p:txBody>
          <a:bodyPr vert="horz" lIns="91440" tIns="45720" rIns="91440" bIns="45720" rtlCol="0"/>
          <a:lstStyle>
            <a:lvl1pPr algn="r">
              <a:defRPr sz="1200" smtClean="0"/>
            </a:lvl1pPr>
          </a:lstStyle>
          <a:p>
            <a:pPr>
              <a:defRPr/>
            </a:pPr>
            <a:fld id="{2A40F629-9F0C-4C55-99E9-FE292A1E1B98}" type="datetimeFigureOut">
              <a:rPr lang="bg-BG"/>
              <a:pPr>
                <a:defRPr/>
              </a:pPr>
              <a:t>11.3.2019 г.</a:t>
            </a:fld>
            <a:endParaRPr lang="bg-BG"/>
          </a:p>
        </p:txBody>
      </p:sp>
      <p:sp>
        <p:nvSpPr>
          <p:cNvPr id="4" name="Slide Image Placeholder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pPr lvl="0"/>
            <a:endParaRPr lang="bg-BG" noProof="0" smtClean="0"/>
          </a:p>
        </p:txBody>
      </p:sp>
      <p:sp>
        <p:nvSpPr>
          <p:cNvPr id="5" name="Notes Placeholder 4"/>
          <p:cNvSpPr>
            <a:spLocks noGrp="1"/>
          </p:cNvSpPr>
          <p:nvPr>
            <p:ph type="body" sz="quarter" idx="3"/>
          </p:nvPr>
        </p:nvSpPr>
        <p:spPr>
          <a:xfrm>
            <a:off x="673577" y="4654828"/>
            <a:ext cx="5388610" cy="44098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bg-BG" noProof="0" smtClean="0"/>
          </a:p>
        </p:txBody>
      </p:sp>
      <p:sp>
        <p:nvSpPr>
          <p:cNvPr id="6" name="Footer Placeholder 5"/>
          <p:cNvSpPr>
            <a:spLocks noGrp="1"/>
          </p:cNvSpPr>
          <p:nvPr>
            <p:ph type="ftr" sz="quarter" idx="4"/>
          </p:nvPr>
        </p:nvSpPr>
        <p:spPr>
          <a:xfrm>
            <a:off x="0" y="9307955"/>
            <a:ext cx="2918831" cy="489982"/>
          </a:xfrm>
          <a:prstGeom prst="rect">
            <a:avLst/>
          </a:prstGeom>
        </p:spPr>
        <p:txBody>
          <a:bodyPr vert="horz" lIns="91440" tIns="45720" rIns="91440" bIns="45720" rtlCol="0" anchor="b"/>
          <a:lstStyle>
            <a:lvl1pPr algn="l">
              <a:defRPr sz="1200" smtClean="0"/>
            </a:lvl1pPr>
          </a:lstStyle>
          <a:p>
            <a:pPr>
              <a:defRPr/>
            </a:pPr>
            <a:endParaRPr lang="bg-BG"/>
          </a:p>
        </p:txBody>
      </p:sp>
      <p:sp>
        <p:nvSpPr>
          <p:cNvPr id="7" name="Slide Number Placeholder 6"/>
          <p:cNvSpPr>
            <a:spLocks noGrp="1"/>
          </p:cNvSpPr>
          <p:nvPr>
            <p:ph type="sldNum" sz="quarter" idx="5"/>
          </p:nvPr>
        </p:nvSpPr>
        <p:spPr>
          <a:xfrm>
            <a:off x="3815373" y="9307955"/>
            <a:ext cx="2918831" cy="489982"/>
          </a:xfrm>
          <a:prstGeom prst="rect">
            <a:avLst/>
          </a:prstGeom>
        </p:spPr>
        <p:txBody>
          <a:bodyPr vert="horz" lIns="91440" tIns="45720" rIns="91440" bIns="45720" rtlCol="0" anchor="b"/>
          <a:lstStyle>
            <a:lvl1pPr algn="r">
              <a:defRPr sz="1200" smtClean="0"/>
            </a:lvl1pPr>
          </a:lstStyle>
          <a:p>
            <a:pPr>
              <a:defRPr/>
            </a:pPr>
            <a:fld id="{254C4E6A-C91D-41AB-875B-F133E68CD081}" type="slidenum">
              <a:rPr lang="bg-BG"/>
              <a:pPr>
                <a:defRPr/>
              </a:pPr>
              <a:t>‹#›</a:t>
            </a:fld>
            <a:endParaRPr lang="bg-BG"/>
          </a:p>
        </p:txBody>
      </p:sp>
    </p:spTree>
    <p:extLst>
      <p:ext uri="{BB962C8B-B14F-4D97-AF65-F5344CB8AC3E}">
        <p14:creationId xmlns:p14="http://schemas.microsoft.com/office/powerpoint/2010/main" val="3955997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bg-BG"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6F770F-6CDE-48D3-9BC8-8F41B27EF421}" type="slidenum">
              <a:rPr lang="bg-BG"/>
              <a:pPr/>
              <a:t>10</a:t>
            </a:fld>
            <a:endParaRPr lang="bg-BG"/>
          </a:p>
        </p:txBody>
      </p:sp>
    </p:spTree>
    <p:extLst>
      <p:ext uri="{BB962C8B-B14F-4D97-AF65-F5344CB8AC3E}">
        <p14:creationId xmlns:p14="http://schemas.microsoft.com/office/powerpoint/2010/main" val="127756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5352F1C-3C6E-4123-8A56-CC148DAEC99F}"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12B9509-785B-4E93-881E-AF22A6516B9A}"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498C418-B909-4CEB-947B-EC5C649B15BD}"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D16AC73-8A66-4AB2-AE5B-4ABA30F542AD}"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A1A37DB-1B48-49A2-8CA4-3FEBB2266F6C}"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B55F2B4-5219-4425-84DE-14741EEEFA8C}"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B0866AEC-0813-47E6-B019-54CCF8BD32AE}"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DE21780-B15E-4ADE-8597-05F2ED670E3C}"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4E720B40-F06A-434A-89B5-089ED71AD087}"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AE88F80-A77B-4C7A-BF1D-B7548027CC80}"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D5C95CB-4451-41AD-9991-1018F035CB88}"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9D1CE5-C863-4CA1-9248-CD75A6271A5A}"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110"/>
          <p:cNvSpPr>
            <a:spLocks noGrp="1" noChangeArrowheads="1"/>
          </p:cNvSpPr>
          <p:nvPr>
            <p:ph type="ctrTitle"/>
          </p:nvPr>
        </p:nvSpPr>
        <p:spPr>
          <a:xfrm>
            <a:off x="539750" y="4000500"/>
            <a:ext cx="7818438" cy="1071563"/>
          </a:xfrm>
        </p:spPr>
        <p:txBody>
          <a:bodyPr/>
          <a:lstStyle/>
          <a:p>
            <a:pPr eaLnBrk="1" hangingPunct="1"/>
            <a:r>
              <a:rPr lang="en-US" sz="1900" b="1" dirty="0" smtClean="0"/>
              <a:t>“Women’s empowerment and the link to sustainable development”</a:t>
            </a:r>
            <a:r>
              <a:rPr lang="en-US" sz="1800" b="1" dirty="0" smtClean="0"/>
              <a:t/>
            </a:r>
            <a:br>
              <a:rPr lang="en-US" sz="1800" b="1" dirty="0" smtClean="0"/>
            </a:br>
            <a:r>
              <a:rPr lang="en-US" sz="1800" b="1" dirty="0" smtClean="0"/>
              <a:t> 63</a:t>
            </a:r>
            <a:r>
              <a:rPr lang="en-US" sz="1800" b="1" baseline="30000" dirty="0" smtClean="0"/>
              <a:t>rd</a:t>
            </a:r>
            <a:r>
              <a:rPr lang="en-US" sz="1800" b="1" dirty="0" smtClean="0"/>
              <a:t> Session of Commission on the Status on Women </a:t>
            </a:r>
            <a:br>
              <a:rPr lang="en-US" sz="1800" b="1" dirty="0" smtClean="0"/>
            </a:br>
            <a:r>
              <a:rPr lang="en-US" sz="1800" b="1" dirty="0" smtClean="0">
                <a:solidFill>
                  <a:srgbClr val="000099"/>
                </a:solidFill>
              </a:rPr>
              <a:t>13 March 2019, UN,  New York </a:t>
            </a:r>
            <a:endParaRPr lang="es-ES" sz="1800" b="1" dirty="0" smtClean="0">
              <a:solidFill>
                <a:srgbClr val="000099"/>
              </a:solidFill>
            </a:endParaRPr>
          </a:p>
        </p:txBody>
      </p:sp>
      <p:sp>
        <p:nvSpPr>
          <p:cNvPr id="9219" name="Rectangle 122"/>
          <p:cNvSpPr>
            <a:spLocks noChangeArrowheads="1"/>
          </p:cNvSpPr>
          <p:nvPr/>
        </p:nvSpPr>
        <p:spPr bwMode="auto">
          <a:xfrm>
            <a:off x="642938" y="5143500"/>
            <a:ext cx="7786687" cy="857250"/>
          </a:xfrm>
          <a:prstGeom prst="rect">
            <a:avLst/>
          </a:prstGeom>
          <a:noFill/>
          <a:ln w="9525">
            <a:noFill/>
            <a:miter lim="800000"/>
            <a:headEnd/>
            <a:tailEnd/>
          </a:ln>
        </p:spPr>
        <p:txBody>
          <a:bodyPr anchor="ctr"/>
          <a:lstStyle/>
          <a:p>
            <a:r>
              <a:rPr lang="es-UY" sz="2000" b="1">
                <a:solidFill>
                  <a:srgbClr val="000099"/>
                </a:solidFill>
              </a:rPr>
              <a:t>Alliance for Protection against Gender Based Violence</a:t>
            </a:r>
          </a:p>
          <a:p>
            <a:r>
              <a:rPr lang="es-UY" sz="2000" b="1">
                <a:solidFill>
                  <a:srgbClr val="000099"/>
                </a:solidFill>
              </a:rPr>
              <a:t>Bulgarian Gender Research Foundation </a:t>
            </a:r>
          </a:p>
          <a:p>
            <a:r>
              <a:rPr lang="es-UY" sz="2000" b="1">
                <a:solidFill>
                  <a:srgbClr val="000099"/>
                </a:solidFill>
              </a:rPr>
              <a:t>Association Demetra  </a:t>
            </a:r>
            <a:endParaRPr lang="es-ES" sz="2000" b="1">
              <a:solidFill>
                <a:srgbClr val="000099"/>
              </a:solidFill>
            </a:endParaRPr>
          </a:p>
        </p:txBody>
      </p:sp>
      <p:pic>
        <p:nvPicPr>
          <p:cNvPr id="9220" name="Picture 124"/>
          <p:cNvPicPr>
            <a:picLocks noChangeAspect="1" noChangeArrowheads="1"/>
          </p:cNvPicPr>
          <p:nvPr/>
        </p:nvPicPr>
        <p:blipFill>
          <a:blip r:embed="rId3"/>
          <a:srcRect/>
          <a:stretch>
            <a:fillRect/>
          </a:stretch>
        </p:blipFill>
        <p:spPr bwMode="auto">
          <a:xfrm>
            <a:off x="7889875" y="5929313"/>
            <a:ext cx="1254125" cy="928687"/>
          </a:xfrm>
          <a:prstGeom prst="rect">
            <a:avLst/>
          </a:prstGeom>
          <a:noFill/>
          <a:ln w="9525">
            <a:noFill/>
            <a:miter lim="800000"/>
            <a:headEnd/>
            <a:tailEnd/>
          </a:ln>
        </p:spPr>
      </p:pic>
      <p:pic>
        <p:nvPicPr>
          <p:cNvPr id="9221" name="Picture 125"/>
          <p:cNvPicPr>
            <a:picLocks noChangeAspect="1" noChangeArrowheads="1"/>
          </p:cNvPicPr>
          <p:nvPr/>
        </p:nvPicPr>
        <p:blipFill>
          <a:blip r:embed="rId4"/>
          <a:srcRect/>
          <a:stretch>
            <a:fillRect/>
          </a:stretch>
        </p:blipFill>
        <p:spPr bwMode="auto">
          <a:xfrm>
            <a:off x="6000750" y="6072188"/>
            <a:ext cx="1570038" cy="785812"/>
          </a:xfrm>
          <a:prstGeom prst="rect">
            <a:avLst/>
          </a:prstGeom>
          <a:noFill/>
          <a:ln w="9525">
            <a:noFill/>
            <a:miter lim="800000"/>
            <a:headEnd/>
            <a:tailEnd/>
          </a:ln>
        </p:spPr>
      </p:pic>
      <p:pic>
        <p:nvPicPr>
          <p:cNvPr id="9222" name="Picture 127" descr="https://scontent-sof1-1.xx.fbcdn.net/v/t1.0-0/p552x414/10441042_807530525972488_5998819001379312004_n.jpg?_nc_cat=100&amp;_nc_ht=scontent-sof1-1.xx&amp;oh=147bf9e42a8b0b1f38a98c8f8cc8e6cb&amp;oe=5D16933B"/>
          <p:cNvPicPr>
            <a:picLocks noChangeAspect="1" noChangeArrowheads="1"/>
          </p:cNvPicPr>
          <p:nvPr/>
        </p:nvPicPr>
        <p:blipFill>
          <a:blip r:embed="rId5"/>
          <a:srcRect/>
          <a:stretch>
            <a:fillRect/>
          </a:stretch>
        </p:blipFill>
        <p:spPr bwMode="auto">
          <a:xfrm>
            <a:off x="4500563" y="5715000"/>
            <a:ext cx="1357312"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000" b="1" i="1" dirty="0" smtClean="0">
                <a:solidFill>
                  <a:schemeClr val="accent6">
                    <a:lumMod val="75000"/>
                  </a:schemeClr>
                </a:solidFill>
              </a:rPr>
              <a:t>Good practices from Bulgaria – women and girls with disabilities victims of violence </a:t>
            </a:r>
            <a:endParaRPr lang="bg-BG" sz="2200" dirty="0"/>
          </a:p>
        </p:txBody>
      </p:sp>
      <p:sp>
        <p:nvSpPr>
          <p:cNvPr id="17411" name="Content Placeholder 2"/>
          <p:cNvSpPr>
            <a:spLocks noGrp="1"/>
          </p:cNvSpPr>
          <p:nvPr>
            <p:ph idx="1"/>
          </p:nvPr>
        </p:nvSpPr>
        <p:spPr>
          <a:xfrm>
            <a:off x="500063" y="1357313"/>
            <a:ext cx="8229600" cy="4768850"/>
          </a:xfrm>
        </p:spPr>
        <p:txBody>
          <a:bodyPr/>
          <a:lstStyle/>
          <a:p>
            <a:pPr algn="just">
              <a:buFontTx/>
              <a:buNone/>
            </a:pPr>
            <a:r>
              <a:rPr lang="en-US" sz="1800" dirty="0" smtClean="0"/>
              <a:t>In the period 2015-2018, the Bulgarian Gender Research Foundation and</a:t>
            </a:r>
          </a:p>
          <a:p>
            <a:pPr algn="just">
              <a:buFontTx/>
              <a:buNone/>
            </a:pPr>
            <a:r>
              <a:rPr lang="en-US" sz="1800" dirty="0" smtClean="0"/>
              <a:t>Alliance implemented 2 projects aiming to ensure effective protection and</a:t>
            </a:r>
          </a:p>
          <a:p>
            <a:pPr algn="just">
              <a:buFontTx/>
              <a:buNone/>
            </a:pPr>
            <a:r>
              <a:rPr lang="en-US" sz="1800" dirty="0" smtClean="0"/>
              <a:t>access to justice for women and girls with disabilities victims of domestic</a:t>
            </a:r>
          </a:p>
          <a:p>
            <a:pPr algn="just">
              <a:buFontTx/>
              <a:buNone/>
            </a:pPr>
            <a:r>
              <a:rPr lang="en-US" sz="1800" dirty="0" smtClean="0"/>
              <a:t>violence and other forms of gender-based violence.</a:t>
            </a:r>
          </a:p>
          <a:p>
            <a:pPr algn="just">
              <a:buFontTx/>
              <a:buNone/>
            </a:pPr>
            <a:r>
              <a:rPr lang="en-US" sz="1800" dirty="0" smtClean="0"/>
              <a:t> </a:t>
            </a:r>
            <a:endParaRPr lang="bg-BG" sz="1800" dirty="0" smtClean="0"/>
          </a:p>
          <a:p>
            <a:pPr marL="457200" indent="-457200" algn="just">
              <a:buFontTx/>
              <a:buAutoNum type="arabicParenR"/>
            </a:pPr>
            <a:r>
              <a:rPr lang="en-US" sz="1800" dirty="0" smtClean="0"/>
              <a:t>"Pilot action to tackle violence against women and girls with disabilities in Bulgaria through research, awareness raising and strategic case management“;</a:t>
            </a:r>
            <a:endParaRPr lang="bg-BG" sz="1800" dirty="0" smtClean="0"/>
          </a:p>
          <a:p>
            <a:pPr marL="457200" indent="-457200" algn="just">
              <a:buFontTx/>
              <a:buAutoNum type="arabicParenR"/>
            </a:pPr>
            <a:r>
              <a:rPr lang="en-US" sz="1800" dirty="0" smtClean="0"/>
              <a:t>"Enhanced cooperation with key actors - institutions and NGOs to strengthen support and policies for effective protection and access to justice for women and girls with disabilities, victims of violence in Bulgaria“.</a:t>
            </a:r>
          </a:p>
          <a:p>
            <a:pPr marL="457200" indent="-457200" algn="just">
              <a:buNone/>
            </a:pPr>
            <a:endParaRPr lang="bg-BG" sz="1800" dirty="0"/>
          </a:p>
          <a:p>
            <a:pPr marL="0" indent="0" algn="just">
              <a:buNone/>
            </a:pPr>
            <a:r>
              <a:rPr lang="en-US" sz="1800" dirty="0" smtClean="0"/>
              <a:t>It is a new topic for Bulgaria and the 2 projects developed a base for    legislative and policy changes in favor of women and girls with disabilities-victims of violence based on research and expertise. </a:t>
            </a:r>
          </a:p>
          <a:p>
            <a:pPr>
              <a:buFontTx/>
              <a:buNone/>
            </a:pPr>
            <a:r>
              <a:rPr lang="en-US" sz="1800" dirty="0" smtClean="0"/>
              <a:t>      </a:t>
            </a:r>
          </a:p>
          <a:p>
            <a:pPr algn="just">
              <a:buFontTx/>
              <a:buNone/>
            </a:pPr>
            <a:endParaRPr lang="en-US" sz="1800" dirty="0" smtClean="0"/>
          </a:p>
          <a:p>
            <a:pPr>
              <a:buFontTx/>
              <a:buNone/>
            </a:pPr>
            <a:endParaRPr lang="bg-BG" sz="1600" dirty="0" smtClean="0"/>
          </a:p>
        </p:txBody>
      </p:sp>
      <p:pic>
        <p:nvPicPr>
          <p:cNvPr id="17412" name="Picture 124"/>
          <p:cNvPicPr>
            <a:picLocks noChangeAspect="1" noChangeArrowheads="1"/>
          </p:cNvPicPr>
          <p:nvPr/>
        </p:nvPicPr>
        <p:blipFill>
          <a:blip r:embed="rId3"/>
          <a:srcRect/>
          <a:stretch>
            <a:fillRect/>
          </a:stretch>
        </p:blipFill>
        <p:spPr bwMode="auto">
          <a:xfrm>
            <a:off x="1571604" y="5929313"/>
            <a:ext cx="1254125" cy="928687"/>
          </a:xfrm>
          <a:prstGeom prst="rect">
            <a:avLst/>
          </a:prstGeom>
          <a:noFill/>
          <a:ln w="9525">
            <a:noFill/>
            <a:miter lim="800000"/>
            <a:headEnd/>
            <a:tailEnd/>
          </a:ln>
        </p:spPr>
      </p:pic>
      <p:pic>
        <p:nvPicPr>
          <p:cNvPr id="17413" name="Picture 125"/>
          <p:cNvPicPr>
            <a:picLocks noChangeAspect="1" noChangeArrowheads="1"/>
          </p:cNvPicPr>
          <p:nvPr/>
        </p:nvPicPr>
        <p:blipFill>
          <a:blip r:embed="rId4"/>
          <a:srcRect/>
          <a:stretch>
            <a:fillRect/>
          </a:stretch>
        </p:blipFill>
        <p:spPr bwMode="auto">
          <a:xfrm>
            <a:off x="0" y="6072188"/>
            <a:ext cx="1570038" cy="78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b="1" i="1" dirty="0" smtClean="0">
                <a:solidFill>
                  <a:schemeClr val="accent6">
                    <a:lumMod val="75000"/>
                  </a:schemeClr>
                </a:solidFill>
              </a:rPr>
              <a:t>Good practices from Bulgaria – women and girls with disabilities victims of violence </a:t>
            </a:r>
            <a:endParaRPr lang="bg-BG" sz="2400" dirty="0"/>
          </a:p>
        </p:txBody>
      </p:sp>
      <p:sp>
        <p:nvSpPr>
          <p:cNvPr id="18435" name="Content Placeholder 2"/>
          <p:cNvSpPr>
            <a:spLocks noGrp="1"/>
          </p:cNvSpPr>
          <p:nvPr>
            <p:ph idx="1"/>
          </p:nvPr>
        </p:nvSpPr>
        <p:spPr>
          <a:xfrm>
            <a:off x="457200" y="1357313"/>
            <a:ext cx="8229600" cy="4768850"/>
          </a:xfrm>
        </p:spPr>
        <p:txBody>
          <a:bodyPr/>
          <a:lstStyle/>
          <a:p>
            <a:pPr algn="just">
              <a:buFontTx/>
              <a:buNone/>
            </a:pPr>
            <a:r>
              <a:rPr lang="en-US" dirty="0" smtClean="0"/>
              <a:t>   </a:t>
            </a:r>
            <a:r>
              <a:rPr lang="en-US" sz="1800" dirty="0" smtClean="0"/>
              <a:t>The lack of holistic institutional approach toward women and girls with disabilities, victims of violence is one of the recognized problem in the national context and is an incentive for us to work on that issue. The project results showed that only 8% out of a total of 253 women with disabilities had access to justice supported by women's organizations – service providers. </a:t>
            </a:r>
          </a:p>
          <a:p>
            <a:pPr algn="just">
              <a:buFontTx/>
              <a:buNone/>
            </a:pPr>
            <a:r>
              <a:rPr lang="en-US" sz="1800" dirty="0" smtClean="0"/>
              <a:t>     According to data from Alliance members - women with disabilities, victims of  GBV  are 5% (253 victims) of the total number of victims of 5053 women for the indicated period of 3 years (2015-2018).</a:t>
            </a:r>
          </a:p>
          <a:p>
            <a:pPr>
              <a:buFontTx/>
              <a:buNone/>
            </a:pPr>
            <a:r>
              <a:rPr lang="en-US" sz="1800" dirty="0" smtClean="0"/>
              <a:t>     	</a:t>
            </a:r>
          </a:p>
        </p:txBody>
      </p:sp>
      <p:pic>
        <p:nvPicPr>
          <p:cNvPr id="18436" name="Picture 124"/>
          <p:cNvPicPr>
            <a:picLocks noChangeAspect="1" noChangeArrowheads="1"/>
          </p:cNvPicPr>
          <p:nvPr/>
        </p:nvPicPr>
        <p:blipFill>
          <a:blip r:embed="rId2"/>
          <a:srcRect/>
          <a:stretch>
            <a:fillRect/>
          </a:stretch>
        </p:blipFill>
        <p:spPr bwMode="auto">
          <a:xfrm>
            <a:off x="1571625" y="5929313"/>
            <a:ext cx="1254125" cy="928687"/>
          </a:xfrm>
          <a:prstGeom prst="rect">
            <a:avLst/>
          </a:prstGeom>
          <a:noFill/>
          <a:ln w="9525">
            <a:noFill/>
            <a:miter lim="800000"/>
            <a:headEnd/>
            <a:tailEnd/>
          </a:ln>
        </p:spPr>
      </p:pic>
      <p:pic>
        <p:nvPicPr>
          <p:cNvPr id="18437" name="Picture 125"/>
          <p:cNvPicPr>
            <a:picLocks noChangeAspect="1" noChangeArrowheads="1"/>
          </p:cNvPicPr>
          <p:nvPr/>
        </p:nvPicPr>
        <p:blipFill>
          <a:blip r:embed="rId3"/>
          <a:srcRect/>
          <a:stretch>
            <a:fillRect/>
          </a:stretch>
        </p:blipFill>
        <p:spPr bwMode="auto">
          <a:xfrm>
            <a:off x="0" y="6072188"/>
            <a:ext cx="1570038" cy="785812"/>
          </a:xfrm>
          <a:prstGeom prst="rect">
            <a:avLst/>
          </a:prstGeom>
          <a:noFill/>
          <a:ln w="9525">
            <a:noFill/>
            <a:miter lim="800000"/>
            <a:headEnd/>
            <a:tailEnd/>
          </a:ln>
        </p:spPr>
      </p:pic>
      <p:pic>
        <p:nvPicPr>
          <p:cNvPr id="18438" name="Picture 5" descr="bbbbb.jpg"/>
          <p:cNvPicPr>
            <a:picLocks noChangeAspect="1"/>
          </p:cNvPicPr>
          <p:nvPr/>
        </p:nvPicPr>
        <p:blipFill>
          <a:blip r:embed="rId4"/>
          <a:srcRect/>
          <a:stretch>
            <a:fillRect/>
          </a:stretch>
        </p:blipFill>
        <p:spPr bwMode="auto">
          <a:xfrm>
            <a:off x="4786313" y="3929063"/>
            <a:ext cx="3500437" cy="26257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000" b="1" i="1" dirty="0" smtClean="0">
                <a:solidFill>
                  <a:schemeClr val="accent6">
                    <a:lumMod val="75000"/>
                  </a:schemeClr>
                </a:solidFill>
              </a:rPr>
              <a:t> Good Practices from Bulgaria - Prevention of Violence and Crime</a:t>
            </a:r>
            <a:endParaRPr lang="bg-BG" sz="2000" b="1" i="1" dirty="0">
              <a:solidFill>
                <a:schemeClr val="accent6">
                  <a:lumMod val="75000"/>
                </a:schemeClr>
              </a:solidFill>
            </a:endParaRPr>
          </a:p>
        </p:txBody>
      </p:sp>
      <p:sp>
        <p:nvSpPr>
          <p:cNvPr id="3" name="Content Placeholder 2"/>
          <p:cNvSpPr>
            <a:spLocks noGrp="1"/>
          </p:cNvSpPr>
          <p:nvPr>
            <p:ph idx="1"/>
          </p:nvPr>
        </p:nvSpPr>
        <p:spPr>
          <a:xfrm>
            <a:off x="500063" y="1571625"/>
            <a:ext cx="8229600" cy="4525963"/>
          </a:xfrm>
        </p:spPr>
        <p:txBody>
          <a:bodyPr/>
          <a:lstStyle/>
          <a:p>
            <a:pPr algn="just">
              <a:buFontTx/>
              <a:buNone/>
              <a:defRPr/>
            </a:pPr>
            <a:r>
              <a:rPr lang="en-US" sz="1800" dirty="0" smtClean="0"/>
              <a:t>Center for prevention of violence and crime established in 2009, under a</a:t>
            </a:r>
          </a:p>
          <a:p>
            <a:pPr algn="just">
              <a:buFontTx/>
              <a:buNone/>
              <a:defRPr/>
            </a:pPr>
            <a:r>
              <a:rPr lang="en-US" sz="1800" dirty="0" smtClean="0"/>
              <a:t>trilateral agreement between </a:t>
            </a:r>
            <a:r>
              <a:rPr lang="en-US" sz="1800" dirty="0" err="1" smtClean="0"/>
              <a:t>Burgas</a:t>
            </a:r>
            <a:r>
              <a:rPr lang="en-US" sz="1800" dirty="0" smtClean="0"/>
              <a:t> Municipality, District directorate of the</a:t>
            </a:r>
          </a:p>
          <a:p>
            <a:pPr algn="just">
              <a:buFontTx/>
              <a:buNone/>
              <a:defRPr/>
            </a:pPr>
            <a:r>
              <a:rPr lang="en-US" sz="1800" dirty="0" smtClean="0"/>
              <a:t>Ministry of Interior and Association “</a:t>
            </a:r>
            <a:r>
              <a:rPr lang="en-US" sz="1800" dirty="0" err="1" smtClean="0"/>
              <a:t>Demetra</a:t>
            </a:r>
            <a:r>
              <a:rPr lang="en-US" sz="1800" dirty="0" smtClean="0"/>
              <a:t>”. Since its opening, the Center </a:t>
            </a:r>
          </a:p>
          <a:p>
            <a:pPr algn="just" fontAlgn="auto">
              <a:spcAft>
                <a:spcPts val="0"/>
              </a:spcAft>
              <a:buFontTx/>
              <a:buNone/>
              <a:defRPr/>
            </a:pPr>
            <a:r>
              <a:rPr lang="en-US" sz="1800" dirty="0" smtClean="0"/>
              <a:t>provided help to</a:t>
            </a:r>
            <a:r>
              <a:rPr lang="bg-BG" sz="1800" dirty="0" smtClean="0"/>
              <a:t> 2023</a:t>
            </a:r>
            <a:r>
              <a:rPr lang="en-US" sz="1800" dirty="0" smtClean="0"/>
              <a:t> victims of GBV</a:t>
            </a:r>
            <a:r>
              <a:rPr lang="bg-BG" sz="1800" dirty="0" smtClean="0"/>
              <a:t>, 3330</a:t>
            </a:r>
            <a:r>
              <a:rPr lang="en-US" sz="1800" dirty="0" smtClean="0"/>
              <a:t> counseling</a:t>
            </a:r>
            <a:endParaRPr lang="bg-BG" sz="1800" dirty="0"/>
          </a:p>
          <a:p>
            <a:pPr algn="just" fontAlgn="auto">
              <a:spcAft>
                <a:spcPts val="0"/>
              </a:spcAft>
              <a:buFontTx/>
              <a:buNone/>
              <a:defRPr/>
            </a:pPr>
            <a:r>
              <a:rPr lang="en-US" sz="1800" dirty="0" smtClean="0"/>
              <a:t>sessions, </a:t>
            </a:r>
            <a:r>
              <a:rPr lang="bg-BG" sz="1800" dirty="0" smtClean="0"/>
              <a:t>514 </a:t>
            </a:r>
            <a:r>
              <a:rPr lang="en-US" sz="1800" dirty="0" smtClean="0"/>
              <a:t>requests for</a:t>
            </a:r>
            <a:r>
              <a:rPr lang="bg-BG" sz="1800" dirty="0" smtClean="0"/>
              <a:t> </a:t>
            </a:r>
            <a:r>
              <a:rPr lang="en-US" sz="1800" dirty="0"/>
              <a:t>p</a:t>
            </a:r>
            <a:r>
              <a:rPr lang="en-US" sz="1800" dirty="0" smtClean="0"/>
              <a:t>rotection orders. </a:t>
            </a:r>
            <a:endParaRPr lang="bg-BG" sz="1800" dirty="0" smtClean="0"/>
          </a:p>
          <a:p>
            <a:pPr marL="0" indent="0" algn="just" fontAlgn="auto">
              <a:spcAft>
                <a:spcPts val="0"/>
              </a:spcAft>
              <a:buFont typeface="Wingdings 3" charset="2"/>
              <a:buNone/>
              <a:defRPr/>
            </a:pPr>
            <a:r>
              <a:rPr lang="en-US" sz="1800" dirty="0" smtClean="0"/>
              <a:t>The special program for perpetrators</a:t>
            </a:r>
            <a:r>
              <a:rPr lang="bg-BG" sz="1800" dirty="0" smtClean="0"/>
              <a:t> </a:t>
            </a:r>
            <a:r>
              <a:rPr lang="en-US" sz="1800" dirty="0" smtClean="0"/>
              <a:t>has been</a:t>
            </a:r>
            <a:endParaRPr lang="bg-BG" sz="1800" dirty="0" smtClean="0"/>
          </a:p>
          <a:p>
            <a:pPr marL="0" indent="0" algn="just" fontAlgn="auto">
              <a:spcAft>
                <a:spcPts val="0"/>
              </a:spcAft>
              <a:buFont typeface="Wingdings 3" charset="2"/>
              <a:buNone/>
              <a:defRPr/>
            </a:pPr>
            <a:r>
              <a:rPr lang="en-US" sz="1800" dirty="0" smtClean="0"/>
              <a:t>attended by </a:t>
            </a:r>
            <a:r>
              <a:rPr lang="bg-BG" sz="1800" dirty="0" smtClean="0"/>
              <a:t>48 </a:t>
            </a:r>
            <a:r>
              <a:rPr lang="en-US" sz="1800" dirty="0" smtClean="0"/>
              <a:t>people.</a:t>
            </a:r>
            <a:r>
              <a:rPr lang="bg-BG" sz="1800" dirty="0" smtClean="0"/>
              <a:t> </a:t>
            </a:r>
            <a:r>
              <a:rPr lang="en-US" sz="1800" dirty="0" smtClean="0"/>
              <a:t>The Center employs a</a:t>
            </a:r>
            <a:endParaRPr lang="bg-BG" sz="1800" dirty="0" smtClean="0"/>
          </a:p>
          <a:p>
            <a:pPr marL="0" indent="0" algn="just" fontAlgn="auto">
              <a:spcAft>
                <a:spcPts val="0"/>
              </a:spcAft>
              <a:buFont typeface="Wingdings 3" charset="2"/>
              <a:buNone/>
              <a:defRPr/>
            </a:pPr>
            <a:r>
              <a:rPr lang="en-US" sz="1800" dirty="0" smtClean="0"/>
              <a:t>multidisciplinary team of</a:t>
            </a:r>
            <a:r>
              <a:rPr lang="bg-BG" sz="1800" dirty="0" smtClean="0"/>
              <a:t> </a:t>
            </a:r>
            <a:r>
              <a:rPr lang="en-US" sz="1800" dirty="0" smtClean="0"/>
              <a:t>lawyers, therapists</a:t>
            </a:r>
          </a:p>
          <a:p>
            <a:pPr marL="0" indent="0" algn="just" fontAlgn="auto">
              <a:spcAft>
                <a:spcPts val="0"/>
              </a:spcAft>
              <a:buFont typeface="Wingdings 3" charset="2"/>
              <a:buNone/>
              <a:defRPr/>
            </a:pPr>
            <a:r>
              <a:rPr lang="en-US" sz="1800" dirty="0" smtClean="0"/>
              <a:t>and social workers.  </a:t>
            </a:r>
            <a:endParaRPr lang="bg-BG" sz="1800" dirty="0" smtClean="0"/>
          </a:p>
          <a:p>
            <a:pPr algn="just">
              <a:buNone/>
              <a:defRPr/>
            </a:pPr>
            <a:r>
              <a:rPr lang="en-US" sz="1800" dirty="0" smtClean="0"/>
              <a:t>The accommodation process requires </a:t>
            </a:r>
          </a:p>
          <a:p>
            <a:pPr algn="just">
              <a:buNone/>
              <a:defRPr/>
            </a:pPr>
            <a:r>
              <a:rPr lang="en-US" sz="1800" dirty="0" smtClean="0"/>
              <a:t>an order or referral from the Social Assistance </a:t>
            </a:r>
          </a:p>
          <a:p>
            <a:pPr algn="just">
              <a:buNone/>
              <a:defRPr/>
            </a:pPr>
            <a:r>
              <a:rPr lang="en-US" sz="1800" dirty="0" smtClean="0"/>
              <a:t>Directorate and maximum stay period 3-6 months.</a:t>
            </a:r>
          </a:p>
          <a:p>
            <a:pPr algn="just">
              <a:defRPr/>
            </a:pPr>
            <a:endParaRPr lang="en-US" sz="1800" dirty="0" smtClean="0"/>
          </a:p>
          <a:p>
            <a:pPr algn="just">
              <a:buFontTx/>
              <a:buNone/>
              <a:defRPr/>
            </a:pPr>
            <a:endParaRPr lang="bg-BG" dirty="0"/>
          </a:p>
        </p:txBody>
      </p:sp>
      <p:graphicFrame>
        <p:nvGraphicFramePr>
          <p:cNvPr id="1026" name="Object 55"/>
          <p:cNvGraphicFramePr>
            <a:graphicFrameLocks noChangeAspect="1"/>
          </p:cNvGraphicFramePr>
          <p:nvPr/>
        </p:nvGraphicFramePr>
        <p:xfrm>
          <a:off x="0" y="5745163"/>
          <a:ext cx="2273300" cy="1112837"/>
        </p:xfrm>
        <a:graphic>
          <a:graphicData uri="http://schemas.openxmlformats.org/presentationml/2006/ole">
            <mc:AlternateContent xmlns:mc="http://schemas.openxmlformats.org/markup-compatibility/2006">
              <mc:Choice xmlns:v="urn:schemas-microsoft-com:vml" Requires="v">
                <p:oleObj spid="_x0000_s1047" name="Bitmap Image" r:id="rId3" imgW="4076190" imgH="2838846" progId="PBrush">
                  <p:embed/>
                </p:oleObj>
              </mc:Choice>
              <mc:Fallback>
                <p:oleObj name="Bitmap Image" r:id="rId3" imgW="4076190" imgH="2838846" progId="PBrush">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45163"/>
                        <a:ext cx="2273300" cy="1112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DSCN4164.JPG"/>
          <p:cNvPicPr>
            <a:picLocks noChangeAspect="1"/>
          </p:cNvPicPr>
          <p:nvPr/>
        </p:nvPicPr>
        <p:blipFill>
          <a:blip r:embed="rId5" cstate="print"/>
          <a:stretch>
            <a:fillRect/>
          </a:stretch>
        </p:blipFill>
        <p:spPr>
          <a:xfrm>
            <a:off x="6215074" y="3286124"/>
            <a:ext cx="2928926" cy="243612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b="1" i="1" dirty="0" smtClean="0">
                <a:solidFill>
                  <a:schemeClr val="accent6">
                    <a:lumMod val="75000"/>
                  </a:schemeClr>
                </a:solidFill>
              </a:rPr>
              <a:t>Good Practices from Bulgaria - Crisis center for adults and children </a:t>
            </a:r>
            <a:endParaRPr lang="bg-BG" sz="2400" b="1" i="1" dirty="0">
              <a:solidFill>
                <a:schemeClr val="accent6">
                  <a:lumMod val="75000"/>
                </a:schemeClr>
              </a:solidFill>
            </a:endParaRPr>
          </a:p>
        </p:txBody>
      </p:sp>
      <p:sp>
        <p:nvSpPr>
          <p:cNvPr id="2052" name="Content Placeholder 2"/>
          <p:cNvSpPr>
            <a:spLocks noGrp="1"/>
          </p:cNvSpPr>
          <p:nvPr>
            <p:ph idx="1"/>
          </p:nvPr>
        </p:nvSpPr>
        <p:spPr>
          <a:xfrm>
            <a:off x="457200" y="1279301"/>
            <a:ext cx="8229600" cy="4525963"/>
          </a:xfrm>
        </p:spPr>
        <p:txBody>
          <a:bodyPr/>
          <a:lstStyle/>
          <a:p>
            <a:pPr>
              <a:buFontTx/>
              <a:buChar char="•"/>
            </a:pPr>
            <a:r>
              <a:rPr lang="en-US" sz="1800" dirty="0" smtClean="0"/>
              <a:t>Crisis </a:t>
            </a:r>
            <a:r>
              <a:rPr lang="en-US" sz="1800" dirty="0"/>
              <a:t>center for adults and children - victims of abuse and human trafficking is established by Association </a:t>
            </a:r>
            <a:r>
              <a:rPr lang="en-US" sz="1800" dirty="0" err="1"/>
              <a:t>Demetra</a:t>
            </a:r>
            <a:r>
              <a:rPr lang="en-US" sz="1800" dirty="0"/>
              <a:t> in </a:t>
            </a:r>
            <a:r>
              <a:rPr lang="en-US" sz="1800" dirty="0" smtClean="0"/>
              <a:t>2008 and until now 130 women and 82 children have been accommodated </a:t>
            </a:r>
          </a:p>
          <a:p>
            <a:pPr>
              <a:buFontTx/>
              <a:buChar char="•"/>
            </a:pPr>
            <a:endParaRPr lang="en-US" sz="1800" dirty="0"/>
          </a:p>
          <a:p>
            <a:pPr>
              <a:buFontTx/>
              <a:buNone/>
            </a:pPr>
            <a:endParaRPr lang="bg-BG" sz="1800" dirty="0" smtClean="0"/>
          </a:p>
        </p:txBody>
      </p:sp>
      <p:graphicFrame>
        <p:nvGraphicFramePr>
          <p:cNvPr id="2050" name="Object 55"/>
          <p:cNvGraphicFramePr>
            <a:graphicFrameLocks noChangeAspect="1"/>
          </p:cNvGraphicFramePr>
          <p:nvPr/>
        </p:nvGraphicFramePr>
        <p:xfrm>
          <a:off x="0" y="5745163"/>
          <a:ext cx="2273300" cy="1112837"/>
        </p:xfrm>
        <a:graphic>
          <a:graphicData uri="http://schemas.openxmlformats.org/presentationml/2006/ole">
            <mc:AlternateContent xmlns:mc="http://schemas.openxmlformats.org/markup-compatibility/2006">
              <mc:Choice xmlns:v="urn:schemas-microsoft-com:vml" Requires="v">
                <p:oleObj spid="_x0000_s2071" name="Bitmap Image" r:id="rId3" imgW="4076190" imgH="2838846" progId="PBrush">
                  <p:embed/>
                </p:oleObj>
              </mc:Choice>
              <mc:Fallback>
                <p:oleObj name="Bitmap Image" r:id="rId3" imgW="4076190" imgH="2838846" progId="PBrush">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45163"/>
                        <a:ext cx="2273300" cy="1112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3" name="Picture 2" descr="cccavvt4"/>
          <p:cNvPicPr>
            <a:picLocks noChangeAspect="1" noChangeArrowheads="1"/>
          </p:cNvPicPr>
          <p:nvPr/>
        </p:nvPicPr>
        <p:blipFill>
          <a:blip r:embed="rId5"/>
          <a:srcRect/>
          <a:stretch>
            <a:fillRect/>
          </a:stretch>
        </p:blipFill>
        <p:spPr bwMode="auto">
          <a:xfrm>
            <a:off x="5643570" y="2857496"/>
            <a:ext cx="2857500" cy="2143125"/>
          </a:xfrm>
          <a:prstGeom prst="rect">
            <a:avLst/>
          </a:prstGeom>
          <a:noFill/>
          <a:ln w="9525">
            <a:noFill/>
            <a:miter lim="800000"/>
            <a:headEnd/>
            <a:tailEnd/>
          </a:ln>
        </p:spPr>
      </p:pic>
      <p:pic>
        <p:nvPicPr>
          <p:cNvPr id="6" name="Picture 6" descr="Резултат с изображение за кризисен център бургас"/>
          <p:cNvPicPr>
            <a:picLocks noChangeAspect="1" noChangeArrowheads="1"/>
          </p:cNvPicPr>
          <p:nvPr/>
        </p:nvPicPr>
        <p:blipFill>
          <a:blip r:embed="rId6"/>
          <a:srcRect/>
          <a:stretch>
            <a:fillRect/>
          </a:stretch>
        </p:blipFill>
        <p:spPr bwMode="auto">
          <a:xfrm>
            <a:off x="857224" y="2643182"/>
            <a:ext cx="2987675" cy="22780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b="1" i="1" dirty="0" smtClean="0">
                <a:solidFill>
                  <a:schemeClr val="accent6">
                    <a:lumMod val="75000"/>
                  </a:schemeClr>
                </a:solidFill>
              </a:rPr>
              <a:t>Good Practices from Bulgaria - Crisis Center for children - victims of abuse</a:t>
            </a:r>
            <a:endParaRPr lang="bg-BG" sz="2400" b="1" i="1" dirty="0">
              <a:solidFill>
                <a:schemeClr val="accent6">
                  <a:lumMod val="75000"/>
                </a:schemeClr>
              </a:solidFill>
            </a:endParaRPr>
          </a:p>
        </p:txBody>
      </p:sp>
      <p:sp>
        <p:nvSpPr>
          <p:cNvPr id="3" name="Content Placeholder 2"/>
          <p:cNvSpPr>
            <a:spLocks noGrp="1"/>
          </p:cNvSpPr>
          <p:nvPr>
            <p:ph idx="1"/>
          </p:nvPr>
        </p:nvSpPr>
        <p:spPr>
          <a:xfrm>
            <a:off x="457200" y="1500188"/>
            <a:ext cx="8229600" cy="4625975"/>
          </a:xfrm>
        </p:spPr>
        <p:txBody>
          <a:bodyPr/>
          <a:lstStyle/>
          <a:p>
            <a:pPr marL="0" indent="0" algn="just" fontAlgn="auto">
              <a:spcAft>
                <a:spcPts val="0"/>
              </a:spcAft>
              <a:buNone/>
              <a:defRPr/>
            </a:pPr>
            <a:r>
              <a:rPr lang="en-US" sz="1800" dirty="0">
                <a:solidFill>
                  <a:schemeClr val="tx1">
                    <a:lumMod val="75000"/>
                    <a:lumOff val="25000"/>
                  </a:schemeClr>
                </a:solidFill>
              </a:rPr>
              <a:t>The Crisis Center for children - victims of abuse in </a:t>
            </a:r>
            <a:r>
              <a:rPr lang="en-US" sz="1800" dirty="0" err="1" smtClean="0">
                <a:solidFill>
                  <a:schemeClr val="tx1">
                    <a:lumMod val="75000"/>
                    <a:lumOff val="25000"/>
                  </a:schemeClr>
                </a:solidFill>
              </a:rPr>
              <a:t>Sredets</a:t>
            </a:r>
            <a:r>
              <a:rPr lang="en-US" sz="1800" dirty="0" smtClean="0">
                <a:solidFill>
                  <a:schemeClr val="tx1">
                    <a:lumMod val="75000"/>
                    <a:lumOff val="25000"/>
                  </a:schemeClr>
                </a:solidFill>
              </a:rPr>
              <a:t> </a:t>
            </a:r>
            <a:r>
              <a:rPr lang="en-US" sz="1800" dirty="0">
                <a:solidFill>
                  <a:schemeClr val="tx1">
                    <a:lumMod val="75000"/>
                    <a:lumOff val="25000"/>
                  </a:schemeClr>
                </a:solidFill>
              </a:rPr>
              <a:t>was established in</a:t>
            </a:r>
          </a:p>
          <a:p>
            <a:pPr marL="0" indent="0" algn="just" fontAlgn="auto">
              <a:spcAft>
                <a:spcPts val="0"/>
              </a:spcAft>
              <a:buNone/>
              <a:defRPr/>
            </a:pPr>
            <a:r>
              <a:rPr lang="en-US" sz="1800" dirty="0">
                <a:solidFill>
                  <a:schemeClr val="tx1">
                    <a:lumMod val="75000"/>
                    <a:lumOff val="25000"/>
                  </a:schemeClr>
                </a:solidFill>
              </a:rPr>
              <a:t>2014 by </a:t>
            </a:r>
            <a:r>
              <a:rPr lang="en-US" sz="1800" dirty="0" err="1">
                <a:solidFill>
                  <a:schemeClr val="tx1">
                    <a:lumMod val="75000"/>
                    <a:lumOff val="25000"/>
                  </a:schemeClr>
                </a:solidFill>
              </a:rPr>
              <a:t>Demetra</a:t>
            </a:r>
            <a:r>
              <a:rPr lang="en-US" sz="1800" dirty="0">
                <a:solidFill>
                  <a:schemeClr val="tx1">
                    <a:lumMod val="75000"/>
                    <a:lumOff val="25000"/>
                  </a:schemeClr>
                </a:solidFill>
              </a:rPr>
              <a:t> Association in a building, provided by the </a:t>
            </a:r>
            <a:r>
              <a:rPr lang="en-US" sz="1800" dirty="0" smtClean="0">
                <a:solidFill>
                  <a:schemeClr val="tx1">
                    <a:lumMod val="75000"/>
                    <a:lumOff val="25000"/>
                  </a:schemeClr>
                </a:solidFill>
              </a:rPr>
              <a:t>Municipality. </a:t>
            </a:r>
          </a:p>
          <a:p>
            <a:pPr marL="0" indent="0" algn="just" fontAlgn="auto">
              <a:spcAft>
                <a:spcPts val="0"/>
              </a:spcAft>
              <a:buNone/>
              <a:defRPr/>
            </a:pPr>
            <a:endParaRPr lang="en-US" sz="1800" dirty="0">
              <a:solidFill>
                <a:schemeClr val="tx1">
                  <a:lumMod val="75000"/>
                  <a:lumOff val="25000"/>
                </a:schemeClr>
              </a:solidFill>
            </a:endParaRPr>
          </a:p>
          <a:p>
            <a:pPr marL="0" indent="0" algn="just" fontAlgn="auto">
              <a:spcAft>
                <a:spcPts val="0"/>
              </a:spcAft>
              <a:buNone/>
              <a:defRPr/>
            </a:pPr>
            <a:r>
              <a:rPr lang="en-US" sz="1800" dirty="0">
                <a:solidFill>
                  <a:schemeClr val="tx1">
                    <a:lumMod val="75000"/>
                    <a:lumOff val="25000"/>
                  </a:schemeClr>
                </a:solidFill>
              </a:rPr>
              <a:t>T</a:t>
            </a:r>
            <a:r>
              <a:rPr lang="en-US" sz="1800" dirty="0" smtClean="0">
                <a:solidFill>
                  <a:schemeClr val="tx1">
                    <a:lumMod val="75000"/>
                    <a:lumOff val="25000"/>
                  </a:schemeClr>
                </a:solidFill>
              </a:rPr>
              <a:t>he capacity is 10 places, intended for children of ages 7 to 18, victims of abuse and/or internal or international human trafficking for the purposes of sexual or labor exploitation</a:t>
            </a:r>
            <a:r>
              <a:rPr lang="en-US" sz="1800" dirty="0">
                <a:solidFill>
                  <a:schemeClr val="tx1">
                    <a:lumMod val="75000"/>
                    <a:lumOff val="25000"/>
                  </a:schemeClr>
                </a:solidFill>
              </a:rPr>
              <a:t>.</a:t>
            </a:r>
            <a:endParaRPr lang="en-US" sz="1800" dirty="0" smtClean="0">
              <a:solidFill>
                <a:schemeClr val="tx1">
                  <a:lumMod val="75000"/>
                  <a:lumOff val="25000"/>
                </a:schemeClr>
              </a:solidFill>
            </a:endParaRPr>
          </a:p>
          <a:p>
            <a:pPr algn="just" fontAlgn="auto">
              <a:spcAft>
                <a:spcPts val="0"/>
              </a:spcAft>
              <a:buFontTx/>
              <a:buNone/>
              <a:defRPr/>
            </a:pPr>
            <a:r>
              <a:rPr lang="en-US" sz="1800" dirty="0" smtClean="0">
                <a:solidFill>
                  <a:schemeClr val="tx1">
                    <a:lumMod val="75000"/>
                    <a:lumOff val="25000"/>
                  </a:schemeClr>
                </a:solidFill>
              </a:rPr>
              <a:t>The accommodation process requires an order from the Social Assistance</a:t>
            </a:r>
          </a:p>
          <a:p>
            <a:pPr algn="just" fontAlgn="auto">
              <a:spcAft>
                <a:spcPts val="0"/>
              </a:spcAft>
              <a:buFontTx/>
              <a:buNone/>
              <a:defRPr/>
            </a:pPr>
            <a:r>
              <a:rPr lang="en-US" sz="1800" dirty="0" smtClean="0">
                <a:solidFill>
                  <a:schemeClr val="tx1">
                    <a:lumMod val="75000"/>
                    <a:lumOff val="25000"/>
                  </a:schemeClr>
                </a:solidFill>
              </a:rPr>
              <a:t>Directorate and has a maximum </a:t>
            </a:r>
          </a:p>
          <a:p>
            <a:pPr algn="just" fontAlgn="auto">
              <a:spcAft>
                <a:spcPts val="0"/>
              </a:spcAft>
              <a:buFontTx/>
              <a:buNone/>
              <a:defRPr/>
            </a:pPr>
            <a:r>
              <a:rPr lang="en-US" sz="1800" dirty="0" smtClean="0">
                <a:solidFill>
                  <a:schemeClr val="tx1">
                    <a:lumMod val="75000"/>
                    <a:lumOff val="25000"/>
                  </a:schemeClr>
                </a:solidFill>
              </a:rPr>
              <a:t>stay period of 3 to 6 months.</a:t>
            </a:r>
          </a:p>
          <a:p>
            <a:pPr algn="just" fontAlgn="auto">
              <a:spcAft>
                <a:spcPts val="0"/>
              </a:spcAft>
              <a:buFontTx/>
              <a:buNone/>
              <a:defRPr/>
            </a:pPr>
            <a:endParaRPr lang="en-US" sz="1800" dirty="0" smtClean="0">
              <a:solidFill>
                <a:schemeClr val="tx1">
                  <a:lumMod val="75000"/>
                  <a:lumOff val="25000"/>
                </a:schemeClr>
              </a:solidFill>
            </a:endParaRPr>
          </a:p>
          <a:p>
            <a:pPr algn="just" fontAlgn="auto">
              <a:spcAft>
                <a:spcPts val="0"/>
              </a:spcAft>
              <a:buFontTx/>
              <a:buNone/>
              <a:defRPr/>
            </a:pPr>
            <a:r>
              <a:rPr lang="en-US" sz="1800" dirty="0" smtClean="0">
                <a:solidFill>
                  <a:schemeClr val="tx1">
                    <a:lumMod val="75000"/>
                    <a:lumOff val="25000"/>
                  </a:schemeClr>
                </a:solidFill>
              </a:rPr>
              <a:t>41 children been accommodated</a:t>
            </a:r>
          </a:p>
          <a:p>
            <a:pPr algn="just" fontAlgn="auto">
              <a:spcAft>
                <a:spcPts val="0"/>
              </a:spcAft>
              <a:buFontTx/>
              <a:buNone/>
              <a:defRPr/>
            </a:pPr>
            <a:r>
              <a:rPr lang="en-US" sz="1800" dirty="0" smtClean="0">
                <a:solidFill>
                  <a:schemeClr val="tx1">
                    <a:lumMod val="75000"/>
                    <a:lumOff val="25000"/>
                  </a:schemeClr>
                </a:solidFill>
              </a:rPr>
              <a:t>up to the now. </a:t>
            </a:r>
          </a:p>
        </p:txBody>
      </p:sp>
      <p:graphicFrame>
        <p:nvGraphicFramePr>
          <p:cNvPr id="4098" name="Object 55"/>
          <p:cNvGraphicFramePr>
            <a:graphicFrameLocks noChangeAspect="1"/>
          </p:cNvGraphicFramePr>
          <p:nvPr/>
        </p:nvGraphicFramePr>
        <p:xfrm>
          <a:off x="0" y="5745163"/>
          <a:ext cx="2273300" cy="1112837"/>
        </p:xfrm>
        <a:graphic>
          <a:graphicData uri="http://schemas.openxmlformats.org/presentationml/2006/ole">
            <mc:AlternateContent xmlns:mc="http://schemas.openxmlformats.org/markup-compatibility/2006">
              <mc:Choice xmlns:v="urn:schemas-microsoft-com:vml" Requires="v">
                <p:oleObj spid="_x0000_s4120" name="Bitmap Image" r:id="rId3" imgW="4076190" imgH="2838846" progId="PBrush">
                  <p:embed/>
                </p:oleObj>
              </mc:Choice>
              <mc:Fallback>
                <p:oleObj name="Bitmap Image" r:id="rId3" imgW="4076190" imgH="2838846" progId="PBrush">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45163"/>
                        <a:ext cx="2273300" cy="1112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1" name="Picture 2" descr="Свързано изображение"/>
          <p:cNvPicPr>
            <a:picLocks noChangeAspect="1" noChangeArrowheads="1"/>
          </p:cNvPicPr>
          <p:nvPr/>
        </p:nvPicPr>
        <p:blipFill>
          <a:blip r:embed="rId5"/>
          <a:srcRect/>
          <a:stretch>
            <a:fillRect/>
          </a:stretch>
        </p:blipFill>
        <p:spPr bwMode="auto">
          <a:xfrm>
            <a:off x="4762500" y="3810000"/>
            <a:ext cx="4381500" cy="304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000" b="1" i="1" dirty="0" smtClean="0">
                <a:solidFill>
                  <a:schemeClr val="accent6">
                    <a:lumMod val="75000"/>
                  </a:schemeClr>
                </a:solidFill>
              </a:rPr>
              <a:t>Good Practices from Bulgaria - </a:t>
            </a:r>
            <a:r>
              <a:rPr lang="en-US" sz="2000" b="1" i="1" dirty="0" smtClean="0">
                <a:solidFill>
                  <a:schemeClr val="accent6">
                    <a:lumMod val="75000"/>
                  </a:schemeClr>
                </a:solidFill>
                <a:ea typeface="Calibri" pitchFamily="34" charset="0"/>
                <a:cs typeface="Times New Roman" pitchFamily="18" charset="0"/>
              </a:rPr>
              <a:t>Sexual Assault Referral Centre “</a:t>
            </a:r>
            <a:r>
              <a:rPr lang="en-US" sz="2000" b="1" i="1" dirty="0" err="1" smtClean="0">
                <a:solidFill>
                  <a:schemeClr val="accent6">
                    <a:lumMod val="75000"/>
                  </a:schemeClr>
                </a:solidFill>
                <a:ea typeface="Calibri" pitchFamily="34" charset="0"/>
                <a:cs typeface="Times New Roman" pitchFamily="18" charset="0"/>
              </a:rPr>
              <a:t>Vselena</a:t>
            </a:r>
            <a:r>
              <a:rPr lang="en-US" sz="2000" b="1" i="1" dirty="0" smtClean="0">
                <a:solidFill>
                  <a:schemeClr val="accent6">
                    <a:lumMod val="75000"/>
                  </a:schemeClr>
                </a:solidFill>
                <a:ea typeface="Calibri" pitchFamily="34" charset="0"/>
                <a:cs typeface="Times New Roman" pitchFamily="18" charset="0"/>
              </a:rPr>
              <a:t>” </a:t>
            </a:r>
            <a:endParaRPr lang="bg-BG" sz="2000" b="1" i="1" dirty="0">
              <a:solidFill>
                <a:schemeClr val="accent6">
                  <a:lumMod val="75000"/>
                </a:schemeClr>
              </a:solidFill>
            </a:endParaRPr>
          </a:p>
        </p:txBody>
      </p:sp>
      <p:sp>
        <p:nvSpPr>
          <p:cNvPr id="3" name="Content Placeholder 2"/>
          <p:cNvSpPr>
            <a:spLocks noGrp="1"/>
          </p:cNvSpPr>
          <p:nvPr>
            <p:ph idx="1"/>
          </p:nvPr>
        </p:nvSpPr>
        <p:spPr>
          <a:xfrm>
            <a:off x="611560" y="1289404"/>
            <a:ext cx="8229600" cy="4525963"/>
          </a:xfrm>
        </p:spPr>
        <p:txBody>
          <a:bodyPr/>
          <a:lstStyle/>
          <a:p>
            <a:pPr algn="just">
              <a:buFontTx/>
              <a:buNone/>
            </a:pPr>
            <a:r>
              <a:rPr lang="en-US" sz="1800" dirty="0" smtClean="0">
                <a:ea typeface="Calibri" pitchFamily="34" charset="0"/>
                <a:cs typeface="Times New Roman" pitchFamily="18" charset="0"/>
              </a:rPr>
              <a:t>	Sexual </a:t>
            </a:r>
            <a:r>
              <a:rPr lang="en-US" sz="1800" dirty="0">
                <a:ea typeface="Calibri" pitchFamily="34" charset="0"/>
                <a:cs typeface="Times New Roman" pitchFamily="18" charset="0"/>
              </a:rPr>
              <a:t>Assault Referral Centre “</a:t>
            </a:r>
            <a:r>
              <a:rPr lang="en-US" sz="1800" dirty="0" err="1">
                <a:ea typeface="Calibri" pitchFamily="34" charset="0"/>
                <a:cs typeface="Times New Roman" pitchFamily="18" charset="0"/>
              </a:rPr>
              <a:t>Vselena</a:t>
            </a:r>
            <a:r>
              <a:rPr lang="en-US" sz="1800" dirty="0">
                <a:ea typeface="Calibri" pitchFamily="34" charset="0"/>
                <a:cs typeface="Times New Roman" pitchFamily="18" charset="0"/>
              </a:rPr>
              <a:t>” </a:t>
            </a:r>
            <a:r>
              <a:rPr lang="en-US" sz="1800" dirty="0" err="1">
                <a:ea typeface="Calibri" pitchFamily="34" charset="0"/>
                <a:cs typeface="Times New Roman" pitchFamily="18" charset="0"/>
              </a:rPr>
              <a:t>Burgas</a:t>
            </a:r>
            <a:r>
              <a:rPr lang="en-US" sz="1800" dirty="0">
                <a:ea typeface="Calibri" pitchFamily="34" charset="0"/>
                <a:cs typeface="Times New Roman" pitchFamily="18" charset="0"/>
              </a:rPr>
              <a:t> has been functioning </a:t>
            </a:r>
            <a:r>
              <a:rPr lang="en-US" sz="1800" dirty="0" smtClean="0">
                <a:ea typeface="Calibri" pitchFamily="34" charset="0"/>
                <a:cs typeface="Times New Roman" pitchFamily="18" charset="0"/>
              </a:rPr>
              <a:t>since 2016</a:t>
            </a:r>
            <a:r>
              <a:rPr lang="en-US" sz="1800" dirty="0">
                <a:ea typeface="Calibri" pitchFamily="34" charset="0"/>
                <a:cs typeface="Times New Roman" pitchFamily="18" charset="0"/>
              </a:rPr>
              <a:t>. </a:t>
            </a:r>
            <a:endParaRPr lang="en-US" sz="1800" dirty="0" smtClean="0">
              <a:ea typeface="Calibri" pitchFamily="34" charset="0"/>
              <a:cs typeface="Times New Roman" pitchFamily="18" charset="0"/>
            </a:endParaRPr>
          </a:p>
          <a:p>
            <a:pPr algn="just">
              <a:buFontTx/>
              <a:buNone/>
            </a:pPr>
            <a:r>
              <a:rPr lang="en-US" sz="1800" dirty="0">
                <a:ea typeface="Calibri" pitchFamily="34" charset="0"/>
                <a:cs typeface="Times New Roman" pitchFamily="18" charset="0"/>
              </a:rPr>
              <a:t>	</a:t>
            </a:r>
            <a:r>
              <a:rPr lang="en-US" sz="1800" dirty="0" smtClean="0">
                <a:ea typeface="Calibri" pitchFamily="34" charset="0"/>
                <a:cs typeface="Times New Roman" pitchFamily="18" charset="0"/>
              </a:rPr>
              <a:t>It </a:t>
            </a:r>
            <a:r>
              <a:rPr lang="en-US" sz="1800" dirty="0">
                <a:ea typeface="Calibri" pitchFamily="34" charset="0"/>
                <a:cs typeface="Times New Roman" pitchFamily="18" charset="0"/>
              </a:rPr>
              <a:t>was established in partnership with </a:t>
            </a:r>
            <a:r>
              <a:rPr lang="en-US" sz="1800" dirty="0" err="1">
                <a:ea typeface="Calibri" pitchFamily="34" charset="0"/>
                <a:cs typeface="Times New Roman" pitchFamily="18" charset="0"/>
              </a:rPr>
              <a:t>Demetra</a:t>
            </a:r>
            <a:r>
              <a:rPr lang="en-US" sz="1800" dirty="0">
                <a:ea typeface="Calibri" pitchFamily="34" charset="0"/>
                <a:cs typeface="Times New Roman" pitchFamily="18" charset="0"/>
              </a:rPr>
              <a:t>, the Municipalities of </a:t>
            </a:r>
            <a:r>
              <a:rPr lang="en-US" sz="1800" dirty="0" err="1">
                <a:ea typeface="Calibri" pitchFamily="34" charset="0"/>
                <a:cs typeface="Times New Roman" pitchFamily="18" charset="0"/>
              </a:rPr>
              <a:t>Burgas</a:t>
            </a:r>
            <a:r>
              <a:rPr lang="en-US" sz="1800" dirty="0">
                <a:ea typeface="Calibri" pitchFamily="34" charset="0"/>
                <a:cs typeface="Times New Roman" pitchFamily="18" charset="0"/>
              </a:rPr>
              <a:t> and </a:t>
            </a:r>
            <a:r>
              <a:rPr lang="en-US" sz="1800" dirty="0" err="1">
                <a:ea typeface="Calibri" pitchFamily="34" charset="0"/>
                <a:cs typeface="Times New Roman" pitchFamily="18" charset="0"/>
              </a:rPr>
              <a:t>Sozopol</a:t>
            </a:r>
            <a:r>
              <a:rPr lang="en-US" sz="1800" dirty="0">
                <a:ea typeface="Calibri" pitchFamily="34" charset="0"/>
                <a:cs typeface="Times New Roman" pitchFamily="18" charset="0"/>
              </a:rPr>
              <a:t>; Regional </a:t>
            </a:r>
            <a:r>
              <a:rPr lang="en-US" sz="1800" dirty="0" smtClean="0">
                <a:ea typeface="Calibri" pitchFamily="34" charset="0"/>
                <a:cs typeface="Times New Roman" pitchFamily="18" charset="0"/>
              </a:rPr>
              <a:t>Prosecutor’s </a:t>
            </a:r>
            <a:r>
              <a:rPr lang="en-US" sz="1800" dirty="0">
                <a:ea typeface="Calibri" pitchFamily="34" charset="0"/>
                <a:cs typeface="Times New Roman" pitchFamily="18" charset="0"/>
              </a:rPr>
              <a:t>Office; The </a:t>
            </a:r>
            <a:r>
              <a:rPr lang="en-US" sz="1800" dirty="0" smtClean="0">
                <a:ea typeface="Calibri" pitchFamily="34" charset="0"/>
                <a:cs typeface="Times New Roman" pitchFamily="18" charset="0"/>
              </a:rPr>
              <a:t>Regional </a:t>
            </a:r>
            <a:r>
              <a:rPr lang="en-US" sz="1800" dirty="0">
                <a:ea typeface="Calibri" pitchFamily="34" charset="0"/>
                <a:cs typeface="Times New Roman" pitchFamily="18" charset="0"/>
              </a:rPr>
              <a:t>Directorate of the Ministry of Interior; The District council </a:t>
            </a:r>
            <a:r>
              <a:rPr lang="en-US" sz="1800" dirty="0" err="1">
                <a:ea typeface="Calibri" pitchFamily="34" charset="0"/>
                <a:cs typeface="Times New Roman" pitchFamily="18" charset="0"/>
              </a:rPr>
              <a:t>Burgas</a:t>
            </a:r>
            <a:r>
              <a:rPr lang="en-US" sz="1800" dirty="0">
                <a:ea typeface="Calibri" pitchFamily="34" charset="0"/>
                <a:cs typeface="Times New Roman" pitchFamily="18" charset="0"/>
              </a:rPr>
              <a:t> and General Hospital </a:t>
            </a:r>
            <a:r>
              <a:rPr lang="en-US" sz="1800" dirty="0" err="1">
                <a:ea typeface="Calibri" pitchFamily="34" charset="0"/>
                <a:cs typeface="Times New Roman" pitchFamily="18" charset="0"/>
              </a:rPr>
              <a:t>Burgas</a:t>
            </a:r>
            <a:r>
              <a:rPr lang="en-US" sz="1800" dirty="0">
                <a:ea typeface="Calibri" pitchFamily="34" charset="0"/>
                <a:cs typeface="Times New Roman" pitchFamily="18" charset="0"/>
              </a:rPr>
              <a:t>. </a:t>
            </a:r>
            <a:endParaRPr lang="en-US" sz="1800" dirty="0" smtClean="0">
              <a:ea typeface="Calibri" pitchFamily="34" charset="0"/>
              <a:cs typeface="Times New Roman" pitchFamily="18" charset="0"/>
            </a:endParaRPr>
          </a:p>
          <a:p>
            <a:pPr algn="just">
              <a:buFontTx/>
              <a:buNone/>
            </a:pPr>
            <a:r>
              <a:rPr lang="en-US" sz="1800" dirty="0">
                <a:ea typeface="Calibri" pitchFamily="34" charset="0"/>
                <a:cs typeface="Times New Roman" pitchFamily="18" charset="0"/>
              </a:rPr>
              <a:t>	</a:t>
            </a:r>
            <a:r>
              <a:rPr lang="en-US" sz="1800" dirty="0" smtClean="0">
                <a:ea typeface="Calibri" pitchFamily="34" charset="0"/>
                <a:cs typeface="Times New Roman" pitchFamily="18" charset="0"/>
              </a:rPr>
              <a:t>The </a:t>
            </a:r>
            <a:r>
              <a:rPr lang="en-US" sz="1800" dirty="0">
                <a:ea typeface="Calibri" pitchFamily="34" charset="0"/>
                <a:cs typeface="Times New Roman" pitchFamily="18" charset="0"/>
              </a:rPr>
              <a:t>initiative for establishment of such center came from the British Embassy in Sofia, using a</a:t>
            </a:r>
            <a:r>
              <a:rPr lang="en-US" sz="1800" dirty="0" smtClean="0">
                <a:ea typeface="Calibri" pitchFamily="34" charset="0"/>
                <a:cs typeface="Times New Roman" pitchFamily="18" charset="0"/>
              </a:rPr>
              <a:t> </a:t>
            </a:r>
            <a:r>
              <a:rPr lang="en-US" sz="1800" dirty="0">
                <a:ea typeface="Calibri" pitchFamily="34" charset="0"/>
                <a:cs typeface="Times New Roman" pitchFamily="18" charset="0"/>
              </a:rPr>
              <a:t>similar Sexual assault referral center in Brighton, </a:t>
            </a:r>
            <a:r>
              <a:rPr lang="en-US" sz="1800" dirty="0" smtClean="0">
                <a:ea typeface="Calibri" pitchFamily="34" charset="0"/>
                <a:cs typeface="Times New Roman" pitchFamily="18" charset="0"/>
              </a:rPr>
              <a:t>UK as </a:t>
            </a:r>
            <a:r>
              <a:rPr lang="en-US" sz="1800" dirty="0">
                <a:ea typeface="Calibri" pitchFamily="34" charset="0"/>
                <a:cs typeface="Times New Roman" pitchFamily="18" charset="0"/>
              </a:rPr>
              <a:t>a model. Center “</a:t>
            </a:r>
            <a:r>
              <a:rPr lang="en-US" sz="1800" dirty="0" err="1">
                <a:ea typeface="Calibri" pitchFamily="34" charset="0"/>
                <a:cs typeface="Times New Roman" pitchFamily="18" charset="0"/>
              </a:rPr>
              <a:t>Vselena</a:t>
            </a:r>
            <a:r>
              <a:rPr lang="en-US" sz="1800" dirty="0">
                <a:ea typeface="Calibri" pitchFamily="34" charset="0"/>
                <a:cs typeface="Times New Roman" pitchFamily="18" charset="0"/>
              </a:rPr>
              <a:t>” is </a:t>
            </a:r>
            <a:r>
              <a:rPr lang="en-US" sz="1800" dirty="0" smtClean="0">
                <a:ea typeface="Calibri" pitchFamily="34" charset="0"/>
                <a:cs typeface="Times New Roman" pitchFamily="18" charset="0"/>
              </a:rPr>
              <a:t>the </a:t>
            </a:r>
            <a:r>
              <a:rPr lang="en-US" sz="1800" dirty="0">
                <a:ea typeface="Calibri" pitchFamily="34" charset="0"/>
                <a:cs typeface="Times New Roman" pitchFamily="18" charset="0"/>
              </a:rPr>
              <a:t>first of its kind </a:t>
            </a:r>
            <a:r>
              <a:rPr lang="en-US" sz="1800" dirty="0" smtClean="0">
                <a:ea typeface="Calibri" pitchFamily="34" charset="0"/>
                <a:cs typeface="Times New Roman" pitchFamily="18" charset="0"/>
              </a:rPr>
              <a:t>initiative in Bulgaria</a:t>
            </a:r>
            <a:r>
              <a:rPr lang="en-US" sz="1800" dirty="0">
                <a:ea typeface="Calibri" pitchFamily="34" charset="0"/>
                <a:cs typeface="Times New Roman" pitchFamily="18" charset="0"/>
              </a:rPr>
              <a:t>.    </a:t>
            </a:r>
          </a:p>
          <a:p>
            <a:pPr>
              <a:buNone/>
            </a:pPr>
            <a:endParaRPr lang="bg-BG" sz="1800" dirty="0">
              <a:ea typeface="Calibri" pitchFamily="34" charset="0"/>
              <a:cs typeface="Times New Roman" pitchFamily="18" charset="0"/>
            </a:endParaRPr>
          </a:p>
        </p:txBody>
      </p:sp>
      <p:graphicFrame>
        <p:nvGraphicFramePr>
          <p:cNvPr id="5122" name="Object 55"/>
          <p:cNvGraphicFramePr>
            <a:graphicFrameLocks noChangeAspect="1"/>
          </p:cNvGraphicFramePr>
          <p:nvPr/>
        </p:nvGraphicFramePr>
        <p:xfrm>
          <a:off x="0" y="5745163"/>
          <a:ext cx="2273300" cy="1112837"/>
        </p:xfrm>
        <a:graphic>
          <a:graphicData uri="http://schemas.openxmlformats.org/presentationml/2006/ole">
            <mc:AlternateContent xmlns:mc="http://schemas.openxmlformats.org/markup-compatibility/2006">
              <mc:Choice xmlns:v="urn:schemas-microsoft-com:vml" Requires="v">
                <p:oleObj spid="_x0000_s5144" name="Bitmap Image" r:id="rId3" imgW="4076190" imgH="2838846" progId="PBrush">
                  <p:embed/>
                </p:oleObj>
              </mc:Choice>
              <mc:Fallback>
                <p:oleObj name="Bitmap Image" r:id="rId3" imgW="4076190" imgH="2838846" progId="PBrush">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45163"/>
                        <a:ext cx="2273300" cy="1112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6" name="Picture 2"/>
          <p:cNvPicPr>
            <a:picLocks noChangeAspect="1" noChangeArrowheads="1"/>
          </p:cNvPicPr>
          <p:nvPr/>
        </p:nvPicPr>
        <p:blipFill>
          <a:blip r:embed="rId5"/>
          <a:srcRect/>
          <a:stretch>
            <a:fillRect/>
          </a:stretch>
        </p:blipFill>
        <p:spPr bwMode="auto">
          <a:xfrm>
            <a:off x="2396398" y="4437112"/>
            <a:ext cx="2219991" cy="2160775"/>
          </a:xfrm>
          <a:prstGeom prst="rect">
            <a:avLst/>
          </a:prstGeom>
          <a:noFill/>
          <a:ln w="9525">
            <a:noFill/>
            <a:miter lim="800000"/>
            <a:headEnd/>
            <a:tailEnd/>
          </a:ln>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389" y="3925317"/>
            <a:ext cx="452761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66353"/>
            <a:ext cx="8229600" cy="714375"/>
          </a:xfrm>
        </p:spPr>
        <p:txBody>
          <a:bodyPr/>
          <a:lstStyle/>
          <a:p>
            <a:pPr eaLnBrk="1" hangingPunct="1"/>
            <a:r>
              <a:rPr lang="en-US" sz="2400" i="1" dirty="0" smtClean="0">
                <a:solidFill>
                  <a:srgbClr val="000099"/>
                </a:solidFill>
              </a:rPr>
              <a:t>GENERAL   POINTS </a:t>
            </a:r>
            <a:endParaRPr lang="bg-BG" sz="2400" i="1" dirty="0" smtClean="0">
              <a:solidFill>
                <a:srgbClr val="000099"/>
              </a:solidFill>
            </a:endParaRPr>
          </a:p>
        </p:txBody>
      </p:sp>
      <p:sp>
        <p:nvSpPr>
          <p:cNvPr id="10243" name="Content Placeholder 2"/>
          <p:cNvSpPr>
            <a:spLocks noGrp="1"/>
          </p:cNvSpPr>
          <p:nvPr>
            <p:ph idx="1"/>
          </p:nvPr>
        </p:nvSpPr>
        <p:spPr>
          <a:xfrm>
            <a:off x="457200" y="1052736"/>
            <a:ext cx="8229600" cy="4840288"/>
          </a:xfrm>
        </p:spPr>
        <p:txBody>
          <a:bodyPr/>
          <a:lstStyle/>
          <a:p>
            <a:pPr algn="just" eaLnBrk="1" hangingPunct="1">
              <a:buFontTx/>
              <a:buNone/>
            </a:pPr>
            <a:r>
              <a:rPr lang="en-US" sz="2400" dirty="0" smtClean="0"/>
              <a:t>  </a:t>
            </a:r>
          </a:p>
          <a:p>
            <a:pPr algn="just" eaLnBrk="1" hangingPunct="1">
              <a:buFontTx/>
              <a:buNone/>
            </a:pPr>
            <a:r>
              <a:rPr lang="en-US" sz="2400" dirty="0" smtClean="0"/>
              <a:t>- Gender Equality, Protection against Discrimination and Violence are guaranteed by the law in Bulgaria; </a:t>
            </a:r>
          </a:p>
          <a:p>
            <a:pPr algn="just" eaLnBrk="1" hangingPunct="1">
              <a:buFontTx/>
              <a:buNone/>
            </a:pPr>
            <a:endParaRPr lang="en-US" sz="2400" dirty="0" smtClean="0"/>
          </a:p>
          <a:p>
            <a:pPr algn="just" eaLnBrk="1" hangingPunct="1">
              <a:buFontTx/>
              <a:buNone/>
            </a:pPr>
            <a:r>
              <a:rPr lang="en-US" sz="2400" dirty="0" smtClean="0"/>
              <a:t> - Bulgaria has the highest share of women and girls ICT specialists  - 27,7 % (the average share for EU is 16%) according to </a:t>
            </a:r>
            <a:r>
              <a:rPr lang="en-US" sz="2400" dirty="0" err="1" smtClean="0"/>
              <a:t>Eurostat</a:t>
            </a:r>
            <a:r>
              <a:rPr lang="en-US" sz="2400" dirty="0" smtClean="0"/>
              <a:t>;</a:t>
            </a:r>
          </a:p>
          <a:p>
            <a:pPr algn="just" eaLnBrk="1" hangingPunct="1">
              <a:buFontTx/>
              <a:buNone/>
            </a:pPr>
            <a:endParaRPr lang="en-US" sz="2400" dirty="0" smtClean="0"/>
          </a:p>
          <a:p>
            <a:pPr algn="just" eaLnBrk="1" hangingPunct="1">
              <a:buFontTx/>
              <a:buNone/>
            </a:pPr>
            <a:r>
              <a:rPr lang="en-US" sz="2400" dirty="0" smtClean="0"/>
              <a:t> - In Bulgaria women are represented in the current parliament with 26,25% (63 women among 240 MPs);</a:t>
            </a:r>
          </a:p>
          <a:p>
            <a:pPr eaLnBrk="1" hangingPunct="1">
              <a:buFontTx/>
              <a:buChar char="-"/>
            </a:pPr>
            <a:endParaRPr lang="en-US" sz="2800" dirty="0" smtClean="0"/>
          </a:p>
          <a:p>
            <a:pPr eaLnBrk="1" hangingPunct="1">
              <a:buFontTx/>
              <a:buNone/>
            </a:pPr>
            <a:r>
              <a:rPr lang="en-US" dirty="0" smtClean="0"/>
              <a:t> </a:t>
            </a:r>
          </a:p>
          <a:p>
            <a:pPr eaLnBrk="1" hangingPunct="1">
              <a:buFontTx/>
              <a:buNone/>
            </a:pPr>
            <a:endParaRPr lang="bg-BG"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smtClean="0">
                <a:solidFill>
                  <a:srgbClr val="000099"/>
                </a:solidFill>
              </a:rPr>
              <a:t>GENERAL POINTS </a:t>
            </a:r>
            <a:endParaRPr lang="bg-BG" sz="2800" dirty="0"/>
          </a:p>
        </p:txBody>
      </p:sp>
      <p:sp>
        <p:nvSpPr>
          <p:cNvPr id="3" name="Content Placeholder 2"/>
          <p:cNvSpPr>
            <a:spLocks noGrp="1"/>
          </p:cNvSpPr>
          <p:nvPr>
            <p:ph idx="1"/>
          </p:nvPr>
        </p:nvSpPr>
        <p:spPr>
          <a:xfrm>
            <a:off x="457200" y="1285860"/>
            <a:ext cx="8329642" cy="4857784"/>
          </a:xfrm>
        </p:spPr>
        <p:txBody>
          <a:bodyPr/>
          <a:lstStyle/>
          <a:p>
            <a:r>
              <a:rPr lang="en-US" sz="2200" dirty="0" smtClean="0"/>
              <a:t>The risk of poverty and social exclusion in Bulgaria is high - 45.9% of people over 65 years face such risk (2016 EU). 52.3% of them are women and  36.5 % are men. For the people over the age of 75 the risk is 53.1%, the risk for men is 40.5% and for women - 60.4%;  </a:t>
            </a:r>
          </a:p>
          <a:p>
            <a:pPr marL="0" indent="0">
              <a:buNone/>
            </a:pPr>
            <a:endParaRPr lang="en-US" sz="2200" dirty="0" smtClean="0"/>
          </a:p>
          <a:p>
            <a:pPr algn="just"/>
            <a:r>
              <a:rPr lang="en-US" sz="2200" dirty="0" smtClean="0"/>
              <a:t>37 cases of  </a:t>
            </a:r>
            <a:r>
              <a:rPr lang="en-US" sz="2200" dirty="0" err="1" smtClean="0"/>
              <a:t>femicides</a:t>
            </a:r>
            <a:r>
              <a:rPr lang="en-US" sz="2200" dirty="0" smtClean="0"/>
              <a:t> in Bulgaria for 2018 and 34 </a:t>
            </a:r>
            <a:r>
              <a:rPr lang="en-US" sz="2200" dirty="0" err="1" smtClean="0"/>
              <a:t>femicides</a:t>
            </a:r>
            <a:r>
              <a:rPr lang="en-US" sz="2200" dirty="0" smtClean="0"/>
              <a:t> for 2017 according to official data of the Bulgarian Ministry of Interior; </a:t>
            </a:r>
          </a:p>
          <a:p>
            <a:pPr algn="just"/>
            <a:endParaRPr lang="en-US" sz="2200" dirty="0" smtClean="0"/>
          </a:p>
          <a:p>
            <a:pPr algn="just"/>
            <a:r>
              <a:rPr lang="en-US" sz="2200" dirty="0" smtClean="0"/>
              <a:t>There is no official statistics about victims of GBV in Bulgaria but every 4</a:t>
            </a:r>
            <a:r>
              <a:rPr lang="en-US" sz="2200" baseline="30000" dirty="0" smtClean="0"/>
              <a:t>th</a:t>
            </a:r>
            <a:r>
              <a:rPr lang="en-US" sz="2200" dirty="0" smtClean="0"/>
              <a:t> woman has been a victim of violence (FRA, 2014);</a:t>
            </a:r>
          </a:p>
          <a:p>
            <a:endParaRPr lang="en-US" sz="2400" dirty="0" smtClean="0"/>
          </a:p>
          <a:p>
            <a:endParaRPr lang="bg-B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939800"/>
          </a:xfrm>
        </p:spPr>
        <p:txBody>
          <a:bodyPr/>
          <a:lstStyle/>
          <a:p>
            <a:r>
              <a:rPr lang="en-US" sz="2400" i="1" dirty="0" smtClean="0">
                <a:solidFill>
                  <a:srgbClr val="000099"/>
                </a:solidFill>
              </a:rPr>
              <a:t>GENERAL   POINTS </a:t>
            </a:r>
            <a:endParaRPr lang="bg-BG" sz="2400" dirty="0" smtClean="0"/>
          </a:p>
        </p:txBody>
      </p:sp>
      <p:sp>
        <p:nvSpPr>
          <p:cNvPr id="11267" name="Content Placeholder 2"/>
          <p:cNvSpPr>
            <a:spLocks noGrp="1"/>
          </p:cNvSpPr>
          <p:nvPr>
            <p:ph idx="1"/>
          </p:nvPr>
        </p:nvSpPr>
        <p:spPr>
          <a:xfrm>
            <a:off x="457200" y="1124744"/>
            <a:ext cx="8229600" cy="4768850"/>
          </a:xfrm>
        </p:spPr>
        <p:txBody>
          <a:bodyPr/>
          <a:lstStyle/>
          <a:p>
            <a:pPr algn="just">
              <a:buNone/>
            </a:pPr>
            <a:r>
              <a:rPr lang="en-US" sz="2400" dirty="0" smtClean="0"/>
              <a:t>	Bulgarian NGOs played a key role in initiating and drafting of legislation on protection against GBV.</a:t>
            </a:r>
          </a:p>
          <a:p>
            <a:pPr algn="just">
              <a:buNone/>
            </a:pPr>
            <a:endParaRPr lang="en-US" sz="2400" dirty="0" smtClean="0"/>
          </a:p>
          <a:p>
            <a:pPr algn="just"/>
            <a:r>
              <a:rPr lang="en-US" sz="2400" dirty="0" smtClean="0"/>
              <a:t>The Bulgarian Law on Protection against Domestic Violence was adopted in </a:t>
            </a:r>
            <a:r>
              <a:rPr lang="en-US" sz="2400" smtClean="0"/>
              <a:t>2005;</a:t>
            </a:r>
          </a:p>
          <a:p>
            <a:pPr marL="0" indent="0" algn="just">
              <a:buNone/>
            </a:pPr>
            <a:endParaRPr lang="en-US" sz="2400" dirty="0" smtClean="0"/>
          </a:p>
          <a:p>
            <a:pPr algn="just"/>
            <a:r>
              <a:rPr lang="en-US" sz="2400" dirty="0" smtClean="0"/>
              <a:t>Criminalization of GBV (physical, sexual or psychological violence by current or former spouses or co-habiting people and forced marriage) was adopted in 2019.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428625"/>
            <a:ext cx="8229600" cy="642938"/>
          </a:xfrm>
        </p:spPr>
        <p:txBody>
          <a:bodyPr/>
          <a:lstStyle/>
          <a:p>
            <a:pPr eaLnBrk="1" hangingPunct="1">
              <a:defRPr/>
            </a:pPr>
            <a:r>
              <a:rPr lang="en-US" sz="1400" b="1" i="1" dirty="0" smtClean="0"/>
              <a:t/>
            </a:r>
            <a:br>
              <a:rPr lang="en-US" sz="1400" b="1" i="1" dirty="0" smtClean="0"/>
            </a:br>
            <a:r>
              <a:rPr lang="en-US" sz="2000" b="1" dirty="0" smtClean="0"/>
              <a:t>Goal 5: Achieve gender equality and empower all women and girls</a:t>
            </a:r>
            <a:br>
              <a:rPr lang="en-US" sz="2000" b="1" dirty="0" smtClean="0"/>
            </a:br>
            <a:endParaRPr lang="bg-BG" sz="2000" b="1" dirty="0" smtClean="0">
              <a:solidFill>
                <a:schemeClr val="accent6">
                  <a:lumMod val="75000"/>
                </a:schemeClr>
              </a:solidFill>
            </a:endParaRPr>
          </a:p>
        </p:txBody>
      </p:sp>
      <p:sp>
        <p:nvSpPr>
          <p:cNvPr id="4099" name="Rectangle 3"/>
          <p:cNvSpPr>
            <a:spLocks noGrp="1" noChangeArrowheads="1"/>
          </p:cNvSpPr>
          <p:nvPr>
            <p:ph type="body" idx="1"/>
          </p:nvPr>
        </p:nvSpPr>
        <p:spPr>
          <a:xfrm>
            <a:off x="428596" y="1071546"/>
            <a:ext cx="7686700" cy="5072098"/>
          </a:xfrm>
        </p:spPr>
        <p:txBody>
          <a:bodyPr/>
          <a:lstStyle/>
          <a:p>
            <a:pPr algn="just" eaLnBrk="1" hangingPunct="1">
              <a:buNone/>
              <a:defRPr/>
            </a:pPr>
            <a:r>
              <a:rPr lang="en-US" sz="1600" dirty="0" smtClean="0"/>
              <a:t>      The principles, goals, mission and experience of the Alliance for Protection against Gender Based Violence, Association </a:t>
            </a:r>
            <a:r>
              <a:rPr lang="en-US" sz="1600" dirty="0" err="1" smtClean="0"/>
              <a:t>Demetra</a:t>
            </a:r>
            <a:r>
              <a:rPr lang="en-US" sz="1600" dirty="0" smtClean="0"/>
              <a:t> and Bulgarian Gender Research Foundation are in agreement with Sustainable Development Goal 5 for achieving gender equality and empowering all women and girls. </a:t>
            </a:r>
          </a:p>
          <a:p>
            <a:pPr algn="just" eaLnBrk="1" hangingPunct="1">
              <a:buNone/>
              <a:defRPr/>
            </a:pPr>
            <a:r>
              <a:rPr lang="en-US" sz="1600" dirty="0" smtClean="0"/>
              <a:t>      Our efforts, activities and tasks in cooperation with the national authorities aim to ensure: </a:t>
            </a:r>
          </a:p>
          <a:p>
            <a:pPr algn="just" eaLnBrk="1" hangingPunct="1">
              <a:buNone/>
              <a:defRPr/>
            </a:pPr>
            <a:endParaRPr lang="en-US" sz="1600" dirty="0" smtClean="0"/>
          </a:p>
          <a:p>
            <a:pPr algn="just" eaLnBrk="1" hangingPunct="1">
              <a:buFontTx/>
              <a:buChar char="-"/>
              <a:defRPr/>
            </a:pPr>
            <a:r>
              <a:rPr lang="en-US" sz="1600" dirty="0" smtClean="0"/>
              <a:t>Consistent measures to overcome the gender pay gap, fighting poverty and social exclusion affecting all social groups; </a:t>
            </a:r>
          </a:p>
          <a:p>
            <a:pPr algn="just" eaLnBrk="1" hangingPunct="1">
              <a:buFontTx/>
              <a:buChar char="-"/>
              <a:defRPr/>
            </a:pPr>
            <a:r>
              <a:rPr lang="en-US" sz="1600" dirty="0" smtClean="0"/>
              <a:t>Women's protection from all forms of gender-based violence</a:t>
            </a:r>
            <a:r>
              <a:rPr lang="en-US" sz="1600" dirty="0"/>
              <a:t>;</a:t>
            </a:r>
            <a:endParaRPr lang="en-US" sz="1600" dirty="0" smtClean="0"/>
          </a:p>
          <a:p>
            <a:pPr algn="just" eaLnBrk="1" hangingPunct="1">
              <a:buFontTx/>
              <a:buChar char="-"/>
              <a:defRPr/>
            </a:pPr>
            <a:r>
              <a:rPr lang="en-US" sz="1600" dirty="0" smtClean="0"/>
              <a:t>The recent adoption of the amendments to the Penal Code for stricter punishment of domestic violence and other forms of violence affecting women more is undoubtedly an achievement; </a:t>
            </a:r>
          </a:p>
          <a:p>
            <a:pPr algn="just" eaLnBrk="1" hangingPunct="1">
              <a:buFontTx/>
              <a:buChar char="-"/>
              <a:defRPr/>
            </a:pPr>
            <a:r>
              <a:rPr lang="en-US" sz="1600" dirty="0" smtClean="0"/>
              <a:t>Better protection for children who are witnesses of violence.</a:t>
            </a:r>
            <a:endParaRPr lang="bg-BG" sz="1600" dirty="0" smtClean="0"/>
          </a:p>
          <a:p>
            <a:pPr algn="just" eaLnBrk="1" hangingPunct="1">
              <a:buFontTx/>
              <a:buNone/>
              <a:defRPr/>
            </a:pPr>
            <a:endParaRPr lang="en-US" sz="1600" dirty="0" smtClean="0"/>
          </a:p>
          <a:p>
            <a:pPr algn="just" eaLnBrk="1" hangingPunct="1">
              <a:buFontTx/>
              <a:buNone/>
              <a:defRPr/>
            </a:pPr>
            <a:r>
              <a:rPr lang="en-US" sz="1600" dirty="0" smtClean="0"/>
              <a:t>       </a:t>
            </a:r>
          </a:p>
          <a:p>
            <a:pPr algn="just" eaLnBrk="1" hangingPunct="1">
              <a:buFontTx/>
              <a:buNone/>
              <a:defRPr/>
            </a:pPr>
            <a:endParaRPr lang="en-US" sz="1400" dirty="0" smtClean="0"/>
          </a:p>
          <a:p>
            <a:pPr algn="just" eaLnBrk="1" hangingPunct="1">
              <a:buFontTx/>
              <a:buNone/>
              <a:defRPr/>
            </a:pPr>
            <a:endParaRPr lang="bg-BG" sz="1400" dirty="0" smtClean="0"/>
          </a:p>
        </p:txBody>
      </p:sp>
      <p:pic>
        <p:nvPicPr>
          <p:cNvPr id="12292" name="Picture 124"/>
          <p:cNvPicPr>
            <a:picLocks noChangeAspect="1" noChangeArrowheads="1"/>
          </p:cNvPicPr>
          <p:nvPr/>
        </p:nvPicPr>
        <p:blipFill>
          <a:blip r:embed="rId2"/>
          <a:srcRect/>
          <a:stretch>
            <a:fillRect/>
          </a:stretch>
        </p:blipFill>
        <p:spPr bwMode="auto">
          <a:xfrm>
            <a:off x="7889875" y="5857874"/>
            <a:ext cx="1254125" cy="1000126"/>
          </a:xfrm>
          <a:prstGeom prst="rect">
            <a:avLst/>
          </a:prstGeom>
          <a:noFill/>
          <a:ln w="9525">
            <a:noFill/>
            <a:miter lim="800000"/>
            <a:headEnd/>
            <a:tailEnd/>
          </a:ln>
        </p:spPr>
      </p:pic>
      <p:pic>
        <p:nvPicPr>
          <p:cNvPr id="5" name="Picture 125"/>
          <p:cNvPicPr>
            <a:picLocks noChangeAspect="1" noChangeArrowheads="1"/>
          </p:cNvPicPr>
          <p:nvPr/>
        </p:nvPicPr>
        <p:blipFill>
          <a:blip r:embed="rId3"/>
          <a:srcRect/>
          <a:stretch>
            <a:fillRect/>
          </a:stretch>
        </p:blipFill>
        <p:spPr bwMode="auto">
          <a:xfrm>
            <a:off x="6357950" y="6000768"/>
            <a:ext cx="1570038" cy="857232"/>
          </a:xfrm>
          <a:prstGeom prst="rect">
            <a:avLst/>
          </a:prstGeom>
          <a:noFill/>
          <a:ln w="9525">
            <a:noFill/>
            <a:miter lim="800000"/>
            <a:headEnd/>
            <a:tailEnd/>
          </a:ln>
        </p:spPr>
      </p:pic>
      <p:pic>
        <p:nvPicPr>
          <p:cNvPr id="6" name="Picture 127" descr="https://scontent-sof1-1.xx.fbcdn.net/v/t1.0-0/p552x414/10441042_807530525972488_5998819001379312004_n.jpg?_nc_cat=100&amp;_nc_ht=scontent-sof1-1.xx&amp;oh=147bf9e42a8b0b1f38a98c8f8cc8e6cb&amp;oe=5D16933B"/>
          <p:cNvPicPr>
            <a:picLocks noChangeAspect="1" noChangeArrowheads="1"/>
          </p:cNvPicPr>
          <p:nvPr/>
        </p:nvPicPr>
        <p:blipFill>
          <a:blip r:embed="rId4" cstate="print"/>
          <a:srcRect/>
          <a:stretch>
            <a:fillRect/>
          </a:stretch>
        </p:blipFill>
        <p:spPr bwMode="auto">
          <a:xfrm>
            <a:off x="5000628" y="5929330"/>
            <a:ext cx="1357312" cy="92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US" sz="2000" i="1" dirty="0" smtClean="0"/>
              <a:t/>
            </a:r>
            <a:br>
              <a:rPr lang="en-US" sz="2000" i="1" dirty="0" smtClean="0"/>
            </a:br>
            <a:r>
              <a:rPr lang="en-US" sz="2000" i="1" dirty="0" smtClean="0"/>
              <a:t>Good practices from Bulgaria – GBV focus with work with refugees and asylum seekers </a:t>
            </a:r>
            <a:endParaRPr lang="bg-BG" sz="2000" i="1" dirty="0"/>
          </a:p>
        </p:txBody>
      </p:sp>
      <p:sp>
        <p:nvSpPr>
          <p:cNvPr id="3" name="Content Placeholder 2"/>
          <p:cNvSpPr>
            <a:spLocks noGrp="1"/>
          </p:cNvSpPr>
          <p:nvPr>
            <p:ph idx="1"/>
          </p:nvPr>
        </p:nvSpPr>
        <p:spPr>
          <a:xfrm>
            <a:off x="457200" y="1285860"/>
            <a:ext cx="8229600" cy="4840303"/>
          </a:xfrm>
        </p:spPr>
        <p:txBody>
          <a:bodyPr/>
          <a:lstStyle/>
          <a:p>
            <a:pPr algn="ctr" eaLnBrk="1" hangingPunct="1">
              <a:buFontTx/>
              <a:buNone/>
              <a:defRPr/>
            </a:pPr>
            <a:r>
              <a:rPr lang="en-US" sz="1600" dirty="0" smtClean="0"/>
              <a:t>           PROJECT “REACHING OUT AND LEAVING NO WOMAN, CHILD AND MAN BEHIND  AND AT RISK OF VIOLENCE” supported by UNICEF Bulgaria 2018 – 2019 </a:t>
            </a:r>
          </a:p>
          <a:p>
            <a:pPr eaLnBrk="1" hangingPunct="1">
              <a:buFontTx/>
              <a:buNone/>
              <a:defRPr/>
            </a:pPr>
            <a:r>
              <a:rPr lang="en-US" sz="1600" dirty="0" smtClean="0"/>
              <a:t>     </a:t>
            </a:r>
          </a:p>
          <a:p>
            <a:pPr algn="just" eaLnBrk="1" hangingPunct="1">
              <a:buFontTx/>
              <a:buNone/>
              <a:defRPr/>
            </a:pPr>
            <a:r>
              <a:rPr lang="en-US" sz="1600" dirty="0" smtClean="0"/>
              <a:t>      The project was implemented by the </a:t>
            </a:r>
            <a:r>
              <a:rPr lang="en-US" sz="1600" dirty="0" smtClean="0">
                <a:solidFill>
                  <a:schemeClr val="accent2">
                    <a:lumMod val="75000"/>
                  </a:schemeClr>
                </a:solidFill>
              </a:rPr>
              <a:t>Alliance for Protection against Gender Based Violence,</a:t>
            </a:r>
            <a:r>
              <a:rPr lang="en-US" sz="1600" dirty="0" smtClean="0"/>
              <a:t>  funded by the US Department of State, Bureau of Population, Refugees and Migration" through UNICEF Bulgaria between April - September 2018 and was extended until July 2019</a:t>
            </a:r>
            <a:endParaRPr lang="bg-BG" sz="1600" dirty="0" smtClean="0"/>
          </a:p>
          <a:p>
            <a:pPr algn="just" eaLnBrk="1" hangingPunct="1">
              <a:buFontTx/>
              <a:buNone/>
              <a:defRPr/>
            </a:pPr>
            <a:r>
              <a:rPr lang="en-US" sz="1600" dirty="0" smtClean="0"/>
              <a:t> </a:t>
            </a:r>
            <a:br>
              <a:rPr lang="en-US" sz="1600" dirty="0" smtClean="0"/>
            </a:br>
            <a:r>
              <a:rPr lang="en-US" sz="1600" dirty="0" smtClean="0"/>
              <a:t>- Development of gender-sensitive approach toward men, women and children - refugees, migrants and asylum seekers among frontline servants (social workers, lawyers and police officers);</a:t>
            </a:r>
          </a:p>
          <a:p>
            <a:pPr algn="just" eaLnBrk="1" hangingPunct="1">
              <a:buFontTx/>
              <a:buNone/>
              <a:defRPr/>
            </a:pPr>
            <a:r>
              <a:rPr lang="en-US" sz="1600" dirty="0" smtClean="0"/>
              <a:t>     - Specialized training into seven sessions was conducted for specialists working directly with refugees, migrants and asylum seekers - 75 people were trained - representatives of state institutions and NGOs working with women and children refugees.</a:t>
            </a:r>
          </a:p>
          <a:p>
            <a:pPr algn="just" eaLnBrk="1" hangingPunct="1">
              <a:buFontTx/>
              <a:buNone/>
              <a:defRPr/>
            </a:pPr>
            <a:endParaRPr lang="en-US" sz="1600" dirty="0" smtClean="0"/>
          </a:p>
          <a:p>
            <a:pPr algn="just" eaLnBrk="1" hangingPunct="1">
              <a:buFontTx/>
              <a:buNone/>
              <a:defRPr/>
            </a:pPr>
            <a:endParaRPr lang="en-US" sz="1600" dirty="0" smtClean="0"/>
          </a:p>
          <a:p>
            <a:pPr algn="just" eaLnBrk="1" hangingPunct="1">
              <a:buFontTx/>
              <a:buNone/>
              <a:defRPr/>
            </a:pPr>
            <a:r>
              <a:rPr lang="en-US" sz="1600" dirty="0" smtClean="0"/>
              <a:t>       </a:t>
            </a:r>
          </a:p>
          <a:p>
            <a:pPr eaLnBrk="1" hangingPunct="1">
              <a:buFontTx/>
              <a:buNone/>
              <a:defRPr/>
            </a:pPr>
            <a:r>
              <a:rPr lang="en-US" sz="1600" dirty="0" smtClean="0"/>
              <a:t/>
            </a:r>
            <a:br>
              <a:rPr lang="en-US" sz="1600" dirty="0" smtClean="0"/>
            </a:br>
            <a:r>
              <a:rPr lang="en-US" sz="1600" dirty="0" smtClean="0"/>
              <a:t/>
            </a:r>
            <a:br>
              <a:rPr lang="en-US" sz="1600" dirty="0" smtClean="0"/>
            </a:br>
            <a:endParaRPr lang="bg-BG" sz="1600" dirty="0"/>
          </a:p>
        </p:txBody>
      </p:sp>
      <p:pic>
        <p:nvPicPr>
          <p:cNvPr id="4" name="Picture 124"/>
          <p:cNvPicPr>
            <a:picLocks noChangeAspect="1" noChangeArrowheads="1"/>
          </p:cNvPicPr>
          <p:nvPr/>
        </p:nvPicPr>
        <p:blipFill>
          <a:blip r:embed="rId2"/>
          <a:srcRect/>
          <a:stretch>
            <a:fillRect/>
          </a:stretch>
        </p:blipFill>
        <p:spPr bwMode="auto">
          <a:xfrm>
            <a:off x="0" y="5929312"/>
            <a:ext cx="1254125" cy="92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defRPr/>
            </a:pPr>
            <a:r>
              <a:rPr lang="en-US" sz="2400" i="1" dirty="0" smtClean="0"/>
              <a:t>Good practices from Bulgaria – GBV focus with work with refugees and asylum seekers</a:t>
            </a:r>
            <a:endParaRPr lang="bg-BG" sz="2400" dirty="0" smtClean="0"/>
          </a:p>
        </p:txBody>
      </p:sp>
      <p:pic>
        <p:nvPicPr>
          <p:cNvPr id="13315" name="Picture 3" descr="IMG_20180606_160616.jpg"/>
          <p:cNvPicPr>
            <a:picLocks noChangeAspect="1"/>
          </p:cNvPicPr>
          <p:nvPr/>
        </p:nvPicPr>
        <p:blipFill>
          <a:blip r:embed="rId2"/>
          <a:srcRect/>
          <a:stretch>
            <a:fillRect/>
          </a:stretch>
        </p:blipFill>
        <p:spPr bwMode="auto">
          <a:xfrm>
            <a:off x="6500826" y="2000240"/>
            <a:ext cx="1928812" cy="2428875"/>
          </a:xfrm>
          <a:prstGeom prst="rect">
            <a:avLst/>
          </a:prstGeom>
          <a:noFill/>
          <a:ln w="9525">
            <a:noFill/>
            <a:miter lim="800000"/>
            <a:headEnd/>
            <a:tailEnd/>
          </a:ln>
        </p:spPr>
      </p:pic>
      <p:pic>
        <p:nvPicPr>
          <p:cNvPr id="13316" name="Picture 4" descr="D:\Desktop\UNICEF 2018\UNICEF\snimki UNICEF\IMG_20180530_114820.jpg"/>
          <p:cNvPicPr>
            <a:picLocks noChangeAspect="1" noChangeArrowheads="1"/>
          </p:cNvPicPr>
          <p:nvPr/>
        </p:nvPicPr>
        <p:blipFill>
          <a:blip r:embed="rId3"/>
          <a:srcRect/>
          <a:stretch>
            <a:fillRect/>
          </a:stretch>
        </p:blipFill>
        <p:spPr bwMode="auto">
          <a:xfrm>
            <a:off x="1071538" y="2000240"/>
            <a:ext cx="2786063" cy="2425700"/>
          </a:xfrm>
          <a:prstGeom prst="rect">
            <a:avLst/>
          </a:prstGeom>
          <a:noFill/>
          <a:ln w="9525">
            <a:noFill/>
            <a:miter lim="800000"/>
            <a:headEnd/>
            <a:tailEnd/>
          </a:ln>
        </p:spPr>
      </p:pic>
      <p:pic>
        <p:nvPicPr>
          <p:cNvPr id="13317" name="Picture 5" descr="D:\Desktop\UNICEF 2018\UNICEF\snimki UNICEF\IMG_20180604_103742.jpg"/>
          <p:cNvPicPr>
            <a:picLocks noGrp="1" noChangeAspect="1" noChangeArrowheads="1"/>
          </p:cNvPicPr>
          <p:nvPr>
            <p:ph idx="1"/>
          </p:nvPr>
        </p:nvPicPr>
        <p:blipFill>
          <a:blip r:embed="rId4"/>
          <a:srcRect/>
          <a:stretch>
            <a:fillRect/>
          </a:stretch>
        </p:blipFill>
        <p:spPr>
          <a:xfrm>
            <a:off x="4000496" y="2071678"/>
            <a:ext cx="2305050" cy="2428875"/>
          </a:xfrm>
          <a:noFill/>
        </p:spPr>
      </p:pic>
      <p:pic>
        <p:nvPicPr>
          <p:cNvPr id="13319" name="Picture 124"/>
          <p:cNvPicPr>
            <a:picLocks noChangeAspect="1" noChangeArrowheads="1"/>
          </p:cNvPicPr>
          <p:nvPr/>
        </p:nvPicPr>
        <p:blipFill>
          <a:blip r:embed="rId5"/>
          <a:srcRect/>
          <a:stretch>
            <a:fillRect/>
          </a:stretch>
        </p:blipFill>
        <p:spPr bwMode="auto">
          <a:xfrm>
            <a:off x="0" y="5929313"/>
            <a:ext cx="1254125"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sz="2400" b="1" i="1" dirty="0" smtClean="0">
                <a:solidFill>
                  <a:schemeClr val="accent6">
                    <a:lumMod val="75000"/>
                  </a:schemeClr>
                </a:solidFill>
              </a:rPr>
              <a:t>Good practices from Bulgaria – prevention of Domestic Violence</a:t>
            </a:r>
            <a:endParaRPr lang="bg-BG" sz="2400" dirty="0" smtClean="0"/>
          </a:p>
        </p:txBody>
      </p:sp>
      <p:sp>
        <p:nvSpPr>
          <p:cNvPr id="8195" name="Content Placeholder 2"/>
          <p:cNvSpPr>
            <a:spLocks noGrp="1"/>
          </p:cNvSpPr>
          <p:nvPr>
            <p:ph idx="1"/>
          </p:nvPr>
        </p:nvSpPr>
        <p:spPr>
          <a:xfrm>
            <a:off x="428625" y="1357313"/>
            <a:ext cx="8258175" cy="5000625"/>
          </a:xfrm>
        </p:spPr>
        <p:txBody>
          <a:bodyPr/>
          <a:lstStyle/>
          <a:p>
            <a:pPr algn="just" eaLnBrk="1" hangingPunct="1">
              <a:buFontTx/>
              <a:buNone/>
              <a:defRPr/>
            </a:pPr>
            <a:r>
              <a:rPr lang="en-US" dirty="0" smtClean="0"/>
              <a:t>   </a:t>
            </a:r>
            <a:r>
              <a:rPr lang="en-US" sz="1800" dirty="0"/>
              <a:t>Project </a:t>
            </a:r>
            <a:r>
              <a:rPr lang="bg-BG" sz="1800" b="1" dirty="0"/>
              <a:t>„</a:t>
            </a:r>
            <a:r>
              <a:rPr lang="en-US" sz="1800" b="1" dirty="0"/>
              <a:t>Domestic Violence as an Issue of the Family and </a:t>
            </a:r>
            <a:r>
              <a:rPr lang="en-US" sz="1800" b="1" dirty="0" smtClean="0"/>
              <a:t>Society</a:t>
            </a:r>
            <a:r>
              <a:rPr lang="bg-BG" sz="1800" b="1" dirty="0" smtClean="0"/>
              <a:t>“</a:t>
            </a:r>
            <a:r>
              <a:rPr lang="en-US" sz="1800" b="1" dirty="0" smtClean="0"/>
              <a:t> </a:t>
            </a:r>
            <a:r>
              <a:rPr lang="en-US" sz="1800" dirty="0"/>
              <a:t>implemented </a:t>
            </a:r>
            <a:r>
              <a:rPr lang="en-US" sz="1800" dirty="0" smtClean="0"/>
              <a:t>by the </a:t>
            </a:r>
            <a:r>
              <a:rPr lang="en-US" sz="1800" dirty="0" smtClean="0">
                <a:solidFill>
                  <a:schemeClr val="accent2">
                    <a:lumMod val="75000"/>
                  </a:schemeClr>
                </a:solidFill>
              </a:rPr>
              <a:t>Alliance for Protection against GBV </a:t>
            </a:r>
            <a:r>
              <a:rPr lang="en-US" sz="1800" dirty="0" smtClean="0"/>
              <a:t>financially supported by the Bulgarian Ministry of Justice. </a:t>
            </a:r>
          </a:p>
          <a:p>
            <a:pPr algn="just" eaLnBrk="1" hangingPunct="1">
              <a:buFontTx/>
              <a:buNone/>
              <a:defRPr/>
            </a:pPr>
            <a:endParaRPr lang="en-US" sz="1800" dirty="0" smtClean="0"/>
          </a:p>
          <a:p>
            <a:pPr algn="just" eaLnBrk="1" hangingPunct="1">
              <a:buFontTx/>
              <a:buNone/>
              <a:defRPr/>
            </a:pPr>
            <a:r>
              <a:rPr lang="en-US" sz="1800" dirty="0" smtClean="0"/>
              <a:t>     - The project  had more than 5000 </a:t>
            </a:r>
            <a:r>
              <a:rPr lang="en-US" sz="1800" dirty="0" smtClean="0"/>
              <a:t>beneficiaries </a:t>
            </a:r>
            <a:r>
              <a:rPr lang="en-US" sz="1800" dirty="0" smtClean="0"/>
              <a:t>in the regions in Bulgaria where people do not have access to regular counseling services. The </a:t>
            </a:r>
            <a:r>
              <a:rPr lang="en-US" sz="1800" dirty="0" smtClean="0"/>
              <a:t>beneficiaries </a:t>
            </a:r>
            <a:r>
              <a:rPr lang="en-US" sz="1800" dirty="0" smtClean="0"/>
              <a:t>were victims, families, </a:t>
            </a:r>
            <a:r>
              <a:rPr lang="en-US" sz="1800" dirty="0" smtClean="0"/>
              <a:t>perpetrators and school teachers and students;</a:t>
            </a:r>
            <a:endParaRPr lang="en-US" sz="1800" dirty="0" smtClean="0"/>
          </a:p>
          <a:p>
            <a:pPr algn="just" eaLnBrk="1" hangingPunct="1">
              <a:buFontTx/>
              <a:buNone/>
              <a:defRPr/>
            </a:pPr>
            <a:endParaRPr lang="en-US" sz="1800" dirty="0" smtClean="0"/>
          </a:p>
          <a:p>
            <a:pPr algn="just" eaLnBrk="1" hangingPunct="1">
              <a:buFontTx/>
              <a:buNone/>
              <a:defRPr/>
            </a:pPr>
            <a:r>
              <a:rPr lang="en-US" sz="1800" dirty="0" smtClean="0"/>
              <a:t>    - A pilot program started for work with perpetrators who voluntary assume that they have problem with </a:t>
            </a:r>
            <a:r>
              <a:rPr lang="en-US" sz="1800" dirty="0" smtClean="0"/>
              <a:t>aggression;</a:t>
            </a:r>
            <a:endParaRPr lang="en-US" sz="1800" dirty="0" smtClean="0"/>
          </a:p>
          <a:p>
            <a:pPr algn="just" eaLnBrk="1" hangingPunct="1">
              <a:buFontTx/>
              <a:buNone/>
              <a:defRPr/>
            </a:pPr>
            <a:endParaRPr lang="en-US" sz="1800" dirty="0" smtClean="0"/>
          </a:p>
          <a:p>
            <a:pPr algn="just" eaLnBrk="1" hangingPunct="1">
              <a:buFontTx/>
              <a:buNone/>
              <a:defRPr/>
            </a:pPr>
            <a:r>
              <a:rPr lang="en-US" sz="1800" dirty="0" smtClean="0"/>
              <a:t>    - And pilot specialized national telephone line for domestic violence started.</a:t>
            </a:r>
          </a:p>
          <a:p>
            <a:pPr eaLnBrk="1" hangingPunct="1">
              <a:buFontTx/>
              <a:buNone/>
              <a:defRPr/>
            </a:pPr>
            <a:r>
              <a:rPr lang="en-US" sz="1800" dirty="0" smtClean="0"/>
              <a:t>    </a:t>
            </a:r>
          </a:p>
          <a:p>
            <a:pPr eaLnBrk="1" hangingPunct="1">
              <a:buFontTx/>
              <a:buNone/>
              <a:defRPr/>
            </a:pPr>
            <a:endParaRPr lang="en-US" sz="1800" dirty="0" smtClean="0"/>
          </a:p>
          <a:p>
            <a:pPr eaLnBrk="1" hangingPunct="1">
              <a:buFontTx/>
              <a:buNone/>
              <a:defRPr/>
            </a:pPr>
            <a:endParaRPr lang="en-US" sz="1800" dirty="0" smtClean="0"/>
          </a:p>
          <a:p>
            <a:pPr eaLnBrk="1" hangingPunct="1">
              <a:buFontTx/>
              <a:buNone/>
              <a:defRPr/>
            </a:pPr>
            <a:r>
              <a:rPr lang="en-US" sz="1800" dirty="0" smtClean="0"/>
              <a:t>     </a:t>
            </a:r>
            <a:endParaRPr lang="bg-BG" sz="1800" dirty="0" smtClean="0"/>
          </a:p>
        </p:txBody>
      </p:sp>
      <p:pic>
        <p:nvPicPr>
          <p:cNvPr id="15364" name="Picture 124"/>
          <p:cNvPicPr>
            <a:picLocks noChangeAspect="1" noChangeArrowheads="1"/>
          </p:cNvPicPr>
          <p:nvPr/>
        </p:nvPicPr>
        <p:blipFill>
          <a:blip r:embed="rId2"/>
          <a:srcRect/>
          <a:stretch>
            <a:fillRect/>
          </a:stretch>
        </p:blipFill>
        <p:spPr bwMode="auto">
          <a:xfrm>
            <a:off x="0" y="5929313"/>
            <a:ext cx="1254125"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b="1" i="1" dirty="0" smtClean="0">
                <a:solidFill>
                  <a:schemeClr val="accent6">
                    <a:lumMod val="75000"/>
                  </a:schemeClr>
                </a:solidFill>
              </a:rPr>
              <a:t>Good practices from Bulgaria – prevention of Domestic Violence</a:t>
            </a:r>
            <a:endParaRPr lang="bg-BG" sz="2400" dirty="0"/>
          </a:p>
        </p:txBody>
      </p:sp>
      <p:sp>
        <p:nvSpPr>
          <p:cNvPr id="3" name="Content Placeholder 2"/>
          <p:cNvSpPr>
            <a:spLocks noGrp="1"/>
          </p:cNvSpPr>
          <p:nvPr>
            <p:ph idx="1"/>
          </p:nvPr>
        </p:nvSpPr>
        <p:spPr/>
        <p:txBody>
          <a:bodyPr/>
          <a:lstStyle/>
          <a:p>
            <a:pPr>
              <a:defRPr/>
            </a:pPr>
            <a:r>
              <a:rPr lang="en-US" dirty="0" smtClean="0"/>
              <a:t> </a:t>
            </a:r>
            <a:r>
              <a:rPr lang="en-US" sz="2400" dirty="0" smtClean="0"/>
              <a:t>3 </a:t>
            </a:r>
            <a:r>
              <a:rPr lang="en-US" sz="2400" dirty="0" smtClean="0"/>
              <a:t>awareness campaigns </a:t>
            </a:r>
            <a:r>
              <a:rPr lang="en-US" sz="2400" dirty="0" smtClean="0"/>
              <a:t>with 77 teachers and 133 students </a:t>
            </a:r>
            <a:r>
              <a:rPr lang="en-US" sz="2400" dirty="0" smtClean="0"/>
              <a:t>were </a:t>
            </a:r>
            <a:r>
              <a:rPr lang="en-US" sz="2400" dirty="0" smtClean="0"/>
              <a:t>conducted. </a:t>
            </a:r>
          </a:p>
          <a:p>
            <a:pPr>
              <a:defRPr/>
            </a:pPr>
            <a:endParaRPr lang="en-US" sz="2400" dirty="0" smtClean="0"/>
          </a:p>
          <a:p>
            <a:pPr>
              <a:buNone/>
              <a:defRPr/>
            </a:pPr>
            <a:endParaRPr lang="en-US" sz="2400" dirty="0" smtClean="0"/>
          </a:p>
        </p:txBody>
      </p:sp>
      <p:pic>
        <p:nvPicPr>
          <p:cNvPr id="16388" name="Picture 124"/>
          <p:cNvPicPr>
            <a:picLocks noChangeAspect="1" noChangeArrowheads="1"/>
          </p:cNvPicPr>
          <p:nvPr/>
        </p:nvPicPr>
        <p:blipFill>
          <a:blip r:embed="rId2"/>
          <a:srcRect/>
          <a:stretch>
            <a:fillRect/>
          </a:stretch>
        </p:blipFill>
        <p:spPr bwMode="auto">
          <a:xfrm>
            <a:off x="0" y="5929313"/>
            <a:ext cx="1254125" cy="928687"/>
          </a:xfrm>
          <a:prstGeom prst="rect">
            <a:avLst/>
          </a:prstGeom>
          <a:noFill/>
          <a:ln w="9525">
            <a:noFill/>
            <a:miter lim="800000"/>
            <a:headEnd/>
            <a:tailEnd/>
          </a:ln>
        </p:spPr>
      </p:pic>
      <p:pic>
        <p:nvPicPr>
          <p:cNvPr id="5" name="Picture 4" descr="IMG_4417-1.jpg"/>
          <p:cNvPicPr>
            <a:picLocks noChangeAspect="1"/>
          </p:cNvPicPr>
          <p:nvPr/>
        </p:nvPicPr>
        <p:blipFill>
          <a:blip r:embed="rId3" cstate="print"/>
          <a:stretch>
            <a:fillRect/>
          </a:stretch>
        </p:blipFill>
        <p:spPr>
          <a:xfrm>
            <a:off x="3563888" y="2852936"/>
            <a:ext cx="5429256" cy="342672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omen’s empowerment and the link to sustainable development”&amp;#x0D;&amp;#x0A; 63rd Session of Commission on the Status on Women &amp;#x0D;&amp;#x0A;1&quot;/&gt;&lt;property id=&quot;20307&quot; value=&quot;256&quot;/&gt;&lt;/object&gt;&lt;object type=&quot;3&quot; unique_id=&quot;10005&quot;&gt;&lt;property id=&quot;20148&quot; value=&quot;5&quot;/&gt;&lt;property id=&quot;20300&quot; value=&quot;Slide 5 - &amp;quot;&amp;#x0D;&amp;#x0A;Goal 5: Achieve gender equality and empower all women and girls&amp;#x0D;&amp;#x0A;&amp;quot;&quot;/&gt;&lt;property id=&quot;20307&quot; value=&quot;257&quot;/&gt;&lt;/object&gt;&lt;object type=&quot;3&quot; unique_id=&quot;10006&quot;&gt;&lt;property id=&quot;20148&quot; value=&quot;5&quot;/&gt;&lt;property id=&quot;20300&quot; value=&quot;Slide 7 - &amp;quot;Good practices from Bulgaria – GBV focus with work with refugees and asylum seekers&amp;quot;&quot;/&gt;&lt;property id=&quot;20307&quot; value=&quot;258&quot;/&gt;&lt;/object&gt;&lt;object type=&quot;3&quot; unique_id=&quot;10012&quot;&gt;&lt;property id=&quot;20148&quot; value=&quot;5&quot;/&gt;&lt;property id=&quot;20300&quot; value=&quot;Slide 2 - &amp;quot;GENERAL   POINTS &amp;quot;&quot;/&gt;&lt;property id=&quot;20307&quot; value=&quot;262&quot;/&gt;&lt;/object&gt;&lt;object type=&quot;3&quot; unique_id=&quot;10013&quot;&gt;&lt;property id=&quot;20148&quot; value=&quot;5&quot;/&gt;&lt;property id=&quot;20300&quot; value=&quot;Slide 4 - &amp;quot;GENERAL   POINTS &amp;quot;&quot;/&gt;&lt;property id=&quot;20307&quot; value=&quot;263&quot;/&gt;&lt;/object&gt;&lt;object type=&quot;3&quot; unique_id=&quot;10015&quot;&gt;&lt;property id=&quot;20148&quot; value=&quot;5&quot;/&gt;&lt;property id=&quot;20300&quot; value=&quot;Slide 8 - &amp;quot;Good practices from Bulgaria – prevention of Domestic Violence&amp;quot;&quot;/&gt;&lt;property id=&quot;20307&quot; value=&quot;261&quot;/&gt;&lt;/object&gt;&lt;object type=&quot;3&quot; unique_id=&quot;10016&quot;&gt;&lt;property id=&quot;20148&quot; value=&quot;5&quot;/&gt;&lt;property id=&quot;20300&quot; value=&quot;Slide 9 - &amp;quot;Good practices from Bulgaria – prevention of Domestic Violence&amp;quot;&quot;/&gt;&lt;property id=&quot;20307&quot; value=&quot;264&quot;/&gt;&lt;/object&gt;&lt;object type=&quot;3&quot; unique_id=&quot;10017&quot;&gt;&lt;property id=&quot;20148&quot; value=&quot;5&quot;/&gt;&lt;property id=&quot;20300&quot; value=&quot;Slide 10 - &amp;quot;Good practices from Bulgaria – women and girls with disabilities victims of violence &amp;quot;&quot;/&gt;&lt;property id=&quot;20307&quot; value=&quot;265&quot;/&gt;&lt;/object&gt;&lt;object type=&quot;3&quot; unique_id=&quot;10018&quot;&gt;&lt;property id=&quot;20148&quot; value=&quot;5&quot;/&gt;&lt;property id=&quot;20300&quot; value=&quot;Slide 11 - &amp;quot;Good practices from Bulgaria – women and girls with disabilities victims of violence &amp;quot;&quot;/&gt;&lt;property id=&quot;20307&quot; value=&quot;266&quot;/&gt;&lt;/object&gt;&lt;object type=&quot;3&quot; unique_id=&quot;10019&quot;&gt;&lt;property id=&quot;20148&quot; value=&quot;5&quot;/&gt;&lt;property id=&quot;20300&quot; value=&quot;Slide 12 - &amp;quot; Good Practices from Bulgaria - Prevention of Violence and Crime&amp;quot;&quot;/&gt;&lt;property id=&quot;20307&quot; value=&quot;267&quot;/&gt;&lt;/object&gt;&lt;object type=&quot;3&quot; unique_id=&quot;10020&quot;&gt;&lt;property id=&quot;20148&quot; value=&quot;5&quot;/&gt;&lt;property id=&quot;20300&quot; value=&quot;Slide 13 - &amp;quot;Good Practices from Bulgaria - Crisis center for adults and children &amp;quot;&quot;/&gt;&lt;property id=&quot;20307&quot; value=&quot;268&quot;/&gt;&lt;/object&gt;&lt;object type=&quot;3&quot; unique_id=&quot;10022&quot;&gt;&lt;property id=&quot;20148&quot; value=&quot;5&quot;/&gt;&lt;property id=&quot;20300&quot; value=&quot;Slide 14 - &amp;quot;Good Practices from Bulgaria - Crisis Center for children - victims of abuse&amp;quot;&quot;/&gt;&lt;property id=&quot;20307&quot; value=&quot;270&quot;/&gt;&lt;/object&gt;&lt;object type=&quot;3&quot; unique_id=&quot;10023&quot;&gt;&lt;property id=&quot;20148&quot; value=&quot;5&quot;/&gt;&lt;property id=&quot;20300&quot; value=&quot;Slide 15 - &amp;quot;Good Practices from Bulgaria - Sexual Assault Referral Centre “Vselena” &amp;quot;&quot;/&gt;&lt;property id=&quot;20307&quot; value=&quot;271&quot;/&gt;&lt;/object&gt;&lt;object type=&quot;3&quot; unique_id=&quot;10102&quot;&gt;&lt;property id=&quot;20148&quot; value=&quot;5&quot;/&gt;&lt;property id=&quot;20300&quot; value=&quot;Slide 3 - &amp;quot;GENERAL POINTS &amp;quot;&quot;/&gt;&lt;property id=&quot;20307&quot; value=&quot;274&quot;/&gt;&lt;/object&gt;&lt;object type=&quot;3&quot; unique_id=&quot;10183&quot;&gt;&lt;property id=&quot;20148&quot; value=&quot;5&quot;/&gt;&lt;property id=&quot;20300&quot; value=&quot;Slide 6 - &amp;quot;&amp;#x0D;&amp;#x0A;Good practices from Bulgaria – GBV focus with work with refugees and asylum seekers &amp;quot;&quot;/&gt;&lt;property id=&quot;20307&quot; value=&quot;275&quot;/&gt;&lt;/object&gt;&lt;/object&gt;&lt;/object&gt;&lt;/database&gt;"/>
  <p:tag name="SECTOMILLISECCONVERTED" val="1"/>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8158</TotalTime>
  <Words>1111</Words>
  <Application>Microsoft Office PowerPoint</Application>
  <PresentationFormat>On-screen Show (4:3)</PresentationFormat>
  <Paragraphs>106</Paragraphs>
  <Slides>15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Times New Roman</vt:lpstr>
      <vt:lpstr>Wingdings 3</vt:lpstr>
      <vt:lpstr>Diseño predeterminado</vt:lpstr>
      <vt:lpstr>Bitmap Image</vt:lpstr>
      <vt:lpstr>“Women’s empowerment and the link to sustainable development”  63rd Session of Commission on the Status on Women  13 March 2019, UN,  New York </vt:lpstr>
      <vt:lpstr>GENERAL   POINTS </vt:lpstr>
      <vt:lpstr>GENERAL POINTS </vt:lpstr>
      <vt:lpstr>GENERAL   POINTS </vt:lpstr>
      <vt:lpstr> Goal 5: Achieve gender equality and empower all women and girls </vt:lpstr>
      <vt:lpstr> Good practices from Bulgaria – GBV focus with work with refugees and asylum seekers </vt:lpstr>
      <vt:lpstr>Good practices from Bulgaria – GBV focus with work with refugees and asylum seekers</vt:lpstr>
      <vt:lpstr>Good practices from Bulgaria – prevention of Domestic Violence</vt:lpstr>
      <vt:lpstr>Good practices from Bulgaria – prevention of Domestic Violence</vt:lpstr>
      <vt:lpstr>Good practices from Bulgaria – women and girls with disabilities victims of violence </vt:lpstr>
      <vt:lpstr>Good practices from Bulgaria – women and girls with disabilities victims of violence </vt:lpstr>
      <vt:lpstr> Good Practices from Bulgaria - Prevention of Violence and Crime</vt:lpstr>
      <vt:lpstr>Good Practices from Bulgaria - Crisis center for adults and children </vt:lpstr>
      <vt:lpstr>Good Practices from Bulgaria - Crisis Center for children - victims of abuse</vt:lpstr>
      <vt:lpstr>Good Practices from Bulgaria - Sexual Assault Referral Centre “Vselena”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HP</cp:lastModifiedBy>
  <cp:revision>817</cp:revision>
  <dcterms:created xsi:type="dcterms:W3CDTF">2010-05-23T14:28:12Z</dcterms:created>
  <dcterms:modified xsi:type="dcterms:W3CDTF">2019-03-11T19:48:25Z</dcterms:modified>
</cp:coreProperties>
</file>