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61" r:id="rId3"/>
    <p:sldId id="407" r:id="rId4"/>
    <p:sldId id="394" r:id="rId5"/>
    <p:sldId id="258" r:id="rId6"/>
    <p:sldId id="277" r:id="rId7"/>
    <p:sldId id="412" r:id="rId8"/>
    <p:sldId id="273" r:id="rId9"/>
    <p:sldId id="417" r:id="rId10"/>
    <p:sldId id="272" r:id="rId11"/>
    <p:sldId id="413" r:id="rId12"/>
    <p:sldId id="414" r:id="rId13"/>
    <p:sldId id="415" r:id="rId14"/>
    <p:sldId id="328" r:id="rId15"/>
    <p:sldId id="300" r:id="rId16"/>
    <p:sldId id="416" r:id="rId17"/>
    <p:sldId id="408" r:id="rId18"/>
  </p:sldIdLst>
  <p:sldSz cx="12192000" cy="6858000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B33971-12A7-4558-8905-C5401C1AE7C9}">
          <p14:sldIdLst>
            <p14:sldId id="264"/>
            <p14:sldId id="361"/>
            <p14:sldId id="407"/>
            <p14:sldId id="394"/>
            <p14:sldId id="258"/>
            <p14:sldId id="277"/>
            <p14:sldId id="412"/>
            <p14:sldId id="273"/>
            <p14:sldId id="417"/>
            <p14:sldId id="272"/>
            <p14:sldId id="413"/>
            <p14:sldId id="414"/>
            <p14:sldId id="415"/>
            <p14:sldId id="328"/>
            <p14:sldId id="300"/>
            <p14:sldId id="416"/>
            <p14:sldId id="408"/>
          </p14:sldIdLst>
        </p14:section>
        <p14:section name="Appendices" id="{88A9ECF5-C494-409A-9246-3ABBDC77F4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946518"/>
    <a:srgbClr val="EFCF9B"/>
    <a:srgbClr val="DFA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E01-B200-4CC9-8F26-55990363F62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6531-939A-401C-9B31-4C0B00DE63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5" y="5955978"/>
            <a:ext cx="684213" cy="89732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1600200" cy="129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290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E01-B200-4CC9-8F26-55990363F62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6531-939A-401C-9B31-4C0B00DE6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5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E01-B200-4CC9-8F26-55990363F62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6531-939A-401C-9B31-4C0B00DE6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6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E01-B200-4CC9-8F26-55990363F62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6531-939A-401C-9B31-4C0B00DE63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5" y="5955978"/>
            <a:ext cx="684213" cy="89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9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E01-B200-4CC9-8F26-55990363F62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6531-939A-401C-9B31-4C0B00DE6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9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E01-B200-4CC9-8F26-55990363F62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6531-939A-401C-9B31-4C0B00DE6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E01-B200-4CC9-8F26-55990363F62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6531-939A-401C-9B31-4C0B00DE6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6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E01-B200-4CC9-8F26-55990363F62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6531-939A-401C-9B31-4C0B00DE6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4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E01-B200-4CC9-8F26-55990363F62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6531-939A-401C-9B31-4C0B00DE6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7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E01-B200-4CC9-8F26-55990363F62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6531-939A-401C-9B31-4C0B00DE6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0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EE01-B200-4CC9-8F26-55990363F62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76531-939A-401C-9B31-4C0B00DE63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3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EE01-B200-4CC9-8F26-55990363F62C}" type="datetimeFigureOut">
              <a:rPr lang="en-US" smtClean="0"/>
              <a:pPr/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76531-939A-401C-9B31-4C0B00DE63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015" y="152399"/>
            <a:ext cx="1600200" cy="129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667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ow.gov.e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9DB73EF-8C0F-43BC-806E-02FF60174511}"/>
              </a:ext>
            </a:extLst>
          </p:cNvPr>
          <p:cNvSpPr txBox="1">
            <a:spLocks/>
          </p:cNvSpPr>
          <p:nvPr/>
        </p:nvSpPr>
        <p:spPr>
          <a:xfrm>
            <a:off x="960120" y="2743200"/>
            <a:ext cx="10366164" cy="2974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Egypt National Observatory for Women (ENOW)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Magued Osman</a:t>
            </a:r>
          </a:p>
          <a:p>
            <a:pPr marL="0" indent="0" algn="ctr">
              <a:buNone/>
            </a:pPr>
            <a:r>
              <a:rPr lang="en-US" sz="33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CEO, The Egyptian Center for Public Opinion Research “Baseera”</a:t>
            </a:r>
            <a:endParaRPr lang="en-US" sz="33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84F378-1FD3-4064-AFCF-41FF5B5EC7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42" y="375386"/>
            <a:ext cx="2603983" cy="944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1914DF-13CE-4D74-BCA1-533C144D51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991" y="178366"/>
            <a:ext cx="1459093" cy="1505309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BBF6C88-EA5C-439A-9CB4-D53EA9BA5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10" y="42706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34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9213C0-820C-4923-8B26-138F07D70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7" t="13741" r="34948" b="17551"/>
          <a:stretch/>
        </p:blipFill>
        <p:spPr>
          <a:xfrm>
            <a:off x="2621902" y="-2927"/>
            <a:ext cx="5290457" cy="65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6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FEA7B4-FDE3-457E-8BB9-5F664CB5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24" t="10671" r="35596" b="11837"/>
          <a:stretch/>
        </p:blipFill>
        <p:spPr>
          <a:xfrm>
            <a:off x="1614195" y="32035"/>
            <a:ext cx="7221895" cy="65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599BE-8599-4D6B-BD75-D006E56F5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3" t="9660" r="24147" b="6123"/>
          <a:stretch/>
        </p:blipFill>
        <p:spPr>
          <a:xfrm>
            <a:off x="1483561" y="0"/>
            <a:ext cx="7352524" cy="65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E464C-E75F-4E2B-B7A1-FB899277B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8" t="13927" r="20316" b="30502"/>
          <a:stretch/>
        </p:blipFill>
        <p:spPr>
          <a:xfrm>
            <a:off x="240265" y="111967"/>
            <a:ext cx="11534969" cy="59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EA1AC8-A51E-4317-A59C-95860FFC0FE7}"/>
              </a:ext>
            </a:extLst>
          </p:cNvPr>
          <p:cNvSpPr/>
          <p:nvPr/>
        </p:nvSpPr>
        <p:spPr>
          <a:xfrm>
            <a:off x="163286" y="119741"/>
            <a:ext cx="11789228" cy="6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Main findings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AC632E-C073-4618-B1E4-F228878DE64E}"/>
              </a:ext>
            </a:extLst>
          </p:cNvPr>
          <p:cNvSpPr/>
          <p:nvPr/>
        </p:nvSpPr>
        <p:spPr>
          <a:xfrm>
            <a:off x="188536" y="641017"/>
            <a:ext cx="11775665" cy="4169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GB" sz="3000" b="1" dirty="0">
                <a:solidFill>
                  <a:schemeClr val="accent1">
                    <a:lumMod val="75000"/>
                  </a:schemeClr>
                </a:solidFill>
              </a:rPr>
              <a:t>Education</a:t>
            </a:r>
            <a:r>
              <a:rPr lang="en-GB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lnSpc>
                <a:spcPts val="4000"/>
              </a:lnSpc>
              <a:buAutoNum type="arabicParenR"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</a:rPr>
              <a:t> Egyptian women have achieved notable success in closing the educational gap. Most education statistics tend to favour women. Females: 54 % of university students, 56% university graduates, 48% of graduate students who were granted a Master degree and 39% of graduate students who were granted Ph.D. degree. </a:t>
            </a:r>
          </a:p>
          <a:p>
            <a:pPr marL="342900" indent="-342900">
              <a:lnSpc>
                <a:spcPts val="4000"/>
              </a:lnSpc>
              <a:buAutoNum type="arabicParenR"/>
            </a:pPr>
            <a:r>
              <a:rPr lang="en-GB" sz="3000" dirty="0">
                <a:solidFill>
                  <a:schemeClr val="accent1">
                    <a:lumMod val="75000"/>
                  </a:schemeClr>
                </a:solidFill>
              </a:rPr>
              <a:t> Digital literacy is higher among males however, no gap in digital literacy among youth below 25.</a:t>
            </a:r>
            <a:endParaRPr lang="en-US" sz="30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11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EA1AC8-A51E-4317-A59C-95860FFC0FE7}"/>
              </a:ext>
            </a:extLst>
          </p:cNvPr>
          <p:cNvSpPr/>
          <p:nvPr/>
        </p:nvSpPr>
        <p:spPr>
          <a:xfrm>
            <a:off x="359229" y="326580"/>
            <a:ext cx="11593285" cy="592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Employment</a:t>
            </a:r>
          </a:p>
          <a:p>
            <a:pPr marR="0" lvl="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Unemployment rate is higher among females, however, it starts to decrease for the first time in recent years: </a:t>
            </a:r>
          </a:p>
          <a:p>
            <a:pPr marL="1146175" marR="0" lvl="0" indent="-45720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֎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24.2% in 2015 </a:t>
            </a:r>
          </a:p>
          <a:p>
            <a:pPr marL="1146175" marR="0" lvl="0" indent="-45720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֎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23.6% in 2016</a:t>
            </a:r>
          </a:p>
          <a:p>
            <a:pPr marL="1146175" marR="0" lvl="0" indent="-45720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  <a:buFont typeface="Courier New" panose="02070309020205020404" pitchFamily="49" charset="0"/>
              <a:buChar char="֎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23.1% in 2017</a:t>
            </a:r>
          </a:p>
          <a:p>
            <a:pPr marR="0" lvl="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Wide d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iscrepancy in female unemployment rates among governorates (ranging from 9% to 45%).</a:t>
            </a:r>
            <a:endParaRPr lang="en-US" sz="3200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7CD0F-3FF5-4A57-8FA2-FAAAD9AE1D05}"/>
              </a:ext>
            </a:extLst>
          </p:cNvPr>
          <p:cNvSpPr txBox="1"/>
          <p:nvPr/>
        </p:nvSpPr>
        <p:spPr>
          <a:xfrm>
            <a:off x="5274642" y="3137831"/>
            <a:ext cx="5984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7% increase in the number of female working (2014 – 2017)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793DDA5-0B94-426C-BACD-5F7AAD054D72}"/>
              </a:ext>
            </a:extLst>
          </p:cNvPr>
          <p:cNvSpPr/>
          <p:nvPr/>
        </p:nvSpPr>
        <p:spPr>
          <a:xfrm>
            <a:off x="4206240" y="3580598"/>
            <a:ext cx="895149" cy="336884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4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97A0-4EB5-4F14-926C-C9CB23A9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</a:rPr>
              <a:t>Access to ENOW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04FF9-C8DF-4A17-B3C8-C9B5CFBD5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66" y="1414914"/>
            <a:ext cx="10947133" cy="4948941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֎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119 thousand files downloads or views,  </a:t>
            </a:r>
          </a:p>
          <a:p>
            <a:pPr lvl="0">
              <a:buFont typeface="Courier New" panose="02070309020205020404" pitchFamily="49" charset="0"/>
              <a:buChar char="֎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183 thousand hits,</a:t>
            </a:r>
          </a:p>
          <a:p>
            <a:pPr lvl="0">
              <a:buFont typeface="Courier New" panose="02070309020205020404" pitchFamily="49" charset="0"/>
              <a:buChar char="֎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100 thousand responses on Nes2alak.</a:t>
            </a:r>
          </a:p>
          <a:p>
            <a:pPr marL="0" lvl="0" indent="0">
              <a:buNone/>
            </a:pPr>
            <a:endParaRPr lang="en-US" sz="36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srgbClr val="C00000"/>
                </a:solidFill>
              </a:rPr>
              <a:t>Way forward</a:t>
            </a:r>
          </a:p>
          <a:p>
            <a:pPr lvl="0">
              <a:buFont typeface="Courier New" panose="02070309020205020404" pitchFamily="49" charset="0"/>
              <a:buChar char="֎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Sustainability.</a:t>
            </a:r>
          </a:p>
          <a:p>
            <a:pPr lvl="0">
              <a:buFont typeface="Courier New" panose="02070309020205020404" pitchFamily="49" charset="0"/>
              <a:buChar char="֎"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Bridging more info gaps.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24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F02CAD-27AE-477D-A62E-CBB70200D329}"/>
              </a:ext>
            </a:extLst>
          </p:cNvPr>
          <p:cNvSpPr/>
          <p:nvPr/>
        </p:nvSpPr>
        <p:spPr>
          <a:xfrm>
            <a:off x="1188720" y="2039111"/>
            <a:ext cx="9756648" cy="23698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  <a:p>
            <a:pPr algn="ctr"/>
            <a:endParaRPr lang="en-US" sz="5400" b="1" dirty="0">
              <a:ln w="6600">
                <a:solidFill>
                  <a:srgbClr val="0070C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tl" rotWithShape="0">
                  <a:srgbClr val="0070C0"/>
                </a:outerShdw>
              </a:effectLst>
            </a:endParaRPr>
          </a:p>
          <a:p>
            <a:pPr algn="ctr"/>
            <a:r>
              <a:rPr lang="en-US" sz="4000" b="1" dirty="0">
                <a:ln w="6600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tl" rotWithShape="0">
                    <a:schemeClr val="bg1">
                      <a:lumMod val="65000"/>
                    </a:schemeClr>
                  </a:outerShdw>
                </a:effectLst>
              </a:rPr>
              <a:t>magued.osman@baseera.com.eg</a:t>
            </a:r>
          </a:p>
        </p:txBody>
      </p:sp>
    </p:spTree>
    <p:extLst>
      <p:ext uri="{BB962C8B-B14F-4D97-AF65-F5344CB8AC3E}">
        <p14:creationId xmlns:p14="http://schemas.microsoft.com/office/powerpoint/2010/main" val="1801132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21" y="1917670"/>
            <a:ext cx="5281690" cy="3645731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+mn-lt"/>
                <a:cs typeface="Arabic Typesetting" panose="03020402040406030203" pitchFamily="66" charset="-78"/>
              </a:rPr>
              <a:t>Vision</a:t>
            </a:r>
            <a:br>
              <a:rPr lang="en-US" sz="3600" b="1" dirty="0">
                <a:solidFill>
                  <a:srgbClr val="C00000"/>
                </a:solidFill>
                <a:latin typeface="+mn-lt"/>
                <a:cs typeface="Arabic Typesetting" panose="03020402040406030203" pitchFamily="66" charset="-78"/>
              </a:rPr>
            </a:br>
            <a:r>
              <a:rPr lang="en-US" sz="3600" b="1" dirty="0">
                <a:solidFill>
                  <a:srgbClr val="C00000"/>
                </a:solidFill>
                <a:latin typeface="+mn-lt"/>
                <a:cs typeface="Arabic Typesetting" panose="03020402040406030203" pitchFamily="66" charset="-78"/>
              </a:rPr>
              <a:t>Goals</a:t>
            </a:r>
            <a:br>
              <a:rPr lang="en-US" sz="3600" b="1" dirty="0">
                <a:solidFill>
                  <a:srgbClr val="C00000"/>
                </a:solidFill>
                <a:latin typeface="+mn-lt"/>
                <a:cs typeface="Arabic Typesetting" panose="03020402040406030203" pitchFamily="66" charset="-78"/>
              </a:rPr>
            </a:br>
            <a:r>
              <a:rPr lang="en-US" sz="3600" b="1" dirty="0">
                <a:solidFill>
                  <a:srgbClr val="C00000"/>
                </a:solidFill>
                <a:latin typeface="+mn-lt"/>
                <a:cs typeface="Arabic Typesetting" panose="03020402040406030203" pitchFamily="66" charset="-78"/>
              </a:rPr>
              <a:t>Targets</a:t>
            </a:r>
            <a:br>
              <a:rPr lang="en-US" sz="3600" b="1" dirty="0">
                <a:solidFill>
                  <a:srgbClr val="C00000"/>
                </a:solidFill>
                <a:latin typeface="+mn-lt"/>
                <a:cs typeface="Arabic Typesetting" panose="03020402040406030203" pitchFamily="66" charset="-78"/>
              </a:rPr>
            </a:br>
            <a:r>
              <a:rPr lang="en-US" sz="3600" b="1" dirty="0">
                <a:solidFill>
                  <a:srgbClr val="C00000"/>
                </a:solidFill>
                <a:latin typeface="+mn-lt"/>
                <a:cs typeface="Arabic Typesetting" panose="03020402040406030203" pitchFamily="66" charset="-78"/>
              </a:rPr>
              <a:t>Indicators </a:t>
            </a:r>
            <a:endParaRPr lang="ar-EG" sz="3600" b="1" dirty="0">
              <a:solidFill>
                <a:srgbClr val="C00000"/>
              </a:solidFill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76A1F-760C-4D79-840F-69BE9717676F}"/>
              </a:ext>
            </a:extLst>
          </p:cNvPr>
          <p:cNvSpPr/>
          <p:nvPr/>
        </p:nvSpPr>
        <p:spPr>
          <a:xfrm>
            <a:off x="192505" y="210311"/>
            <a:ext cx="1176207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Egypt National Strategy for Women Empowerment 2030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36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Towards a nation free from discrimination and inequality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FB1B71-6C39-4136-B2F0-7E13E719E785}"/>
              </a:ext>
            </a:extLst>
          </p:cNvPr>
          <p:cNvSpPr/>
          <p:nvPr/>
        </p:nvSpPr>
        <p:spPr>
          <a:xfrm>
            <a:off x="7170821" y="2926080"/>
            <a:ext cx="37827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Participatory</a:t>
            </a:r>
          </a:p>
          <a:p>
            <a:pPr algn="ctr"/>
            <a:r>
              <a:rPr lang="en-US" sz="32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320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Evidence-based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55956B-84E4-4F58-81EC-9469E9EE6DA4}"/>
              </a:ext>
            </a:extLst>
          </p:cNvPr>
          <p:cNvSpPr/>
          <p:nvPr/>
        </p:nvSpPr>
        <p:spPr>
          <a:xfrm>
            <a:off x="7565455" y="2791328"/>
            <a:ext cx="2926080" cy="1829542"/>
          </a:xfrm>
          <a:prstGeom prst="round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ÙØªÙØ¬Ø© Ø¨Ø­Ø« Ø§ÙØµÙØ± Ø¹Ù âªpuzzle 4 piecesâ¬â">
            <a:extLst>
              <a:ext uri="{FF2B5EF4-FFF2-40B4-BE49-F238E27FC236}">
                <a16:creationId xmlns:a16="http://schemas.microsoft.com/office/drawing/2014/main" id="{97569DFD-CF62-430A-8C25-C6C9780F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63" y="935736"/>
            <a:ext cx="571947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F913F9-540C-4EFE-85A4-6CF5B94E30A5}"/>
              </a:ext>
            </a:extLst>
          </p:cNvPr>
          <p:cNvSpPr/>
          <p:nvPr/>
        </p:nvSpPr>
        <p:spPr>
          <a:xfrm>
            <a:off x="9082551" y="4305038"/>
            <a:ext cx="2163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Protection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E612B-F677-4D83-8FE4-314EE63F3126}"/>
              </a:ext>
            </a:extLst>
          </p:cNvPr>
          <p:cNvSpPr/>
          <p:nvPr/>
        </p:nvSpPr>
        <p:spPr>
          <a:xfrm>
            <a:off x="198741" y="3939278"/>
            <a:ext cx="2696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Social empowerment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C594C-93E8-4EF1-99D5-1CAF219BD231}"/>
              </a:ext>
            </a:extLst>
          </p:cNvPr>
          <p:cNvSpPr/>
          <p:nvPr/>
        </p:nvSpPr>
        <p:spPr>
          <a:xfrm>
            <a:off x="118872" y="1781294"/>
            <a:ext cx="2776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Economic empowerment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603DDA-33B8-4932-9212-D9FD5ED9F5FE}"/>
              </a:ext>
            </a:extLst>
          </p:cNvPr>
          <p:cNvSpPr/>
          <p:nvPr/>
        </p:nvSpPr>
        <p:spPr>
          <a:xfrm>
            <a:off x="9082551" y="1781294"/>
            <a:ext cx="2979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Political empowerment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C2A253EF-EDEB-4B18-B796-419488E64A07}"/>
              </a:ext>
            </a:extLst>
          </p:cNvPr>
          <p:cNvSpPr/>
          <p:nvPr/>
        </p:nvSpPr>
        <p:spPr>
          <a:xfrm>
            <a:off x="3877056" y="73152"/>
            <a:ext cx="4800600" cy="1060704"/>
          </a:xfrm>
          <a:prstGeom prst="leftRightArrow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Changing culture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5F0432FE-E965-4A86-8785-A8AD29CF24BF}"/>
              </a:ext>
            </a:extLst>
          </p:cNvPr>
          <p:cNvSpPr/>
          <p:nvPr/>
        </p:nvSpPr>
        <p:spPr>
          <a:xfrm>
            <a:off x="3874008" y="5715000"/>
            <a:ext cx="4800600" cy="1094232"/>
          </a:xfrm>
          <a:prstGeom prst="leftRightArrow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Legislations</a:t>
            </a:r>
          </a:p>
        </p:txBody>
      </p:sp>
    </p:spTree>
    <p:extLst>
      <p:ext uri="{BB962C8B-B14F-4D97-AF65-F5344CB8AC3E}">
        <p14:creationId xmlns:p14="http://schemas.microsoft.com/office/powerpoint/2010/main" val="155741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047" y="312867"/>
            <a:ext cx="11691991" cy="537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For each of the four pillars, the strategy addresses: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current situation;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The general goal and detailed objectives;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Interventions and programs that will support the achievement of the goal and detailed objectives; and;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Indices for measuring progress towards achieving the desired results in 2030.</a:t>
            </a:r>
          </a:p>
        </p:txBody>
      </p:sp>
    </p:spTree>
    <p:extLst>
      <p:ext uri="{BB962C8B-B14F-4D97-AF65-F5344CB8AC3E}">
        <p14:creationId xmlns:p14="http://schemas.microsoft.com/office/powerpoint/2010/main" val="391509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8838CB-A3E2-4334-AADA-4EC99430621E}"/>
              </a:ext>
            </a:extLst>
          </p:cNvPr>
          <p:cNvSpPr/>
          <p:nvPr/>
        </p:nvSpPr>
        <p:spPr>
          <a:xfrm>
            <a:off x="394636" y="462015"/>
            <a:ext cx="11434811" cy="4601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  <a:spcAft>
                <a:spcPts val="120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Critical Factors for the Strategy’s Success (from the consultations)</a:t>
            </a:r>
          </a:p>
          <a:p>
            <a:pPr marL="739775" indent="-677863" algn="justLow">
              <a:lnSpc>
                <a:spcPct val="150000"/>
              </a:lnSpc>
              <a:buFont typeface="Courier New" panose="02070309020205020404" pitchFamily="49" charset="0"/>
              <a:buChar char="֎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Availability of a comprehensive and updated information database.</a:t>
            </a:r>
          </a:p>
          <a:p>
            <a:pPr marL="739775" indent="-677863" algn="justLow">
              <a:lnSpc>
                <a:spcPct val="150000"/>
              </a:lnSpc>
              <a:buFont typeface="Courier New" panose="02070309020205020404" pitchFamily="49" charset="0"/>
              <a:buChar char="֎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Efficient mechanisms for monitoring and evaluation.</a:t>
            </a:r>
          </a:p>
          <a:p>
            <a:pPr marL="739775" indent="-677863" algn="justLow">
              <a:lnSpc>
                <a:spcPct val="150000"/>
              </a:lnSpc>
              <a:buFont typeface="Courier New" panose="02070309020205020404" pitchFamily="49" charset="0"/>
              <a:buChar char="֎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Developing accountability mechanisms &amp; tools for strategy implementation.</a:t>
            </a:r>
          </a:p>
        </p:txBody>
      </p:sp>
      <p:sp>
        <p:nvSpPr>
          <p:cNvPr id="3" name="Arrow: Bent-Up 2">
            <a:extLst>
              <a:ext uri="{FF2B5EF4-FFF2-40B4-BE49-F238E27FC236}">
                <a16:creationId xmlns:a16="http://schemas.microsoft.com/office/drawing/2014/main" id="{99FDCE53-210B-4399-8E92-C26BA399BC57}"/>
              </a:ext>
            </a:extLst>
          </p:cNvPr>
          <p:cNvSpPr/>
          <p:nvPr/>
        </p:nvSpPr>
        <p:spPr>
          <a:xfrm rot="5400000">
            <a:off x="2069430" y="4957011"/>
            <a:ext cx="914400" cy="1645920"/>
          </a:xfrm>
          <a:prstGeom prst="bentUp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32E0C5-9C95-4C04-80BF-4961A85BCB9A}"/>
              </a:ext>
            </a:extLst>
          </p:cNvPr>
          <p:cNvSpPr/>
          <p:nvPr/>
        </p:nvSpPr>
        <p:spPr>
          <a:xfrm>
            <a:off x="3782730" y="5486399"/>
            <a:ext cx="7680959" cy="1005835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Egypt National Observatory for Women</a:t>
            </a:r>
          </a:p>
        </p:txBody>
      </p:sp>
    </p:spTree>
    <p:extLst>
      <p:ext uri="{BB962C8B-B14F-4D97-AF65-F5344CB8AC3E}">
        <p14:creationId xmlns:p14="http://schemas.microsoft.com/office/powerpoint/2010/main" val="6845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3D9E70-A851-4613-A6B8-A11C38DC5434}"/>
              </a:ext>
            </a:extLst>
          </p:cNvPr>
          <p:cNvSpPr/>
          <p:nvPr/>
        </p:nvSpPr>
        <p:spPr>
          <a:xfrm>
            <a:off x="1489753" y="230470"/>
            <a:ext cx="9390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Egypt National Observatory for Women (ENOW)</a:t>
            </a:r>
            <a:endParaRPr lang="en-US" sz="3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A60E04-3347-4E38-8D86-1C69BA1EBACE}"/>
              </a:ext>
            </a:extLst>
          </p:cNvPr>
          <p:cNvSpPr/>
          <p:nvPr/>
        </p:nvSpPr>
        <p:spPr>
          <a:xfrm>
            <a:off x="359596" y="1001373"/>
            <a:ext cx="116371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 evidence-based 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decision support system 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monitor and analyse the state of affairs of women in Egypt and also a mean for ensuring evidence-based, results-based and rights-based gender-policy design and implementation.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D33A6E-2527-454C-81D6-B0F449409A9A}"/>
              </a:ext>
            </a:extLst>
          </p:cNvPr>
          <p:cNvSpPr/>
          <p:nvPr/>
        </p:nvSpPr>
        <p:spPr>
          <a:xfrm>
            <a:off x="125140" y="3765045"/>
            <a:ext cx="2526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Stakeholders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F9EF63-119A-416D-B2C2-9750C9FCB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07083"/>
              </p:ext>
            </p:extLst>
          </p:nvPr>
        </p:nvGraphicFramePr>
        <p:xfrm>
          <a:off x="2724912" y="3306278"/>
          <a:ext cx="9326880" cy="304248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2849867113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3250208759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val="1615042970"/>
                    </a:ext>
                  </a:extLst>
                </a:gridCol>
              </a:tblGrid>
              <a:tr h="14880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Civil society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Parliament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57946"/>
                  </a:ext>
                </a:extLst>
              </a:tr>
              <a:tr h="15175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Political parties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Media</a:t>
                      </a:r>
                      <a:endParaRPr lang="ar-EG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 cooperation partners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00081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9E2F21D-B5E8-4AD1-B1C3-D5B29EEB2510}"/>
              </a:ext>
            </a:extLst>
          </p:cNvPr>
          <p:cNvSpPr txBox="1"/>
          <p:nvPr/>
        </p:nvSpPr>
        <p:spPr>
          <a:xfrm>
            <a:off x="359596" y="4783756"/>
            <a:ext cx="2142972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Information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for All</a:t>
            </a:r>
          </a:p>
        </p:txBody>
      </p:sp>
    </p:spTree>
    <p:extLst>
      <p:ext uri="{BB962C8B-B14F-4D97-AF65-F5344CB8AC3E}">
        <p14:creationId xmlns:p14="http://schemas.microsoft.com/office/powerpoint/2010/main" val="2445360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97A0-4EB5-4F14-926C-C9CB23A9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M&amp;E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04FF9-C8DF-4A17-B3C8-C9B5CFBD5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663791"/>
          </a:xfrm>
        </p:spPr>
        <p:txBody>
          <a:bodyPr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Sustainable Development  Goals (SDGs)</a:t>
            </a:r>
            <a:endParaRPr lang="ar-EG" sz="3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SzPct val="80000"/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The indicators to be used in monitoring the implementation of Egypt national strategy for women empowerment (NSWE): </a:t>
            </a:r>
          </a:p>
          <a:p>
            <a:pPr>
              <a:buSzPct val="80000"/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</a:rPr>
              <a:t>Other indicators that are important for guiding the implementation of the strategy</a:t>
            </a:r>
            <a:r>
              <a:rPr lang="ar-EG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B38562-4419-4030-ACA6-09FD94E9A858}"/>
              </a:ext>
            </a:extLst>
          </p:cNvPr>
          <p:cNvSpPr/>
          <p:nvPr/>
        </p:nvSpPr>
        <p:spPr>
          <a:xfrm>
            <a:off x="3048000" y="4371013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Displaying indicators on different administrative levels,</a:t>
            </a:r>
            <a:endParaRPr lang="ar-EG" dirty="0"/>
          </a:p>
          <a:p>
            <a:r>
              <a:rPr lang="en-US" dirty="0"/>
              <a:t>Displaying trend of the indicators</a:t>
            </a:r>
          </a:p>
          <a:p>
            <a:r>
              <a:rPr lang="en-US" dirty="0"/>
              <a:t>Displaying a documentation for each indicator including definition, calculation methodology, sources of data and the importance of the indicator </a:t>
            </a:r>
            <a:endParaRPr lang="ar-EG" dirty="0"/>
          </a:p>
          <a:p>
            <a:r>
              <a:rPr lang="en-US" dirty="0"/>
              <a:t>Calculating the achievement rate</a:t>
            </a:r>
          </a:p>
        </p:txBody>
      </p:sp>
    </p:spTree>
    <p:extLst>
      <p:ext uri="{BB962C8B-B14F-4D97-AF65-F5344CB8AC3E}">
        <p14:creationId xmlns:p14="http://schemas.microsoft.com/office/powerpoint/2010/main" val="1736830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97A0-4EB5-4F14-926C-C9CB23A9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04FF9-C8DF-4A17-B3C8-C9B5CFBD5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972" y="1600201"/>
            <a:ext cx="11383478" cy="4911435"/>
          </a:xfrm>
        </p:spPr>
        <p:txBody>
          <a:bodyPr>
            <a:normAutofit/>
          </a:bodyPr>
          <a:lstStyle/>
          <a:p>
            <a:pPr>
              <a:buSzPct val="100000"/>
              <a:buFont typeface="Courier New" panose="02070309020205020404" pitchFamily="49" charset="0"/>
              <a:buChar char="֎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Observatory was launched in October 2017</a:t>
            </a:r>
          </a:p>
          <a:p>
            <a:pPr marL="0" indent="0">
              <a:buSzPct val="100000"/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www.enow.gov.eg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SzPct val="100000"/>
              <a:buFont typeface="Courier New" panose="02070309020205020404" pitchFamily="49" charset="0"/>
              <a:buChar char="֎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Four updates have been made since the launching of the observatory.</a:t>
            </a:r>
          </a:p>
          <a:p>
            <a:pPr>
              <a:buSzPct val="100000"/>
              <a:buFont typeface="Courier New" panose="02070309020205020404" pitchFamily="49" charset="0"/>
              <a:buChar char="֎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Developing a simulator for Egypt rank in the GGG index.</a:t>
            </a:r>
          </a:p>
          <a:p>
            <a:pPr>
              <a:buSzPct val="100000"/>
              <a:buFont typeface="Courier New" panose="02070309020205020404" pitchFamily="49" charset="0"/>
              <a:buChar char="֎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Preparing a set of analytical reports related to women status in Egypt.</a:t>
            </a:r>
          </a:p>
        </p:txBody>
      </p:sp>
    </p:spTree>
    <p:extLst>
      <p:ext uri="{BB962C8B-B14F-4D97-AF65-F5344CB8AC3E}">
        <p14:creationId xmlns:p14="http://schemas.microsoft.com/office/powerpoint/2010/main" val="2215219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8170C-A17A-44D3-B72A-2EBD66364B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2" t="4489" r="4950" b="4217"/>
          <a:stretch/>
        </p:blipFill>
        <p:spPr>
          <a:xfrm>
            <a:off x="0" y="-31174"/>
            <a:ext cx="12191999" cy="68891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1FB33C8-9F08-41EB-B8F0-B77CC0CED520}"/>
              </a:ext>
            </a:extLst>
          </p:cNvPr>
          <p:cNvSpPr/>
          <p:nvPr/>
        </p:nvSpPr>
        <p:spPr>
          <a:xfrm>
            <a:off x="1156996" y="177282"/>
            <a:ext cx="1026367" cy="4945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Alex Bib Presentation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WEGE presentation  - March meeting 4</Template>
  <TotalTime>494</TotalTime>
  <Words>471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Simplified Arabic</vt:lpstr>
      <vt:lpstr>Times New Roman</vt:lpstr>
      <vt:lpstr>Wingdings</vt:lpstr>
      <vt:lpstr>Alex Bib Presentation5</vt:lpstr>
      <vt:lpstr>PowerPoint Presentation</vt:lpstr>
      <vt:lpstr>Vision Goals Targets Indicators </vt:lpstr>
      <vt:lpstr>PowerPoint Presentation</vt:lpstr>
      <vt:lpstr>PowerPoint Presentation</vt:lpstr>
      <vt:lpstr>PowerPoint Presentation</vt:lpstr>
      <vt:lpstr>PowerPoint Presentation</vt:lpstr>
      <vt:lpstr>M&amp;E Indicators</vt:lpstr>
      <vt:lpstr>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 to ENOW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نحو وطن خالي من التمييز وعدم المساواة</dc:title>
  <dc:creator>Hanan</dc:creator>
  <cp:lastModifiedBy>Jocelyn C Chu</cp:lastModifiedBy>
  <cp:revision>71</cp:revision>
  <dcterms:created xsi:type="dcterms:W3CDTF">2017-10-06T19:46:28Z</dcterms:created>
  <dcterms:modified xsi:type="dcterms:W3CDTF">2019-03-12T19:14:51Z</dcterms:modified>
</cp:coreProperties>
</file>