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91" r:id="rId3"/>
    <p:sldId id="327" r:id="rId4"/>
    <p:sldId id="267" r:id="rId5"/>
    <p:sldId id="280" r:id="rId6"/>
    <p:sldId id="277" r:id="rId7"/>
    <p:sldId id="278" r:id="rId8"/>
    <p:sldId id="328" r:id="rId9"/>
    <p:sldId id="281" r:id="rId10"/>
    <p:sldId id="287" r:id="rId11"/>
    <p:sldId id="292" r:id="rId12"/>
    <p:sldId id="314" r:id="rId13"/>
    <p:sldId id="288" r:id="rId14"/>
    <p:sldId id="331" r:id="rId15"/>
    <p:sldId id="330" r:id="rId16"/>
    <p:sldId id="310" r:id="rId17"/>
    <p:sldId id="336" r:id="rId18"/>
    <p:sldId id="286" r:id="rId19"/>
    <p:sldId id="326" r:id="rId20"/>
    <p:sldId id="319" r:id="rId21"/>
    <p:sldId id="324" r:id="rId22"/>
    <p:sldId id="335" r:id="rId23"/>
    <p:sldId id="313" r:id="rId24"/>
    <p:sldId id="317" r:id="rId25"/>
    <p:sldId id="312" r:id="rId26"/>
    <p:sldId id="320" r:id="rId27"/>
    <p:sldId id="289" r:id="rId28"/>
    <p:sldId id="293" r:id="rId29"/>
    <p:sldId id="297" r:id="rId30"/>
    <p:sldId id="311" r:id="rId31"/>
    <p:sldId id="304" r:id="rId32"/>
    <p:sldId id="337" r:id="rId33"/>
    <p:sldId id="338" r:id="rId34"/>
    <p:sldId id="259" r:id="rId35"/>
    <p:sldId id="307" r:id="rId36"/>
    <p:sldId id="318" r:id="rId37"/>
    <p:sldId id="306" r:id="rId38"/>
    <p:sldId id="321" r:id="rId39"/>
    <p:sldId id="333" r:id="rId40"/>
    <p:sldId id="332" r:id="rId41"/>
    <p:sldId id="33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67"/>
    <a:srgbClr val="1EDEE8"/>
    <a:srgbClr val="EB9F10"/>
    <a:srgbClr val="F08A36"/>
    <a:srgbClr val="E68D61"/>
    <a:srgbClr val="F7D2C7"/>
    <a:srgbClr val="C290E2"/>
    <a:srgbClr val="9F47E3"/>
    <a:srgbClr val="E09710"/>
    <a:srgbClr val="A36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/>
    <p:restoredTop sz="91975" autoAdjust="0"/>
  </p:normalViewPr>
  <p:slideViewPr>
    <p:cSldViewPr snapToGrid="0">
      <p:cViewPr varScale="1">
        <p:scale>
          <a:sx n="102" d="100"/>
          <a:sy n="102" d="100"/>
        </p:scale>
        <p:origin x="1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C28B9-14C3-4BA6-974D-F647E6A3D4B5}" type="doc">
      <dgm:prSet loTypeId="urn:microsoft.com/office/officeart/2005/8/layout/chevron1" loCatId="process" qsTypeId="urn:microsoft.com/office/officeart/2005/8/quickstyle/simple1" qsCatId="simple" csTypeId="urn:microsoft.com/office/officeart/2005/8/colors/accent6_3" csCatId="accent6" phldr="1"/>
      <dgm:spPr/>
    </dgm:pt>
    <dgm:pt modelId="{5CBE96D0-BFFE-4352-9FB8-71423400EE5A}">
      <dgm:prSet phldrT="[Text]" custT="1"/>
      <dgm:spPr/>
      <dgm:t>
        <a:bodyPr/>
        <a:lstStyle/>
        <a:p>
          <a:r>
            <a:rPr lang="en-US" sz="1900" b="1" dirty="0">
              <a:latin typeface="Times New Roman" panose="02020603050405020304" pitchFamily="18" charset="0"/>
              <a:cs typeface="Times New Roman" panose="02020603050405020304" pitchFamily="18" charset="0"/>
            </a:rPr>
            <a:t>Phase One:</a:t>
          </a:r>
        </a:p>
        <a:p>
          <a:r>
            <a:rPr lang="en-US" sz="19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Reference Survey’s and studies</a:t>
          </a:r>
        </a:p>
      </dgm:t>
    </dgm:pt>
    <dgm:pt modelId="{9E13A755-9D53-4951-9ED4-83C1A8CF4019}" type="parTrans" cxnId="{C5332362-F111-49BD-ADED-25FCF4D0D5DD}">
      <dgm:prSet/>
      <dgm:spPr/>
      <dgm:t>
        <a:bodyPr/>
        <a:lstStyle/>
        <a:p>
          <a:endParaRPr lang="en-US"/>
        </a:p>
      </dgm:t>
    </dgm:pt>
    <dgm:pt modelId="{A7CF217C-9D40-4B0A-BC6F-7313350227AE}" type="sibTrans" cxnId="{C5332362-F111-49BD-ADED-25FCF4D0D5DD}">
      <dgm:prSet/>
      <dgm:spPr/>
      <dgm:t>
        <a:bodyPr/>
        <a:lstStyle/>
        <a:p>
          <a:endParaRPr lang="en-US"/>
        </a:p>
      </dgm:t>
    </dgm:pt>
    <dgm:pt modelId="{AEBDBD96-1404-4C2E-B8A5-161BFC2923D9}">
      <dgm:prSet phldrT="[Text]" custT="1"/>
      <dgm:spPr/>
      <dgm:t>
        <a:bodyPr/>
        <a:lstStyle/>
        <a:p>
          <a:r>
            <a:rPr lang="en-US" sz="1900" b="1" dirty="0">
              <a:latin typeface="Times New Roman" panose="02020603050405020304" pitchFamily="18" charset="0"/>
              <a:cs typeface="Times New Roman" panose="02020603050405020304" pitchFamily="18" charset="0"/>
            </a:rPr>
            <a:t>Phase Two:</a:t>
          </a:r>
        </a:p>
        <a:p>
          <a:r>
            <a:rPr lang="en-US" sz="19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Consultative </a:t>
          </a:r>
        </a:p>
        <a:p>
          <a:r>
            <a:rPr lang="en-US" sz="1900" b="1" dirty="0">
              <a:latin typeface="Times New Roman" panose="02020603050405020304" pitchFamily="18" charset="0"/>
              <a:cs typeface="Times New Roman" panose="02020603050405020304" pitchFamily="18" charset="0"/>
            </a:rPr>
            <a:t>meetings</a:t>
          </a:r>
        </a:p>
      </dgm:t>
    </dgm:pt>
    <dgm:pt modelId="{9D3E6555-BFC5-4C54-8183-4D4CEEC08FE5}" type="parTrans" cxnId="{F3E2BFC3-613B-4BA6-AD73-1AA8D7D09C3C}">
      <dgm:prSet/>
      <dgm:spPr/>
      <dgm:t>
        <a:bodyPr/>
        <a:lstStyle/>
        <a:p>
          <a:endParaRPr lang="en-US"/>
        </a:p>
      </dgm:t>
    </dgm:pt>
    <dgm:pt modelId="{9373B51C-5D55-4D3E-B10D-8C9FEB763EF3}" type="sibTrans" cxnId="{F3E2BFC3-613B-4BA6-AD73-1AA8D7D09C3C}">
      <dgm:prSet/>
      <dgm:spPr/>
      <dgm:t>
        <a:bodyPr/>
        <a:lstStyle/>
        <a:p>
          <a:endParaRPr lang="en-US"/>
        </a:p>
      </dgm:t>
    </dgm:pt>
    <dgm:pt modelId="{74AB0ED5-5B2B-4432-A07C-33997B5BA5EF}">
      <dgm:prSet phldrT="[Text]" custT="1"/>
      <dgm:spPr/>
      <dgm:t>
        <a:bodyPr/>
        <a:lstStyle/>
        <a:p>
          <a:r>
            <a:rPr lang="en-US" sz="1900" b="1" dirty="0">
              <a:latin typeface="Times New Roman" panose="02020603050405020304" pitchFamily="18" charset="0"/>
              <a:cs typeface="Times New Roman" panose="02020603050405020304" pitchFamily="18" charset="0"/>
            </a:rPr>
            <a:t>Phase Three:</a:t>
          </a:r>
        </a:p>
        <a:p>
          <a:r>
            <a:rPr lang="en-US" sz="19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Community participation </a:t>
          </a:r>
        </a:p>
        <a:p>
          <a:r>
            <a:rPr lang="en-US" sz="1900" b="1" dirty="0">
              <a:latin typeface="Times New Roman" panose="02020603050405020304" pitchFamily="18" charset="0"/>
              <a:cs typeface="Times New Roman" panose="02020603050405020304" pitchFamily="18" charset="0"/>
            </a:rPr>
            <a:t>and public outreach</a:t>
          </a:r>
        </a:p>
      </dgm:t>
    </dgm:pt>
    <dgm:pt modelId="{97BAE489-B03E-424C-8023-83A39BE6DDB1}" type="parTrans" cxnId="{CFF88D67-1B47-4949-A4D4-0EEF9A6D550D}">
      <dgm:prSet/>
      <dgm:spPr/>
      <dgm:t>
        <a:bodyPr/>
        <a:lstStyle/>
        <a:p>
          <a:endParaRPr lang="en-US"/>
        </a:p>
      </dgm:t>
    </dgm:pt>
    <dgm:pt modelId="{1D2A431E-6B6D-4A98-8C8B-2ABB4E26BD21}" type="sibTrans" cxnId="{CFF88D67-1B47-4949-A4D4-0EEF9A6D550D}">
      <dgm:prSet/>
      <dgm:spPr/>
      <dgm:t>
        <a:bodyPr/>
        <a:lstStyle/>
        <a:p>
          <a:endParaRPr lang="en-US"/>
        </a:p>
      </dgm:t>
    </dgm:pt>
    <dgm:pt modelId="{7B1A33F6-B33B-4269-AD49-F164EF72DCA5}" type="pres">
      <dgm:prSet presAssocID="{231C28B9-14C3-4BA6-974D-F647E6A3D4B5}" presName="Name0" presStyleCnt="0">
        <dgm:presLayoutVars>
          <dgm:dir/>
          <dgm:animLvl val="lvl"/>
          <dgm:resizeHandles val="exact"/>
        </dgm:presLayoutVars>
      </dgm:prSet>
      <dgm:spPr/>
    </dgm:pt>
    <dgm:pt modelId="{5A206FF4-80AD-4575-BD29-1152FC5CBE73}" type="pres">
      <dgm:prSet presAssocID="{5CBE96D0-BFFE-4352-9FB8-71423400EE5A}" presName="parTxOnly" presStyleLbl="node1" presStyleIdx="0" presStyleCnt="3" custScaleY="133738" custLinFactNeighborX="88637">
        <dgm:presLayoutVars>
          <dgm:chMax val="0"/>
          <dgm:chPref val="0"/>
          <dgm:bulletEnabled val="1"/>
        </dgm:presLayoutVars>
      </dgm:prSet>
      <dgm:spPr/>
    </dgm:pt>
    <dgm:pt modelId="{5BE1A920-07B5-4D54-9155-87B6FA671414}" type="pres">
      <dgm:prSet presAssocID="{A7CF217C-9D40-4B0A-BC6F-7313350227AE}" presName="parTxOnlySpace" presStyleCnt="0"/>
      <dgm:spPr/>
    </dgm:pt>
    <dgm:pt modelId="{96E78187-1D27-48B6-8A48-419F5BEAB83D}" type="pres">
      <dgm:prSet presAssocID="{AEBDBD96-1404-4C2E-B8A5-161BFC2923D9}" presName="parTxOnly" presStyleLbl="node1" presStyleIdx="1" presStyleCnt="3" custScaleY="133738">
        <dgm:presLayoutVars>
          <dgm:chMax val="0"/>
          <dgm:chPref val="0"/>
          <dgm:bulletEnabled val="1"/>
        </dgm:presLayoutVars>
      </dgm:prSet>
      <dgm:spPr/>
    </dgm:pt>
    <dgm:pt modelId="{7A032985-14EB-44BC-B5D9-37E5E09E5395}" type="pres">
      <dgm:prSet presAssocID="{9373B51C-5D55-4D3E-B10D-8C9FEB763EF3}" presName="parTxOnlySpace" presStyleCnt="0"/>
      <dgm:spPr/>
    </dgm:pt>
    <dgm:pt modelId="{E3AE838C-BD89-4335-A3D7-4CF9CE0B3034}" type="pres">
      <dgm:prSet presAssocID="{74AB0ED5-5B2B-4432-A07C-33997B5BA5EF}" presName="parTxOnly" presStyleLbl="node1" presStyleIdx="2" presStyleCnt="3" custScaleY="133738" custLinFactNeighborX="-73248">
        <dgm:presLayoutVars>
          <dgm:chMax val="0"/>
          <dgm:chPref val="0"/>
          <dgm:bulletEnabled val="1"/>
        </dgm:presLayoutVars>
      </dgm:prSet>
      <dgm:spPr/>
    </dgm:pt>
  </dgm:ptLst>
  <dgm:cxnLst>
    <dgm:cxn modelId="{99C5BC04-7D56-4E39-8AA9-29ABDBE77885}" type="presOf" srcId="{5CBE96D0-BFFE-4352-9FB8-71423400EE5A}" destId="{5A206FF4-80AD-4575-BD29-1152FC5CBE73}" srcOrd="0" destOrd="0" presId="urn:microsoft.com/office/officeart/2005/8/layout/chevron1"/>
    <dgm:cxn modelId="{CADADE06-A10D-4817-8A20-11869AD8FF06}" type="presOf" srcId="{AEBDBD96-1404-4C2E-B8A5-161BFC2923D9}" destId="{96E78187-1D27-48B6-8A48-419F5BEAB83D}" srcOrd="0" destOrd="0" presId="urn:microsoft.com/office/officeart/2005/8/layout/chevron1"/>
    <dgm:cxn modelId="{94644E25-4788-4A79-B60F-A85AA8DF4999}" type="presOf" srcId="{231C28B9-14C3-4BA6-974D-F647E6A3D4B5}" destId="{7B1A33F6-B33B-4269-AD49-F164EF72DCA5}" srcOrd="0" destOrd="0" presId="urn:microsoft.com/office/officeart/2005/8/layout/chevron1"/>
    <dgm:cxn modelId="{9F897759-C84F-4119-ABCB-8FD908022D04}" type="presOf" srcId="{74AB0ED5-5B2B-4432-A07C-33997B5BA5EF}" destId="{E3AE838C-BD89-4335-A3D7-4CF9CE0B3034}" srcOrd="0" destOrd="0" presId="urn:microsoft.com/office/officeart/2005/8/layout/chevron1"/>
    <dgm:cxn modelId="{C5332362-F111-49BD-ADED-25FCF4D0D5DD}" srcId="{231C28B9-14C3-4BA6-974D-F647E6A3D4B5}" destId="{5CBE96D0-BFFE-4352-9FB8-71423400EE5A}" srcOrd="0" destOrd="0" parTransId="{9E13A755-9D53-4951-9ED4-83C1A8CF4019}" sibTransId="{A7CF217C-9D40-4B0A-BC6F-7313350227AE}"/>
    <dgm:cxn modelId="{CFF88D67-1B47-4949-A4D4-0EEF9A6D550D}" srcId="{231C28B9-14C3-4BA6-974D-F647E6A3D4B5}" destId="{74AB0ED5-5B2B-4432-A07C-33997B5BA5EF}" srcOrd="2" destOrd="0" parTransId="{97BAE489-B03E-424C-8023-83A39BE6DDB1}" sibTransId="{1D2A431E-6B6D-4A98-8C8B-2ABB4E26BD21}"/>
    <dgm:cxn modelId="{F3E2BFC3-613B-4BA6-AD73-1AA8D7D09C3C}" srcId="{231C28B9-14C3-4BA6-974D-F647E6A3D4B5}" destId="{AEBDBD96-1404-4C2E-B8A5-161BFC2923D9}" srcOrd="1" destOrd="0" parTransId="{9D3E6555-BFC5-4C54-8183-4D4CEEC08FE5}" sibTransId="{9373B51C-5D55-4D3E-B10D-8C9FEB763EF3}"/>
    <dgm:cxn modelId="{79432CA9-0B07-4CBF-9D4C-5AF60A5D8AB8}" type="presParOf" srcId="{7B1A33F6-B33B-4269-AD49-F164EF72DCA5}" destId="{5A206FF4-80AD-4575-BD29-1152FC5CBE73}" srcOrd="0" destOrd="0" presId="urn:microsoft.com/office/officeart/2005/8/layout/chevron1"/>
    <dgm:cxn modelId="{62634C3B-49CD-4C95-A0A0-FE4EC2326B5A}" type="presParOf" srcId="{7B1A33F6-B33B-4269-AD49-F164EF72DCA5}" destId="{5BE1A920-07B5-4D54-9155-87B6FA671414}" srcOrd="1" destOrd="0" presId="urn:microsoft.com/office/officeart/2005/8/layout/chevron1"/>
    <dgm:cxn modelId="{7EF7CD91-7F5D-4058-9726-D036D39337FC}" type="presParOf" srcId="{7B1A33F6-B33B-4269-AD49-F164EF72DCA5}" destId="{96E78187-1D27-48B6-8A48-419F5BEAB83D}" srcOrd="2" destOrd="0" presId="urn:microsoft.com/office/officeart/2005/8/layout/chevron1"/>
    <dgm:cxn modelId="{DBDD3C2B-257B-41AD-84EB-1F3F64144396}" type="presParOf" srcId="{7B1A33F6-B33B-4269-AD49-F164EF72DCA5}" destId="{7A032985-14EB-44BC-B5D9-37E5E09E5395}" srcOrd="3" destOrd="0" presId="urn:microsoft.com/office/officeart/2005/8/layout/chevron1"/>
    <dgm:cxn modelId="{0EEE2603-D802-45E9-BB43-B3897824683D}" type="presParOf" srcId="{7B1A33F6-B33B-4269-AD49-F164EF72DCA5}" destId="{E3AE838C-BD89-4335-A3D7-4CF9CE0B303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796C5-E301-4D15-AB71-8B608DD4A10E}" type="doc">
      <dgm:prSet loTypeId="urn:microsoft.com/office/officeart/2005/8/layout/chevron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A92888C6-E13F-495A-9495-C4515FD03A32}">
      <dgm:prSet phldrT="[Text]" custT="1"/>
      <dgm:spPr/>
      <dgm:t>
        <a:bodyPr/>
        <a:lstStyle/>
        <a:p>
          <a:r>
            <a:rPr lang="en-US" sz="1600" b="1" dirty="0"/>
            <a:t>1st</a:t>
          </a:r>
        </a:p>
      </dgm:t>
    </dgm:pt>
    <dgm:pt modelId="{5DD2827C-65FA-4E16-ACF2-EB83F91FF8A9}" type="parTrans" cxnId="{6AE409F0-5C65-4931-83A4-17E6B0A2260F}">
      <dgm:prSet/>
      <dgm:spPr/>
      <dgm:t>
        <a:bodyPr/>
        <a:lstStyle/>
        <a:p>
          <a:endParaRPr lang="en-US" sz="1400"/>
        </a:p>
      </dgm:t>
    </dgm:pt>
    <dgm:pt modelId="{0B246353-BF86-426E-9293-EE2FB758DC81}" type="sibTrans" cxnId="{6AE409F0-5C65-4931-83A4-17E6B0A2260F}">
      <dgm:prSet/>
      <dgm:spPr/>
      <dgm:t>
        <a:bodyPr/>
        <a:lstStyle/>
        <a:p>
          <a:endParaRPr lang="en-US" sz="1400"/>
        </a:p>
      </dgm:t>
    </dgm:pt>
    <dgm:pt modelId="{77F834F4-D5C7-4F53-9B84-0B47A06EA28E}">
      <dgm:prSet phldrT="[Text]" custT="1"/>
      <dgm:spPr/>
      <dgm:t>
        <a:bodyPr/>
        <a:lstStyle/>
        <a:p>
          <a:r>
            <a:rPr lang="en-US" sz="2000" dirty="0"/>
            <a:t>Political Empowerment and Leadership </a:t>
          </a:r>
        </a:p>
      </dgm:t>
    </dgm:pt>
    <dgm:pt modelId="{0876CDD1-D987-4621-99E6-19A19F10A34E}" type="parTrans" cxnId="{92255324-8E44-4A62-B33E-DA54326639AE}">
      <dgm:prSet/>
      <dgm:spPr/>
      <dgm:t>
        <a:bodyPr/>
        <a:lstStyle/>
        <a:p>
          <a:endParaRPr lang="en-US" sz="1400"/>
        </a:p>
      </dgm:t>
    </dgm:pt>
    <dgm:pt modelId="{A5FAE94D-0D39-4F3C-A554-798B730413BE}" type="sibTrans" cxnId="{92255324-8E44-4A62-B33E-DA54326639AE}">
      <dgm:prSet/>
      <dgm:spPr/>
      <dgm:t>
        <a:bodyPr/>
        <a:lstStyle/>
        <a:p>
          <a:endParaRPr lang="en-US" sz="1400"/>
        </a:p>
      </dgm:t>
    </dgm:pt>
    <dgm:pt modelId="{F2744840-FF1B-4D7E-8568-7F61E126750F}">
      <dgm:prSet phldrT="[Text]" custT="1"/>
      <dgm:spPr/>
      <dgm:t>
        <a:bodyPr/>
        <a:lstStyle/>
        <a:p>
          <a:r>
            <a:rPr lang="en-US" sz="1600" b="1" dirty="0"/>
            <a:t>2nd</a:t>
          </a:r>
        </a:p>
      </dgm:t>
    </dgm:pt>
    <dgm:pt modelId="{C4326A23-2288-48E5-8F63-543292D6AABA}" type="parTrans" cxnId="{EA1E8B0B-79D8-4960-A3CB-EB21B9160305}">
      <dgm:prSet/>
      <dgm:spPr/>
      <dgm:t>
        <a:bodyPr/>
        <a:lstStyle/>
        <a:p>
          <a:endParaRPr lang="en-US" sz="1400"/>
        </a:p>
      </dgm:t>
    </dgm:pt>
    <dgm:pt modelId="{E4C39F76-2042-4495-81BB-11C7E870C926}" type="sibTrans" cxnId="{EA1E8B0B-79D8-4960-A3CB-EB21B9160305}">
      <dgm:prSet/>
      <dgm:spPr/>
      <dgm:t>
        <a:bodyPr/>
        <a:lstStyle/>
        <a:p>
          <a:endParaRPr lang="en-US" sz="1400"/>
        </a:p>
      </dgm:t>
    </dgm:pt>
    <dgm:pt modelId="{F3F116D1-AE63-4B58-B6C4-C16D0A77EF14}">
      <dgm:prSet phldrT="[Text]" custT="1"/>
      <dgm:spPr/>
      <dgm:t>
        <a:bodyPr/>
        <a:lstStyle/>
        <a:p>
          <a:r>
            <a:rPr lang="en-US" sz="2000" dirty="0"/>
            <a:t>Economic Empowerment</a:t>
          </a:r>
        </a:p>
      </dgm:t>
    </dgm:pt>
    <dgm:pt modelId="{300E8B5C-DA34-4A33-8CFE-0D54B5E38F3D}" type="parTrans" cxnId="{9771C70F-E4B2-46E7-BC93-EB5AE6C93DA4}">
      <dgm:prSet/>
      <dgm:spPr/>
      <dgm:t>
        <a:bodyPr/>
        <a:lstStyle/>
        <a:p>
          <a:endParaRPr lang="en-US" sz="1400"/>
        </a:p>
      </dgm:t>
    </dgm:pt>
    <dgm:pt modelId="{61A4DFB8-2C47-4035-BCBC-090B94D30EB6}" type="sibTrans" cxnId="{9771C70F-E4B2-46E7-BC93-EB5AE6C93DA4}">
      <dgm:prSet/>
      <dgm:spPr/>
      <dgm:t>
        <a:bodyPr/>
        <a:lstStyle/>
        <a:p>
          <a:endParaRPr lang="en-US" sz="1400"/>
        </a:p>
      </dgm:t>
    </dgm:pt>
    <dgm:pt modelId="{9EC2067D-35E1-4687-B7A8-CF2727F2BE64}">
      <dgm:prSet phldrT="[Text]" custT="1"/>
      <dgm:spPr/>
      <dgm:t>
        <a:bodyPr/>
        <a:lstStyle/>
        <a:p>
          <a:r>
            <a:rPr lang="en-US" sz="1600" b="1" dirty="0"/>
            <a:t>3rd</a:t>
          </a:r>
        </a:p>
      </dgm:t>
    </dgm:pt>
    <dgm:pt modelId="{8C27BAA3-F912-4DAE-A921-FF957936EF40}" type="parTrans" cxnId="{8EFC9133-D95D-4632-828D-5FE011555522}">
      <dgm:prSet/>
      <dgm:spPr/>
      <dgm:t>
        <a:bodyPr/>
        <a:lstStyle/>
        <a:p>
          <a:endParaRPr lang="en-US" sz="1400"/>
        </a:p>
      </dgm:t>
    </dgm:pt>
    <dgm:pt modelId="{CE3B31D6-B799-42E3-8F2E-B0ACEE883B12}" type="sibTrans" cxnId="{8EFC9133-D95D-4632-828D-5FE011555522}">
      <dgm:prSet/>
      <dgm:spPr/>
      <dgm:t>
        <a:bodyPr/>
        <a:lstStyle/>
        <a:p>
          <a:endParaRPr lang="en-US" sz="1400"/>
        </a:p>
      </dgm:t>
    </dgm:pt>
    <dgm:pt modelId="{F36136AB-F8EB-4A78-B4CA-30CD7CB598F4}">
      <dgm:prSet phldrT="[Text]" custT="1"/>
      <dgm:spPr/>
      <dgm:t>
        <a:bodyPr/>
        <a:lstStyle/>
        <a:p>
          <a:r>
            <a:rPr lang="en-US" sz="2000" dirty="0"/>
            <a:t>Social Empowerment</a:t>
          </a:r>
        </a:p>
      </dgm:t>
    </dgm:pt>
    <dgm:pt modelId="{38943D32-84EA-4135-B630-762FF9C705FF}" type="parTrans" cxnId="{0E68CCFF-23E2-4BB1-A1BD-9E44CA5B9781}">
      <dgm:prSet/>
      <dgm:spPr/>
      <dgm:t>
        <a:bodyPr/>
        <a:lstStyle/>
        <a:p>
          <a:endParaRPr lang="en-US" sz="1400"/>
        </a:p>
      </dgm:t>
    </dgm:pt>
    <dgm:pt modelId="{368E8F7B-2275-4F48-8E8E-07187A5AA180}" type="sibTrans" cxnId="{0E68CCFF-23E2-4BB1-A1BD-9E44CA5B9781}">
      <dgm:prSet/>
      <dgm:spPr/>
      <dgm:t>
        <a:bodyPr/>
        <a:lstStyle/>
        <a:p>
          <a:endParaRPr lang="en-US" sz="1400"/>
        </a:p>
      </dgm:t>
    </dgm:pt>
    <dgm:pt modelId="{440652C9-1BBA-474D-8DA5-C55A202457FE}">
      <dgm:prSet custT="1"/>
      <dgm:spPr/>
      <dgm:t>
        <a:bodyPr/>
        <a:lstStyle/>
        <a:p>
          <a:r>
            <a:rPr lang="en-US" sz="1600" b="1" dirty="0"/>
            <a:t>4th</a:t>
          </a:r>
        </a:p>
      </dgm:t>
    </dgm:pt>
    <dgm:pt modelId="{BE508167-1A78-4214-A652-CC489D8C1D01}" type="parTrans" cxnId="{BA26FA89-657B-4C41-9126-DCD1DF9C37B5}">
      <dgm:prSet/>
      <dgm:spPr/>
      <dgm:t>
        <a:bodyPr/>
        <a:lstStyle/>
        <a:p>
          <a:endParaRPr lang="en-US" sz="1400"/>
        </a:p>
      </dgm:t>
    </dgm:pt>
    <dgm:pt modelId="{372CEE21-1719-4611-BA29-D9C0A2AAD429}" type="sibTrans" cxnId="{BA26FA89-657B-4C41-9126-DCD1DF9C37B5}">
      <dgm:prSet/>
      <dgm:spPr/>
      <dgm:t>
        <a:bodyPr/>
        <a:lstStyle/>
        <a:p>
          <a:endParaRPr lang="en-US" sz="1400"/>
        </a:p>
      </dgm:t>
    </dgm:pt>
    <dgm:pt modelId="{CE283E52-5780-4D1D-82D6-AF513D8931D3}">
      <dgm:prSet custT="1"/>
      <dgm:spPr/>
      <dgm:t>
        <a:bodyPr/>
        <a:lstStyle/>
        <a:p>
          <a:r>
            <a:rPr lang="en-US" sz="2000" dirty="0"/>
            <a:t>Protection</a:t>
          </a:r>
        </a:p>
      </dgm:t>
    </dgm:pt>
    <dgm:pt modelId="{56895946-B5C3-4D61-B484-B9A3DC0A24E2}" type="parTrans" cxnId="{56DB8C54-40F7-4AEC-A9E4-CA02E5FE174B}">
      <dgm:prSet/>
      <dgm:spPr/>
      <dgm:t>
        <a:bodyPr/>
        <a:lstStyle/>
        <a:p>
          <a:endParaRPr lang="en-US" sz="1400"/>
        </a:p>
      </dgm:t>
    </dgm:pt>
    <dgm:pt modelId="{7650F51E-73DB-4376-BF12-F0FF02BEBDCF}" type="sibTrans" cxnId="{56DB8C54-40F7-4AEC-A9E4-CA02E5FE174B}">
      <dgm:prSet/>
      <dgm:spPr/>
      <dgm:t>
        <a:bodyPr/>
        <a:lstStyle/>
        <a:p>
          <a:endParaRPr lang="en-US" sz="1400"/>
        </a:p>
      </dgm:t>
    </dgm:pt>
    <dgm:pt modelId="{3C26D06A-3447-420D-847F-2B59E36266B6}" type="pres">
      <dgm:prSet presAssocID="{428796C5-E301-4D15-AB71-8B608DD4A10E}" presName="linearFlow" presStyleCnt="0">
        <dgm:presLayoutVars>
          <dgm:dir/>
          <dgm:animLvl val="lvl"/>
          <dgm:resizeHandles val="exact"/>
        </dgm:presLayoutVars>
      </dgm:prSet>
      <dgm:spPr/>
    </dgm:pt>
    <dgm:pt modelId="{F4ED886E-E041-4097-880C-F4B67158ADCC}" type="pres">
      <dgm:prSet presAssocID="{A92888C6-E13F-495A-9495-C4515FD03A32}" presName="composite" presStyleCnt="0"/>
      <dgm:spPr/>
    </dgm:pt>
    <dgm:pt modelId="{DEE1A8D8-F4C5-4684-B768-24179F892724}" type="pres">
      <dgm:prSet presAssocID="{A92888C6-E13F-495A-9495-C4515FD03A3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BCB6070-E09E-4402-9BC0-4EC6623DC3A0}" type="pres">
      <dgm:prSet presAssocID="{A92888C6-E13F-495A-9495-C4515FD03A32}" presName="descendantText" presStyleLbl="alignAcc1" presStyleIdx="0" presStyleCnt="4" custLinFactNeighborX="184" custLinFactNeighborY="-82">
        <dgm:presLayoutVars>
          <dgm:bulletEnabled val="1"/>
        </dgm:presLayoutVars>
      </dgm:prSet>
      <dgm:spPr/>
    </dgm:pt>
    <dgm:pt modelId="{835E4E3A-C8A6-4A1B-B41F-C570D3FB305D}" type="pres">
      <dgm:prSet presAssocID="{0B246353-BF86-426E-9293-EE2FB758DC81}" presName="sp" presStyleCnt="0"/>
      <dgm:spPr/>
    </dgm:pt>
    <dgm:pt modelId="{D9D1DAAA-5344-4E4B-BFE9-7E1C23D215EE}" type="pres">
      <dgm:prSet presAssocID="{F2744840-FF1B-4D7E-8568-7F61E126750F}" presName="composite" presStyleCnt="0"/>
      <dgm:spPr/>
    </dgm:pt>
    <dgm:pt modelId="{73D94568-2D39-42A9-B899-1A97300938B0}" type="pres">
      <dgm:prSet presAssocID="{F2744840-FF1B-4D7E-8568-7F61E126750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37D9189-89CD-4744-8CE4-82B31CEDBA8D}" type="pres">
      <dgm:prSet presAssocID="{F2744840-FF1B-4D7E-8568-7F61E126750F}" presName="descendantText" presStyleLbl="alignAcc1" presStyleIdx="1" presStyleCnt="4">
        <dgm:presLayoutVars>
          <dgm:bulletEnabled val="1"/>
        </dgm:presLayoutVars>
      </dgm:prSet>
      <dgm:spPr/>
    </dgm:pt>
    <dgm:pt modelId="{8A05B00D-E284-4E18-9BD5-69A1B55AE790}" type="pres">
      <dgm:prSet presAssocID="{E4C39F76-2042-4495-81BB-11C7E870C926}" presName="sp" presStyleCnt="0"/>
      <dgm:spPr/>
    </dgm:pt>
    <dgm:pt modelId="{9FEF111A-4D65-4368-BF4D-800552213F6B}" type="pres">
      <dgm:prSet presAssocID="{9EC2067D-35E1-4687-B7A8-CF2727F2BE64}" presName="composite" presStyleCnt="0"/>
      <dgm:spPr/>
    </dgm:pt>
    <dgm:pt modelId="{8CF548FB-CE60-47C0-8B98-57DEF637F024}" type="pres">
      <dgm:prSet presAssocID="{9EC2067D-35E1-4687-B7A8-CF2727F2BE6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1EC71BFC-0A3D-4AA6-B1C4-2E7704486CAE}" type="pres">
      <dgm:prSet presAssocID="{9EC2067D-35E1-4687-B7A8-CF2727F2BE64}" presName="descendantText" presStyleLbl="alignAcc1" presStyleIdx="2" presStyleCnt="4">
        <dgm:presLayoutVars>
          <dgm:bulletEnabled val="1"/>
        </dgm:presLayoutVars>
      </dgm:prSet>
      <dgm:spPr/>
    </dgm:pt>
    <dgm:pt modelId="{BA17EB9E-1394-4F43-B2A9-19BBB1F95EAE}" type="pres">
      <dgm:prSet presAssocID="{CE3B31D6-B799-42E3-8F2E-B0ACEE883B12}" presName="sp" presStyleCnt="0"/>
      <dgm:spPr/>
    </dgm:pt>
    <dgm:pt modelId="{5DD10BF1-EF80-4C20-A803-B31FD5755A8E}" type="pres">
      <dgm:prSet presAssocID="{440652C9-1BBA-474D-8DA5-C55A202457FE}" presName="composite" presStyleCnt="0"/>
      <dgm:spPr/>
    </dgm:pt>
    <dgm:pt modelId="{4B1B769C-C8AA-483A-9A33-5B910B66F7BC}" type="pres">
      <dgm:prSet presAssocID="{440652C9-1BBA-474D-8DA5-C55A202457F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228B37D-0BBA-41D2-B09D-2CF2D1E9E994}" type="pres">
      <dgm:prSet presAssocID="{440652C9-1BBA-474D-8DA5-C55A202457F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B205802-4FFD-40B4-87D8-0F8EBEFEEDE2}" type="presOf" srcId="{F2744840-FF1B-4D7E-8568-7F61E126750F}" destId="{73D94568-2D39-42A9-B899-1A97300938B0}" srcOrd="0" destOrd="0" presId="urn:microsoft.com/office/officeart/2005/8/layout/chevron2"/>
    <dgm:cxn modelId="{FF3DE306-E7FE-46FF-8498-8CDD0AB7F6B3}" type="presOf" srcId="{428796C5-E301-4D15-AB71-8B608DD4A10E}" destId="{3C26D06A-3447-420D-847F-2B59E36266B6}" srcOrd="0" destOrd="0" presId="urn:microsoft.com/office/officeart/2005/8/layout/chevron2"/>
    <dgm:cxn modelId="{EA1E8B0B-79D8-4960-A3CB-EB21B9160305}" srcId="{428796C5-E301-4D15-AB71-8B608DD4A10E}" destId="{F2744840-FF1B-4D7E-8568-7F61E126750F}" srcOrd="1" destOrd="0" parTransId="{C4326A23-2288-48E5-8F63-543292D6AABA}" sibTransId="{E4C39F76-2042-4495-81BB-11C7E870C926}"/>
    <dgm:cxn modelId="{9771C70F-E4B2-46E7-BC93-EB5AE6C93DA4}" srcId="{F2744840-FF1B-4D7E-8568-7F61E126750F}" destId="{F3F116D1-AE63-4B58-B6C4-C16D0A77EF14}" srcOrd="0" destOrd="0" parTransId="{300E8B5C-DA34-4A33-8CFE-0D54B5E38F3D}" sibTransId="{61A4DFB8-2C47-4035-BCBC-090B94D30EB6}"/>
    <dgm:cxn modelId="{92255324-8E44-4A62-B33E-DA54326639AE}" srcId="{A92888C6-E13F-495A-9495-C4515FD03A32}" destId="{77F834F4-D5C7-4F53-9B84-0B47A06EA28E}" srcOrd="0" destOrd="0" parTransId="{0876CDD1-D987-4621-99E6-19A19F10A34E}" sibTransId="{A5FAE94D-0D39-4F3C-A554-798B730413BE}"/>
    <dgm:cxn modelId="{8EFC9133-D95D-4632-828D-5FE011555522}" srcId="{428796C5-E301-4D15-AB71-8B608DD4A10E}" destId="{9EC2067D-35E1-4687-B7A8-CF2727F2BE64}" srcOrd="2" destOrd="0" parTransId="{8C27BAA3-F912-4DAE-A921-FF957936EF40}" sibTransId="{CE3B31D6-B799-42E3-8F2E-B0ACEE883B12}"/>
    <dgm:cxn modelId="{37E7C044-7694-4B2C-955B-1CB4744B3F36}" type="presOf" srcId="{A92888C6-E13F-495A-9495-C4515FD03A32}" destId="{DEE1A8D8-F4C5-4684-B768-24179F892724}" srcOrd="0" destOrd="0" presId="urn:microsoft.com/office/officeart/2005/8/layout/chevron2"/>
    <dgm:cxn modelId="{4B00824C-B5D6-48DB-80E7-277502EEC440}" type="presOf" srcId="{440652C9-1BBA-474D-8DA5-C55A202457FE}" destId="{4B1B769C-C8AA-483A-9A33-5B910B66F7BC}" srcOrd="0" destOrd="0" presId="urn:microsoft.com/office/officeart/2005/8/layout/chevron2"/>
    <dgm:cxn modelId="{56DB8C54-40F7-4AEC-A9E4-CA02E5FE174B}" srcId="{440652C9-1BBA-474D-8DA5-C55A202457FE}" destId="{CE283E52-5780-4D1D-82D6-AF513D8931D3}" srcOrd="0" destOrd="0" parTransId="{56895946-B5C3-4D61-B484-B9A3DC0A24E2}" sibTransId="{7650F51E-73DB-4376-BF12-F0FF02BEBDCF}"/>
    <dgm:cxn modelId="{6A69C461-898B-4CC5-822C-DE23FB6AFBC7}" type="presOf" srcId="{F3F116D1-AE63-4B58-B6C4-C16D0A77EF14}" destId="{D37D9189-89CD-4744-8CE4-82B31CEDBA8D}" srcOrd="0" destOrd="0" presId="urn:microsoft.com/office/officeart/2005/8/layout/chevron2"/>
    <dgm:cxn modelId="{4713EB72-4B4A-4166-8897-D27884AA00E0}" type="presOf" srcId="{F36136AB-F8EB-4A78-B4CA-30CD7CB598F4}" destId="{1EC71BFC-0A3D-4AA6-B1C4-2E7704486CAE}" srcOrd="0" destOrd="0" presId="urn:microsoft.com/office/officeart/2005/8/layout/chevron2"/>
    <dgm:cxn modelId="{B6D91D79-9033-4659-8FB8-0B9807C5EB83}" type="presOf" srcId="{77F834F4-D5C7-4F53-9B84-0B47A06EA28E}" destId="{7BCB6070-E09E-4402-9BC0-4EC6623DC3A0}" srcOrd="0" destOrd="0" presId="urn:microsoft.com/office/officeart/2005/8/layout/chevron2"/>
    <dgm:cxn modelId="{BA26FA89-657B-4C41-9126-DCD1DF9C37B5}" srcId="{428796C5-E301-4D15-AB71-8B608DD4A10E}" destId="{440652C9-1BBA-474D-8DA5-C55A202457FE}" srcOrd="3" destOrd="0" parTransId="{BE508167-1A78-4214-A652-CC489D8C1D01}" sibTransId="{372CEE21-1719-4611-BA29-D9C0A2AAD429}"/>
    <dgm:cxn modelId="{2AFA9F93-8BC3-45B3-AE92-0DF8561CCE57}" type="presOf" srcId="{CE283E52-5780-4D1D-82D6-AF513D8931D3}" destId="{E228B37D-0BBA-41D2-B09D-2CF2D1E9E994}" srcOrd="0" destOrd="0" presId="urn:microsoft.com/office/officeart/2005/8/layout/chevron2"/>
    <dgm:cxn modelId="{63FF48BE-45BE-46FF-BD75-62EAE0FC6074}" type="presOf" srcId="{9EC2067D-35E1-4687-B7A8-CF2727F2BE64}" destId="{8CF548FB-CE60-47C0-8B98-57DEF637F024}" srcOrd="0" destOrd="0" presId="urn:microsoft.com/office/officeart/2005/8/layout/chevron2"/>
    <dgm:cxn modelId="{6AE409F0-5C65-4931-83A4-17E6B0A2260F}" srcId="{428796C5-E301-4D15-AB71-8B608DD4A10E}" destId="{A92888C6-E13F-495A-9495-C4515FD03A32}" srcOrd="0" destOrd="0" parTransId="{5DD2827C-65FA-4E16-ACF2-EB83F91FF8A9}" sibTransId="{0B246353-BF86-426E-9293-EE2FB758DC81}"/>
    <dgm:cxn modelId="{0E68CCFF-23E2-4BB1-A1BD-9E44CA5B9781}" srcId="{9EC2067D-35E1-4687-B7A8-CF2727F2BE64}" destId="{F36136AB-F8EB-4A78-B4CA-30CD7CB598F4}" srcOrd="0" destOrd="0" parTransId="{38943D32-84EA-4135-B630-762FF9C705FF}" sibTransId="{368E8F7B-2275-4F48-8E8E-07187A5AA180}"/>
    <dgm:cxn modelId="{2FFB6AC6-73E4-4F3B-9958-80AA3E17BB61}" type="presParOf" srcId="{3C26D06A-3447-420D-847F-2B59E36266B6}" destId="{F4ED886E-E041-4097-880C-F4B67158ADCC}" srcOrd="0" destOrd="0" presId="urn:microsoft.com/office/officeart/2005/8/layout/chevron2"/>
    <dgm:cxn modelId="{EC54CE58-7091-4776-A6E0-A6FDD5E0D7C7}" type="presParOf" srcId="{F4ED886E-E041-4097-880C-F4B67158ADCC}" destId="{DEE1A8D8-F4C5-4684-B768-24179F892724}" srcOrd="0" destOrd="0" presId="urn:microsoft.com/office/officeart/2005/8/layout/chevron2"/>
    <dgm:cxn modelId="{6A9FFA46-F540-49E1-9E95-4B71781DA461}" type="presParOf" srcId="{F4ED886E-E041-4097-880C-F4B67158ADCC}" destId="{7BCB6070-E09E-4402-9BC0-4EC6623DC3A0}" srcOrd="1" destOrd="0" presId="urn:microsoft.com/office/officeart/2005/8/layout/chevron2"/>
    <dgm:cxn modelId="{A2F483A9-E9E8-41E3-8A07-EF26814943C7}" type="presParOf" srcId="{3C26D06A-3447-420D-847F-2B59E36266B6}" destId="{835E4E3A-C8A6-4A1B-B41F-C570D3FB305D}" srcOrd="1" destOrd="0" presId="urn:microsoft.com/office/officeart/2005/8/layout/chevron2"/>
    <dgm:cxn modelId="{03EB8157-A3A7-4B04-B922-A01EAFC875B6}" type="presParOf" srcId="{3C26D06A-3447-420D-847F-2B59E36266B6}" destId="{D9D1DAAA-5344-4E4B-BFE9-7E1C23D215EE}" srcOrd="2" destOrd="0" presId="urn:microsoft.com/office/officeart/2005/8/layout/chevron2"/>
    <dgm:cxn modelId="{6C0F4B09-3B5B-4C01-82D9-E27B6C0EE153}" type="presParOf" srcId="{D9D1DAAA-5344-4E4B-BFE9-7E1C23D215EE}" destId="{73D94568-2D39-42A9-B899-1A97300938B0}" srcOrd="0" destOrd="0" presId="urn:microsoft.com/office/officeart/2005/8/layout/chevron2"/>
    <dgm:cxn modelId="{F58E482C-504A-47D9-BE39-04E615FF1A4F}" type="presParOf" srcId="{D9D1DAAA-5344-4E4B-BFE9-7E1C23D215EE}" destId="{D37D9189-89CD-4744-8CE4-82B31CEDBA8D}" srcOrd="1" destOrd="0" presId="urn:microsoft.com/office/officeart/2005/8/layout/chevron2"/>
    <dgm:cxn modelId="{28CD65B8-1834-4A27-829A-C14D5A40F158}" type="presParOf" srcId="{3C26D06A-3447-420D-847F-2B59E36266B6}" destId="{8A05B00D-E284-4E18-9BD5-69A1B55AE790}" srcOrd="3" destOrd="0" presId="urn:microsoft.com/office/officeart/2005/8/layout/chevron2"/>
    <dgm:cxn modelId="{628F437A-431C-4194-8357-95D3C5C62BED}" type="presParOf" srcId="{3C26D06A-3447-420D-847F-2B59E36266B6}" destId="{9FEF111A-4D65-4368-BF4D-800552213F6B}" srcOrd="4" destOrd="0" presId="urn:microsoft.com/office/officeart/2005/8/layout/chevron2"/>
    <dgm:cxn modelId="{DC501670-15E6-4CA2-9BC4-9B17BB1D8605}" type="presParOf" srcId="{9FEF111A-4D65-4368-BF4D-800552213F6B}" destId="{8CF548FB-CE60-47C0-8B98-57DEF637F024}" srcOrd="0" destOrd="0" presId="urn:microsoft.com/office/officeart/2005/8/layout/chevron2"/>
    <dgm:cxn modelId="{D06383F0-6A95-46EC-99F1-097CECC9E465}" type="presParOf" srcId="{9FEF111A-4D65-4368-BF4D-800552213F6B}" destId="{1EC71BFC-0A3D-4AA6-B1C4-2E7704486CAE}" srcOrd="1" destOrd="0" presId="urn:microsoft.com/office/officeart/2005/8/layout/chevron2"/>
    <dgm:cxn modelId="{D0D735EB-0940-442E-A6C9-D67F842719CF}" type="presParOf" srcId="{3C26D06A-3447-420D-847F-2B59E36266B6}" destId="{BA17EB9E-1394-4F43-B2A9-19BBB1F95EAE}" srcOrd="5" destOrd="0" presId="urn:microsoft.com/office/officeart/2005/8/layout/chevron2"/>
    <dgm:cxn modelId="{4308F3C7-0626-413F-ACA4-2568E0012825}" type="presParOf" srcId="{3C26D06A-3447-420D-847F-2B59E36266B6}" destId="{5DD10BF1-EF80-4C20-A803-B31FD5755A8E}" srcOrd="6" destOrd="0" presId="urn:microsoft.com/office/officeart/2005/8/layout/chevron2"/>
    <dgm:cxn modelId="{0DF4ED7F-4C44-40BE-9803-3ACB3D5CFD92}" type="presParOf" srcId="{5DD10BF1-EF80-4C20-A803-B31FD5755A8E}" destId="{4B1B769C-C8AA-483A-9A33-5B910B66F7BC}" srcOrd="0" destOrd="0" presId="urn:microsoft.com/office/officeart/2005/8/layout/chevron2"/>
    <dgm:cxn modelId="{8FD714A9-E10D-4513-AE17-6E07F9909324}" type="presParOf" srcId="{5DD10BF1-EF80-4C20-A803-B31FD5755A8E}" destId="{E228B37D-0BBA-41D2-B09D-2CF2D1E9E9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C39C98-17DC-4131-855E-053FBD61752F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FC3715-F815-42FD-8F68-BE5010139A86}">
      <dgm:prSet phldrT="[Text]" custT="1"/>
      <dgm:spPr/>
      <dgm:t>
        <a:bodyPr/>
        <a:lstStyle/>
        <a:p>
          <a:pPr algn="l"/>
          <a:r>
            <a:rPr lang="en-US" sz="1400" b="1" dirty="0">
              <a:latin typeface="Cambria"/>
              <a:cs typeface="Cambria"/>
            </a:rPr>
            <a:t>2014</a:t>
          </a:r>
        </a:p>
        <a:p>
          <a:pPr algn="l"/>
          <a:r>
            <a:rPr lang="en-US" sz="1400" b="1" dirty="0">
              <a:latin typeface="Cambria"/>
              <a:cs typeface="Cambria"/>
            </a:rPr>
            <a:t>Constitution</a:t>
          </a:r>
        </a:p>
      </dgm:t>
    </dgm:pt>
    <dgm:pt modelId="{4EFE5A0B-E1E7-4E71-AB5C-F82220E268ED}" type="parTrans" cxnId="{5C3557EB-83B9-454F-9483-044204916CB0}">
      <dgm:prSet/>
      <dgm:spPr/>
      <dgm:t>
        <a:bodyPr/>
        <a:lstStyle/>
        <a:p>
          <a:endParaRPr lang="en-US" sz="1600">
            <a:latin typeface="Cambria"/>
            <a:cs typeface="Cambria"/>
          </a:endParaRPr>
        </a:p>
      </dgm:t>
    </dgm:pt>
    <dgm:pt modelId="{F485E1D7-7FA3-4AEA-9C2E-C9094B0BF742}" type="sibTrans" cxnId="{5C3557EB-83B9-454F-9483-044204916CB0}">
      <dgm:prSet/>
      <dgm:spPr/>
      <dgm:t>
        <a:bodyPr/>
        <a:lstStyle/>
        <a:p>
          <a:endParaRPr lang="en-US" sz="1600">
            <a:latin typeface="Cambria"/>
            <a:cs typeface="Cambria"/>
          </a:endParaRPr>
        </a:p>
      </dgm:t>
    </dgm:pt>
    <dgm:pt modelId="{5E858375-3F9C-4C98-8E6C-09DA61760656}">
      <dgm:prSet phldrT="[Text]" custT="1"/>
      <dgm:spPr/>
      <dgm:t>
        <a:bodyPr/>
        <a:lstStyle/>
        <a:p>
          <a:pPr algn="r"/>
          <a:r>
            <a:rPr lang="en-US" sz="1200" b="1" dirty="0">
              <a:latin typeface="Cambria"/>
              <a:cs typeface="Cambria"/>
            </a:rPr>
            <a:t>SDS 2030</a:t>
          </a:r>
        </a:p>
      </dgm:t>
    </dgm:pt>
    <dgm:pt modelId="{6F5B5B24-773C-4090-B114-4FEA2BA6E13C}" type="parTrans" cxnId="{F0CDF2D3-B641-4D12-8B16-3009932D4E73}">
      <dgm:prSet/>
      <dgm:spPr/>
      <dgm:t>
        <a:bodyPr/>
        <a:lstStyle/>
        <a:p>
          <a:endParaRPr lang="en-US" sz="1600">
            <a:latin typeface="Cambria"/>
            <a:cs typeface="Cambria"/>
          </a:endParaRPr>
        </a:p>
      </dgm:t>
    </dgm:pt>
    <dgm:pt modelId="{FD0EDDF4-751C-4EA2-84C2-B2B8FD67D5A8}" type="sibTrans" cxnId="{F0CDF2D3-B641-4D12-8B16-3009932D4E73}">
      <dgm:prSet/>
      <dgm:spPr/>
      <dgm:t>
        <a:bodyPr/>
        <a:lstStyle/>
        <a:p>
          <a:endParaRPr lang="en-US" sz="1600">
            <a:latin typeface="Cambria"/>
            <a:cs typeface="Cambria"/>
          </a:endParaRPr>
        </a:p>
      </dgm:t>
    </dgm:pt>
    <dgm:pt modelId="{8D6474DF-63F3-4DD8-98E3-0CBD20FAB68C}">
      <dgm:prSet phldrT="[Text]" custT="1"/>
      <dgm:spPr/>
      <dgm:t>
        <a:bodyPr/>
        <a:lstStyle/>
        <a:p>
          <a:r>
            <a:rPr lang="en-US" sz="1400" b="1" dirty="0">
              <a:latin typeface="Cambria"/>
              <a:cs typeface="Cambria"/>
            </a:rPr>
            <a:t>Sector Specific Strategies</a:t>
          </a:r>
        </a:p>
      </dgm:t>
    </dgm:pt>
    <dgm:pt modelId="{59E3BBDC-DA85-452E-984A-3B09496737A9}" type="parTrans" cxnId="{84AD5BEE-4E3E-4BA6-941E-24B705E236E3}">
      <dgm:prSet/>
      <dgm:spPr/>
      <dgm:t>
        <a:bodyPr/>
        <a:lstStyle/>
        <a:p>
          <a:endParaRPr lang="en-US" sz="1600">
            <a:latin typeface="Cambria"/>
            <a:cs typeface="Cambria"/>
          </a:endParaRPr>
        </a:p>
      </dgm:t>
    </dgm:pt>
    <dgm:pt modelId="{B89D99EF-A53C-4924-86A5-6569AC7357B2}" type="sibTrans" cxnId="{84AD5BEE-4E3E-4BA6-941E-24B705E236E3}">
      <dgm:prSet/>
      <dgm:spPr/>
      <dgm:t>
        <a:bodyPr/>
        <a:lstStyle/>
        <a:p>
          <a:endParaRPr lang="en-US" sz="1600">
            <a:latin typeface="Cambria"/>
            <a:cs typeface="Cambria"/>
          </a:endParaRPr>
        </a:p>
      </dgm:t>
    </dgm:pt>
    <dgm:pt modelId="{D4516F8B-8644-4253-BBDC-F5F348909B7A}">
      <dgm:prSet phldrT="[Text]" custT="1"/>
      <dgm:spPr/>
      <dgm:t>
        <a:bodyPr/>
        <a:lstStyle/>
        <a:p>
          <a:r>
            <a:rPr lang="en-US" sz="1600" b="1" dirty="0">
              <a:latin typeface="Cambria"/>
              <a:cs typeface="Cambria"/>
            </a:rPr>
            <a:t>Pro-poor policies &amp; Programs </a:t>
          </a:r>
        </a:p>
      </dgm:t>
    </dgm:pt>
    <dgm:pt modelId="{871B2C2B-E4B0-4234-A047-BC257E984FD5}" type="parTrans" cxnId="{EFDACDFA-D9D1-4869-BA1D-2771FB3F13C5}">
      <dgm:prSet/>
      <dgm:spPr/>
      <dgm:t>
        <a:bodyPr/>
        <a:lstStyle/>
        <a:p>
          <a:endParaRPr lang="en-US" sz="1600">
            <a:latin typeface="Cambria"/>
            <a:cs typeface="Cambria"/>
          </a:endParaRPr>
        </a:p>
      </dgm:t>
    </dgm:pt>
    <dgm:pt modelId="{942FEEF2-10E4-4EAE-968B-E817BD67A92A}" type="sibTrans" cxnId="{EFDACDFA-D9D1-4869-BA1D-2771FB3F13C5}">
      <dgm:prSet/>
      <dgm:spPr/>
      <dgm:t>
        <a:bodyPr/>
        <a:lstStyle/>
        <a:p>
          <a:endParaRPr lang="en-US" sz="1600">
            <a:latin typeface="Cambria"/>
            <a:cs typeface="Cambria"/>
          </a:endParaRPr>
        </a:p>
      </dgm:t>
    </dgm:pt>
    <dgm:pt modelId="{E2A77CE1-E644-4AF4-A73B-DD82F847CC52}" type="pres">
      <dgm:prSet presAssocID="{46C39C98-17DC-4131-855E-053FBD61752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2824D6E-5E5B-4ADA-B330-DD936A3FE65B}" type="pres">
      <dgm:prSet presAssocID="{46C39C98-17DC-4131-855E-053FBD61752F}" presName="children" presStyleCnt="0"/>
      <dgm:spPr/>
    </dgm:pt>
    <dgm:pt modelId="{A705CB57-9BFE-4214-B921-2327FF2BD5DD}" type="pres">
      <dgm:prSet presAssocID="{46C39C98-17DC-4131-855E-053FBD61752F}" presName="childPlaceholder" presStyleCnt="0"/>
      <dgm:spPr/>
    </dgm:pt>
    <dgm:pt modelId="{C4D5B120-055E-44F7-9C75-DA534504D019}" type="pres">
      <dgm:prSet presAssocID="{46C39C98-17DC-4131-855E-053FBD61752F}" presName="circle" presStyleCnt="0"/>
      <dgm:spPr/>
    </dgm:pt>
    <dgm:pt modelId="{947DD8E2-5F95-46C3-B209-36A8B0A72F5F}" type="pres">
      <dgm:prSet presAssocID="{46C39C98-17DC-4131-855E-053FBD61752F}" presName="quadrant1" presStyleLbl="node1" presStyleIdx="0" presStyleCnt="4" custScaleX="109600" custLinFactNeighborX="9203" custLinFactNeighborY="-3444">
        <dgm:presLayoutVars>
          <dgm:chMax val="1"/>
          <dgm:bulletEnabled val="1"/>
        </dgm:presLayoutVars>
      </dgm:prSet>
      <dgm:spPr/>
    </dgm:pt>
    <dgm:pt modelId="{A5DE1A2F-069F-4619-86F0-BA8788C348BB}" type="pres">
      <dgm:prSet presAssocID="{46C39C98-17DC-4131-855E-053FBD61752F}" presName="quadrant2" presStyleLbl="node1" presStyleIdx="1" presStyleCnt="4" custScaleX="98707" custLinFactNeighborX="5149" custLinFactNeighborY="-1320">
        <dgm:presLayoutVars>
          <dgm:chMax val="1"/>
          <dgm:bulletEnabled val="1"/>
        </dgm:presLayoutVars>
      </dgm:prSet>
      <dgm:spPr/>
    </dgm:pt>
    <dgm:pt modelId="{801358EA-60E4-43F7-8E2C-2A0F3930A061}" type="pres">
      <dgm:prSet presAssocID="{46C39C98-17DC-4131-855E-053FBD61752F}" presName="quadrant3" presStyleLbl="node1" presStyleIdx="2" presStyleCnt="4" custLinFactNeighborX="7505" custLinFactNeighborY="-2460">
        <dgm:presLayoutVars>
          <dgm:chMax val="1"/>
          <dgm:bulletEnabled val="1"/>
        </dgm:presLayoutVars>
      </dgm:prSet>
      <dgm:spPr/>
    </dgm:pt>
    <dgm:pt modelId="{DB0E151D-3325-4543-A4B8-2CAB321C4C3D}" type="pres">
      <dgm:prSet presAssocID="{46C39C98-17DC-4131-855E-053FBD61752F}" presName="quadrant4" presStyleLbl="node1" presStyleIdx="3" presStyleCnt="4" custScaleX="110584" custLinFactNeighborX="8711" custLinFactNeighborY="-3050">
        <dgm:presLayoutVars>
          <dgm:chMax val="1"/>
          <dgm:bulletEnabled val="1"/>
        </dgm:presLayoutVars>
      </dgm:prSet>
      <dgm:spPr/>
    </dgm:pt>
    <dgm:pt modelId="{C5EF6C0E-F30A-4025-A10F-6421D893700C}" type="pres">
      <dgm:prSet presAssocID="{46C39C98-17DC-4131-855E-053FBD61752F}" presName="quadrantPlaceholder" presStyleCnt="0"/>
      <dgm:spPr/>
    </dgm:pt>
    <dgm:pt modelId="{9DFD9CA2-26AA-4DBA-AA52-ACE40B816339}" type="pres">
      <dgm:prSet presAssocID="{46C39C98-17DC-4131-855E-053FBD61752F}" presName="center1" presStyleLbl="fgShp" presStyleIdx="0" presStyleCnt="2" custScaleX="124153" custScaleY="96234" custLinFactNeighborX="31376" custLinFactNeighborY="-38198"/>
      <dgm:spPr/>
    </dgm:pt>
    <dgm:pt modelId="{2F88AE1D-8DB0-483A-99EF-3236B8D90B88}" type="pres">
      <dgm:prSet presAssocID="{46C39C98-17DC-4131-855E-053FBD61752F}" presName="center2" presStyleLbl="fgShp" presStyleIdx="1" presStyleCnt="2" custAng="21350462" custLinFactY="-200000" custLinFactNeighborX="58013" custLinFactNeighborY="-234923"/>
      <dgm:spPr/>
    </dgm:pt>
  </dgm:ptLst>
  <dgm:cxnLst>
    <dgm:cxn modelId="{A0019A42-A0AB-411B-884A-015DD38DFD87}" type="presOf" srcId="{8D6474DF-63F3-4DD8-98E3-0CBD20FAB68C}" destId="{801358EA-60E4-43F7-8E2C-2A0F3930A061}" srcOrd="0" destOrd="0" presId="urn:microsoft.com/office/officeart/2005/8/layout/cycle4"/>
    <dgm:cxn modelId="{FE4F1E96-C7C5-427E-8710-50895430FF48}" type="presOf" srcId="{5E858375-3F9C-4C98-8E6C-09DA61760656}" destId="{A5DE1A2F-069F-4619-86F0-BA8788C348BB}" srcOrd="0" destOrd="0" presId="urn:microsoft.com/office/officeart/2005/8/layout/cycle4"/>
    <dgm:cxn modelId="{B78513BE-0F00-4A8C-A1D8-73600FD61D72}" type="presOf" srcId="{D4516F8B-8644-4253-BBDC-F5F348909B7A}" destId="{DB0E151D-3325-4543-A4B8-2CAB321C4C3D}" srcOrd="0" destOrd="0" presId="urn:microsoft.com/office/officeart/2005/8/layout/cycle4"/>
    <dgm:cxn modelId="{F0CDF2D3-B641-4D12-8B16-3009932D4E73}" srcId="{46C39C98-17DC-4131-855E-053FBD61752F}" destId="{5E858375-3F9C-4C98-8E6C-09DA61760656}" srcOrd="1" destOrd="0" parTransId="{6F5B5B24-773C-4090-B114-4FEA2BA6E13C}" sibTransId="{FD0EDDF4-751C-4EA2-84C2-B2B8FD67D5A8}"/>
    <dgm:cxn modelId="{1C94B1D7-5DAB-4EE3-A0AE-68ACE25CD2B9}" type="presOf" srcId="{46C39C98-17DC-4131-855E-053FBD61752F}" destId="{E2A77CE1-E644-4AF4-A73B-DD82F847CC52}" srcOrd="0" destOrd="0" presId="urn:microsoft.com/office/officeart/2005/8/layout/cycle4"/>
    <dgm:cxn modelId="{D93249E4-599A-4F78-A667-0816AC437599}" type="presOf" srcId="{34FC3715-F815-42FD-8F68-BE5010139A86}" destId="{947DD8E2-5F95-46C3-B209-36A8B0A72F5F}" srcOrd="0" destOrd="0" presId="urn:microsoft.com/office/officeart/2005/8/layout/cycle4"/>
    <dgm:cxn modelId="{5C3557EB-83B9-454F-9483-044204916CB0}" srcId="{46C39C98-17DC-4131-855E-053FBD61752F}" destId="{34FC3715-F815-42FD-8F68-BE5010139A86}" srcOrd="0" destOrd="0" parTransId="{4EFE5A0B-E1E7-4E71-AB5C-F82220E268ED}" sibTransId="{F485E1D7-7FA3-4AEA-9C2E-C9094B0BF742}"/>
    <dgm:cxn modelId="{84AD5BEE-4E3E-4BA6-941E-24B705E236E3}" srcId="{46C39C98-17DC-4131-855E-053FBD61752F}" destId="{8D6474DF-63F3-4DD8-98E3-0CBD20FAB68C}" srcOrd="2" destOrd="0" parTransId="{59E3BBDC-DA85-452E-984A-3B09496737A9}" sibTransId="{B89D99EF-A53C-4924-86A5-6569AC7357B2}"/>
    <dgm:cxn modelId="{EFDACDFA-D9D1-4869-BA1D-2771FB3F13C5}" srcId="{46C39C98-17DC-4131-855E-053FBD61752F}" destId="{D4516F8B-8644-4253-BBDC-F5F348909B7A}" srcOrd="3" destOrd="0" parTransId="{871B2C2B-E4B0-4234-A047-BC257E984FD5}" sibTransId="{942FEEF2-10E4-4EAE-968B-E817BD67A92A}"/>
    <dgm:cxn modelId="{74D4CDBA-6CEB-4A0D-8F44-D804065188A4}" type="presParOf" srcId="{E2A77CE1-E644-4AF4-A73B-DD82F847CC52}" destId="{22824D6E-5E5B-4ADA-B330-DD936A3FE65B}" srcOrd="0" destOrd="0" presId="urn:microsoft.com/office/officeart/2005/8/layout/cycle4"/>
    <dgm:cxn modelId="{55BE60CD-258F-4F7D-B269-20D26479B566}" type="presParOf" srcId="{22824D6E-5E5B-4ADA-B330-DD936A3FE65B}" destId="{A705CB57-9BFE-4214-B921-2327FF2BD5DD}" srcOrd="0" destOrd="0" presId="urn:microsoft.com/office/officeart/2005/8/layout/cycle4"/>
    <dgm:cxn modelId="{AF5A4CEF-8B14-4619-AFF7-69F4792247BC}" type="presParOf" srcId="{E2A77CE1-E644-4AF4-A73B-DD82F847CC52}" destId="{C4D5B120-055E-44F7-9C75-DA534504D019}" srcOrd="1" destOrd="0" presId="urn:microsoft.com/office/officeart/2005/8/layout/cycle4"/>
    <dgm:cxn modelId="{12C2B823-EA81-4BDF-999A-E69D96FFFA23}" type="presParOf" srcId="{C4D5B120-055E-44F7-9C75-DA534504D019}" destId="{947DD8E2-5F95-46C3-B209-36A8B0A72F5F}" srcOrd="0" destOrd="0" presId="urn:microsoft.com/office/officeart/2005/8/layout/cycle4"/>
    <dgm:cxn modelId="{E79D1022-923E-40AC-BC5C-F7D818B83877}" type="presParOf" srcId="{C4D5B120-055E-44F7-9C75-DA534504D019}" destId="{A5DE1A2F-069F-4619-86F0-BA8788C348BB}" srcOrd="1" destOrd="0" presId="urn:microsoft.com/office/officeart/2005/8/layout/cycle4"/>
    <dgm:cxn modelId="{93599FCA-CB7C-4AC5-B2AB-6ED17F7E8205}" type="presParOf" srcId="{C4D5B120-055E-44F7-9C75-DA534504D019}" destId="{801358EA-60E4-43F7-8E2C-2A0F3930A061}" srcOrd="2" destOrd="0" presId="urn:microsoft.com/office/officeart/2005/8/layout/cycle4"/>
    <dgm:cxn modelId="{DF69AA2F-AF9C-4EED-8497-68C448404BAB}" type="presParOf" srcId="{C4D5B120-055E-44F7-9C75-DA534504D019}" destId="{DB0E151D-3325-4543-A4B8-2CAB321C4C3D}" srcOrd="3" destOrd="0" presId="urn:microsoft.com/office/officeart/2005/8/layout/cycle4"/>
    <dgm:cxn modelId="{5D7F4019-AA5F-4009-8F48-11F30BA06169}" type="presParOf" srcId="{C4D5B120-055E-44F7-9C75-DA534504D019}" destId="{C5EF6C0E-F30A-4025-A10F-6421D893700C}" srcOrd="4" destOrd="0" presId="urn:microsoft.com/office/officeart/2005/8/layout/cycle4"/>
    <dgm:cxn modelId="{5FCA7D77-EC51-4DC1-B644-D5EF14E31A80}" type="presParOf" srcId="{E2A77CE1-E644-4AF4-A73B-DD82F847CC52}" destId="{9DFD9CA2-26AA-4DBA-AA52-ACE40B816339}" srcOrd="2" destOrd="0" presId="urn:microsoft.com/office/officeart/2005/8/layout/cycle4"/>
    <dgm:cxn modelId="{3CAC3056-B676-4340-81C8-BF54134C31BA}" type="presParOf" srcId="{E2A77CE1-E644-4AF4-A73B-DD82F847CC52}" destId="{2F88AE1D-8DB0-483A-99EF-3236B8D90B8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181874-4E19-4FDD-9539-8C42EE402251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1F47C8-6BF1-4875-95C6-BA1BF3548BAF}">
      <dgm:prSet phldrT="[Text]" custT="1"/>
      <dgm:spPr/>
      <dgm:t>
        <a:bodyPr/>
        <a:lstStyle/>
        <a:p>
          <a:r>
            <a:rPr lang="en-US" sz="2000" b="1">
              <a:cs typeface="Times New Roman" panose="02020603050405020304" pitchFamily="18" charset="0"/>
            </a:rPr>
            <a:t>New regulations for the mobile payments </a:t>
          </a:r>
          <a:endParaRPr lang="en-US" sz="2000" b="1" dirty="0"/>
        </a:p>
      </dgm:t>
    </dgm:pt>
    <dgm:pt modelId="{CC5A00B2-30EE-4800-AF48-491E4C93A26A}" type="parTrans" cxnId="{7F7B7794-15C9-41D8-AEDF-BC8C7610A181}">
      <dgm:prSet/>
      <dgm:spPr/>
      <dgm:t>
        <a:bodyPr/>
        <a:lstStyle/>
        <a:p>
          <a:endParaRPr lang="en-US" sz="2000"/>
        </a:p>
      </dgm:t>
    </dgm:pt>
    <dgm:pt modelId="{63DF60B2-C78D-4C46-B111-F7EF24FE9131}" type="sibTrans" cxnId="{7F7B7794-15C9-41D8-AEDF-BC8C7610A181}">
      <dgm:prSet/>
      <dgm:spPr/>
      <dgm:t>
        <a:bodyPr/>
        <a:lstStyle/>
        <a:p>
          <a:endParaRPr lang="en-US" sz="2000"/>
        </a:p>
      </dgm:t>
    </dgm:pt>
    <dgm:pt modelId="{32A6269E-C577-471C-AB79-B01870886AF2}">
      <dgm:prSet phldrT="[Text]" custT="1"/>
      <dgm:spPr/>
      <dgm:t>
        <a:bodyPr/>
        <a:lstStyle/>
        <a:p>
          <a:r>
            <a:rPr lang="en-US" sz="2000" b="1">
              <a:cs typeface="Times New Roman" panose="02020603050405020304" pitchFamily="18" charset="0"/>
            </a:rPr>
            <a:t>Financial inclusion strategy</a:t>
          </a:r>
          <a:endParaRPr lang="en-US" sz="2000" b="1" dirty="0"/>
        </a:p>
      </dgm:t>
    </dgm:pt>
    <dgm:pt modelId="{155C76FE-2544-40A5-8BDC-D5723769C90E}" type="parTrans" cxnId="{D1694365-6766-4182-B8F3-3E26B1ADD077}">
      <dgm:prSet/>
      <dgm:spPr/>
      <dgm:t>
        <a:bodyPr/>
        <a:lstStyle/>
        <a:p>
          <a:endParaRPr lang="en-US" sz="2000"/>
        </a:p>
      </dgm:t>
    </dgm:pt>
    <dgm:pt modelId="{9E9A98B2-ECF6-4BD5-BA53-120F294696C6}" type="sibTrans" cxnId="{D1694365-6766-4182-B8F3-3E26B1ADD077}">
      <dgm:prSet/>
      <dgm:spPr/>
      <dgm:t>
        <a:bodyPr/>
        <a:lstStyle/>
        <a:p>
          <a:endParaRPr lang="en-US" sz="2000"/>
        </a:p>
      </dgm:t>
    </dgm:pt>
    <dgm:pt modelId="{3339EACD-D6D7-4665-ACDE-B6CCE36E109C}">
      <dgm:prSet custT="1"/>
      <dgm:spPr/>
      <dgm:t>
        <a:bodyPr/>
        <a:lstStyle/>
        <a:p>
          <a:r>
            <a:rPr lang="en-US" sz="2000" b="1">
              <a:cs typeface="Times New Roman" panose="02020603050405020304" pitchFamily="18" charset="0"/>
            </a:rPr>
            <a:t>Digital payment of governmental agencies has been launched and   implemented </a:t>
          </a:r>
          <a:endParaRPr lang="en-US" sz="2000" b="1" dirty="0"/>
        </a:p>
      </dgm:t>
    </dgm:pt>
    <dgm:pt modelId="{0C43EC0C-5215-4EA4-B5E7-2BE8E03CA6BB}" type="parTrans" cxnId="{EDFB0E39-FA93-400C-BE00-8A6374E866D1}">
      <dgm:prSet/>
      <dgm:spPr/>
      <dgm:t>
        <a:bodyPr/>
        <a:lstStyle/>
        <a:p>
          <a:endParaRPr lang="en-US" sz="2000"/>
        </a:p>
      </dgm:t>
    </dgm:pt>
    <dgm:pt modelId="{81519900-D0E8-47C9-821B-D83FE7BB20E5}" type="sibTrans" cxnId="{EDFB0E39-FA93-400C-BE00-8A6374E866D1}">
      <dgm:prSet/>
      <dgm:spPr/>
      <dgm:t>
        <a:bodyPr/>
        <a:lstStyle/>
        <a:p>
          <a:endParaRPr lang="en-US" sz="2000"/>
        </a:p>
      </dgm:t>
    </dgm:pt>
    <dgm:pt modelId="{004CFCDA-CF32-4DF0-953A-4466DED5A2CF}">
      <dgm:prSet custT="1"/>
      <dgm:spPr/>
      <dgm:t>
        <a:bodyPr/>
        <a:lstStyle/>
        <a:p>
          <a:r>
            <a:rPr lang="en-US" sz="2000" b="1">
              <a:cs typeface="Times New Roman" panose="02020603050405020304" pitchFamily="18" charset="0"/>
            </a:rPr>
            <a:t>Banking initiative to secure more finances for the SMEs</a:t>
          </a:r>
          <a:endParaRPr lang="en-US" sz="2000" b="1" dirty="0"/>
        </a:p>
      </dgm:t>
    </dgm:pt>
    <dgm:pt modelId="{4022B238-36C6-4BF1-9F88-512B49C64564}" type="parTrans" cxnId="{F145EBFD-8A57-4ACF-BA12-5BE2F3578BF2}">
      <dgm:prSet/>
      <dgm:spPr/>
      <dgm:t>
        <a:bodyPr/>
        <a:lstStyle/>
        <a:p>
          <a:endParaRPr lang="en-US" sz="2000"/>
        </a:p>
      </dgm:t>
    </dgm:pt>
    <dgm:pt modelId="{8D6C9D17-73D8-4D93-950A-79DB4EAE6FAE}" type="sibTrans" cxnId="{F145EBFD-8A57-4ACF-BA12-5BE2F3578BF2}">
      <dgm:prSet/>
      <dgm:spPr/>
      <dgm:t>
        <a:bodyPr/>
        <a:lstStyle/>
        <a:p>
          <a:endParaRPr lang="en-US" sz="2000"/>
        </a:p>
      </dgm:t>
    </dgm:pt>
    <dgm:pt modelId="{2FAA7A7E-9EBB-4EAB-931C-287DCA7B4387}">
      <dgm:prSet custT="1"/>
      <dgm:spPr/>
      <dgm:t>
        <a:bodyPr/>
        <a:lstStyle/>
        <a:p>
          <a:r>
            <a:rPr lang="en-US" sz="2000" b="1">
              <a:cs typeface="Times New Roman" panose="02020603050405020304" pitchFamily="18" charset="0"/>
            </a:rPr>
            <a:t>Establishment of the financial inclusion unit in the CBE </a:t>
          </a:r>
          <a:endParaRPr lang="en-US" sz="2000" b="1" dirty="0"/>
        </a:p>
      </dgm:t>
    </dgm:pt>
    <dgm:pt modelId="{4791D163-CB99-439F-84BB-AD4F549F6F49}" type="parTrans" cxnId="{7B62E10B-8475-419B-83AC-5A28907BE4E9}">
      <dgm:prSet/>
      <dgm:spPr/>
      <dgm:t>
        <a:bodyPr/>
        <a:lstStyle/>
        <a:p>
          <a:endParaRPr lang="en-US" sz="2000"/>
        </a:p>
      </dgm:t>
    </dgm:pt>
    <dgm:pt modelId="{32898348-D7D2-4703-9283-40E7330E64F5}" type="sibTrans" cxnId="{7B62E10B-8475-419B-83AC-5A28907BE4E9}">
      <dgm:prSet/>
      <dgm:spPr/>
      <dgm:t>
        <a:bodyPr/>
        <a:lstStyle/>
        <a:p>
          <a:endParaRPr lang="en-US" sz="2000"/>
        </a:p>
      </dgm:t>
    </dgm:pt>
    <dgm:pt modelId="{53795246-1F1F-47BA-B643-535B2DDD964D}">
      <dgm:prSet phldrT="[Text]" custT="1"/>
      <dgm:spPr/>
      <dgm:t>
        <a:bodyPr/>
        <a:lstStyle/>
        <a:p>
          <a:r>
            <a:rPr lang="en-US" sz="2000" b="1">
              <a:cs typeface="Times New Roman" panose="02020603050405020304" pitchFamily="18" charset="0"/>
            </a:rPr>
            <a:t>A new definition for women holding SMEs</a:t>
          </a:r>
          <a:endParaRPr lang="en-US" sz="2000" b="1" dirty="0"/>
        </a:p>
      </dgm:t>
    </dgm:pt>
    <dgm:pt modelId="{133C3E69-F7F7-4A33-AAC2-89774F17FD01}" type="parTrans" cxnId="{D91B1CDA-F801-4A7C-9C39-063E701AB835}">
      <dgm:prSet/>
      <dgm:spPr/>
      <dgm:t>
        <a:bodyPr/>
        <a:lstStyle/>
        <a:p>
          <a:endParaRPr lang="en-US" sz="2000"/>
        </a:p>
      </dgm:t>
    </dgm:pt>
    <dgm:pt modelId="{0FAE2A69-08B4-41C7-961A-0648DB1806FE}" type="sibTrans" cxnId="{D91B1CDA-F801-4A7C-9C39-063E701AB835}">
      <dgm:prSet/>
      <dgm:spPr/>
      <dgm:t>
        <a:bodyPr/>
        <a:lstStyle/>
        <a:p>
          <a:endParaRPr lang="en-US" sz="2000"/>
        </a:p>
      </dgm:t>
    </dgm:pt>
    <dgm:pt modelId="{38DAD8F1-E9B6-4703-A546-7D215AE7E720}" type="pres">
      <dgm:prSet presAssocID="{AD181874-4E19-4FDD-9539-8C42EE402251}" presName="linear" presStyleCnt="0">
        <dgm:presLayoutVars>
          <dgm:dir/>
          <dgm:resizeHandles val="exact"/>
        </dgm:presLayoutVars>
      </dgm:prSet>
      <dgm:spPr/>
    </dgm:pt>
    <dgm:pt modelId="{14BE3C83-9432-48EE-B107-58B87B38DAB0}" type="pres">
      <dgm:prSet presAssocID="{8E1F47C8-6BF1-4875-95C6-BA1BF3548BAF}" presName="comp" presStyleCnt="0"/>
      <dgm:spPr/>
    </dgm:pt>
    <dgm:pt modelId="{B0FAF302-5683-4B67-93FB-6B56D9B5A692}" type="pres">
      <dgm:prSet presAssocID="{8E1F47C8-6BF1-4875-95C6-BA1BF3548BAF}" presName="box" presStyleLbl="node1" presStyleIdx="0" presStyleCnt="6" custLinFactNeighborX="-1942" custLinFactNeighborY="-8067"/>
      <dgm:spPr/>
    </dgm:pt>
    <dgm:pt modelId="{23D4606C-5238-4833-A077-C76593C8E829}" type="pres">
      <dgm:prSet presAssocID="{8E1F47C8-6BF1-4875-95C6-BA1BF3548BAF}" presName="img" presStyleLbl="fgImgPlace1" presStyleIdx="0" presStyleCnt="6" custScaleX="60615" custLinFactNeighborX="-12765" custLinFactNeighborY="5551"/>
      <dgm:spPr>
        <a:noFill/>
        <a:ln>
          <a:noFill/>
        </a:ln>
      </dgm:spPr>
    </dgm:pt>
    <dgm:pt modelId="{D150F375-19B0-4FFB-8009-1B4BC3A79424}" type="pres">
      <dgm:prSet presAssocID="{8E1F47C8-6BF1-4875-95C6-BA1BF3548BAF}" presName="text" presStyleLbl="node1" presStyleIdx="0" presStyleCnt="6">
        <dgm:presLayoutVars>
          <dgm:bulletEnabled val="1"/>
        </dgm:presLayoutVars>
      </dgm:prSet>
      <dgm:spPr/>
    </dgm:pt>
    <dgm:pt modelId="{AB8AE095-750E-4A17-8CC7-109B5738CCC4}" type="pres">
      <dgm:prSet presAssocID="{63DF60B2-C78D-4C46-B111-F7EF24FE9131}" presName="spacer" presStyleCnt="0"/>
      <dgm:spPr/>
    </dgm:pt>
    <dgm:pt modelId="{393D8DD3-7E26-4D67-B1D8-F73CCC0E91B7}" type="pres">
      <dgm:prSet presAssocID="{2FAA7A7E-9EBB-4EAB-931C-287DCA7B4387}" presName="comp" presStyleCnt="0"/>
      <dgm:spPr/>
    </dgm:pt>
    <dgm:pt modelId="{88D30DD7-EF69-49E9-ABE6-D740A19273D8}" type="pres">
      <dgm:prSet presAssocID="{2FAA7A7E-9EBB-4EAB-931C-287DCA7B4387}" presName="box" presStyleLbl="node1" presStyleIdx="1" presStyleCnt="6"/>
      <dgm:spPr/>
    </dgm:pt>
    <dgm:pt modelId="{710314DF-318A-43F5-BD7C-6AFEAE1849CC}" type="pres">
      <dgm:prSet presAssocID="{2FAA7A7E-9EBB-4EAB-931C-287DCA7B4387}" presName="img" presStyleLbl="fgImgPlace1" presStyleIdx="1" presStyleCnt="6" custScaleX="58343" custLinFactNeighborX="-13901" custLinFactNeighborY="-2326"/>
      <dgm:spPr>
        <a:noFill/>
        <a:ln>
          <a:noFill/>
        </a:ln>
      </dgm:spPr>
    </dgm:pt>
    <dgm:pt modelId="{E5619062-C7E4-4F55-AE16-A9EE76CF1E1A}" type="pres">
      <dgm:prSet presAssocID="{2FAA7A7E-9EBB-4EAB-931C-287DCA7B4387}" presName="text" presStyleLbl="node1" presStyleIdx="1" presStyleCnt="6">
        <dgm:presLayoutVars>
          <dgm:bulletEnabled val="1"/>
        </dgm:presLayoutVars>
      </dgm:prSet>
      <dgm:spPr/>
    </dgm:pt>
    <dgm:pt modelId="{F64F25B3-32B4-462A-9233-3BABC67509A6}" type="pres">
      <dgm:prSet presAssocID="{32898348-D7D2-4703-9283-40E7330E64F5}" presName="spacer" presStyleCnt="0"/>
      <dgm:spPr/>
    </dgm:pt>
    <dgm:pt modelId="{C0C8C885-D7C5-4284-A785-298ECF0A9D08}" type="pres">
      <dgm:prSet presAssocID="{32A6269E-C577-471C-AB79-B01870886AF2}" presName="comp" presStyleCnt="0"/>
      <dgm:spPr/>
    </dgm:pt>
    <dgm:pt modelId="{0C77092D-8EE3-4340-9CE9-65EEACB13CC9}" type="pres">
      <dgm:prSet presAssocID="{32A6269E-C577-471C-AB79-B01870886AF2}" presName="box" presStyleLbl="node1" presStyleIdx="2" presStyleCnt="6"/>
      <dgm:spPr/>
    </dgm:pt>
    <dgm:pt modelId="{365D1EDF-E638-4E00-B3A7-FD14C4339F5B}" type="pres">
      <dgm:prSet presAssocID="{32A6269E-C577-471C-AB79-B01870886AF2}" presName="img" presStyleLbl="fgImgPlace1" presStyleIdx="2" presStyleCnt="6" custScaleX="60614" custLinFactNeighborX="-12765" custLinFactNeighborY="5551"/>
      <dgm:spPr>
        <a:noFill/>
        <a:ln>
          <a:noFill/>
        </a:ln>
      </dgm:spPr>
    </dgm:pt>
    <dgm:pt modelId="{91A97F02-FEDE-4E8C-A7E3-AA744ED826E7}" type="pres">
      <dgm:prSet presAssocID="{32A6269E-C577-471C-AB79-B01870886AF2}" presName="text" presStyleLbl="node1" presStyleIdx="2" presStyleCnt="6">
        <dgm:presLayoutVars>
          <dgm:bulletEnabled val="1"/>
        </dgm:presLayoutVars>
      </dgm:prSet>
      <dgm:spPr/>
    </dgm:pt>
    <dgm:pt modelId="{044BFD5F-5566-4728-AB8F-FC093B91A1BF}" type="pres">
      <dgm:prSet presAssocID="{9E9A98B2-ECF6-4BD5-BA53-120F294696C6}" presName="spacer" presStyleCnt="0"/>
      <dgm:spPr/>
    </dgm:pt>
    <dgm:pt modelId="{B9EB63C8-B958-4539-86DE-55B8A9A6A860}" type="pres">
      <dgm:prSet presAssocID="{3339EACD-D6D7-4665-ACDE-B6CCE36E109C}" presName="comp" presStyleCnt="0"/>
      <dgm:spPr/>
    </dgm:pt>
    <dgm:pt modelId="{57DD11D2-725C-485E-A0D1-BC904AB8E3D2}" type="pres">
      <dgm:prSet presAssocID="{3339EACD-D6D7-4665-ACDE-B6CCE36E109C}" presName="box" presStyleLbl="node1" presStyleIdx="3" presStyleCnt="6"/>
      <dgm:spPr/>
    </dgm:pt>
    <dgm:pt modelId="{BC7A1D84-2012-4344-B386-4C754C303751}" type="pres">
      <dgm:prSet presAssocID="{3339EACD-D6D7-4665-ACDE-B6CCE36E109C}" presName="img" presStyleLbl="fgImgPlace1" presStyleIdx="3" presStyleCnt="6" custScaleX="60614" custLinFactNeighborX="-12765" custLinFactNeighborY="5551"/>
      <dgm:spPr>
        <a:noFill/>
        <a:ln>
          <a:noFill/>
        </a:ln>
      </dgm:spPr>
    </dgm:pt>
    <dgm:pt modelId="{5E406306-AF09-4883-AD89-EB79741AB18E}" type="pres">
      <dgm:prSet presAssocID="{3339EACD-D6D7-4665-ACDE-B6CCE36E109C}" presName="text" presStyleLbl="node1" presStyleIdx="3" presStyleCnt="6">
        <dgm:presLayoutVars>
          <dgm:bulletEnabled val="1"/>
        </dgm:presLayoutVars>
      </dgm:prSet>
      <dgm:spPr/>
    </dgm:pt>
    <dgm:pt modelId="{7B1BEA54-2690-47BE-B5BE-FAB7B02A15C9}" type="pres">
      <dgm:prSet presAssocID="{81519900-D0E8-47C9-821B-D83FE7BB20E5}" presName="spacer" presStyleCnt="0"/>
      <dgm:spPr/>
    </dgm:pt>
    <dgm:pt modelId="{B23219D6-6D7F-483F-B6C2-174944148A2A}" type="pres">
      <dgm:prSet presAssocID="{004CFCDA-CF32-4DF0-953A-4466DED5A2CF}" presName="comp" presStyleCnt="0"/>
      <dgm:spPr/>
    </dgm:pt>
    <dgm:pt modelId="{4C2820F7-ED0C-40D7-B292-CB3D7A1C8CC9}" type="pres">
      <dgm:prSet presAssocID="{004CFCDA-CF32-4DF0-953A-4466DED5A2CF}" presName="box" presStyleLbl="node1" presStyleIdx="4" presStyleCnt="6"/>
      <dgm:spPr/>
    </dgm:pt>
    <dgm:pt modelId="{CEC81BD2-CBC3-47AD-BE44-26D41ADFC044}" type="pres">
      <dgm:prSet presAssocID="{004CFCDA-CF32-4DF0-953A-4466DED5A2CF}" presName="img" presStyleLbl="fgImgPlace1" presStyleIdx="4" presStyleCnt="6" custScaleX="60614" custLinFactNeighborX="-12765" custLinFactNeighborY="5551"/>
      <dgm:spPr>
        <a:noFill/>
        <a:ln>
          <a:noFill/>
        </a:ln>
      </dgm:spPr>
    </dgm:pt>
    <dgm:pt modelId="{FCD1D41A-AE51-4A80-9E47-FA4091C10D11}" type="pres">
      <dgm:prSet presAssocID="{004CFCDA-CF32-4DF0-953A-4466DED5A2CF}" presName="text" presStyleLbl="node1" presStyleIdx="4" presStyleCnt="6">
        <dgm:presLayoutVars>
          <dgm:bulletEnabled val="1"/>
        </dgm:presLayoutVars>
      </dgm:prSet>
      <dgm:spPr/>
    </dgm:pt>
    <dgm:pt modelId="{0F77B03F-5288-43C4-AE5C-2278A23DC740}" type="pres">
      <dgm:prSet presAssocID="{8D6C9D17-73D8-4D93-950A-79DB4EAE6FAE}" presName="spacer" presStyleCnt="0"/>
      <dgm:spPr/>
    </dgm:pt>
    <dgm:pt modelId="{25DFFF68-394E-4EDF-B715-5ED2D4DAA885}" type="pres">
      <dgm:prSet presAssocID="{53795246-1F1F-47BA-B643-535B2DDD964D}" presName="comp" presStyleCnt="0"/>
      <dgm:spPr/>
    </dgm:pt>
    <dgm:pt modelId="{F62B0F64-CE6D-48E2-9D45-5BFBAEF9AC4E}" type="pres">
      <dgm:prSet presAssocID="{53795246-1F1F-47BA-B643-535B2DDD964D}" presName="box" presStyleLbl="node1" presStyleIdx="5" presStyleCnt="6" custLinFactNeighborX="-1942" custLinFactNeighborY="-8067"/>
      <dgm:spPr/>
    </dgm:pt>
    <dgm:pt modelId="{BE395AD0-D628-490B-968D-9F8834918C15}" type="pres">
      <dgm:prSet presAssocID="{53795246-1F1F-47BA-B643-535B2DDD964D}" presName="img" presStyleLbl="fgImgPlace1" presStyleIdx="5" presStyleCnt="6" custScaleX="62777" custLinFactNeighborX="-10403" custLinFactNeighborY="1566"/>
      <dgm:spPr>
        <a:noFill/>
        <a:ln>
          <a:noFill/>
        </a:ln>
      </dgm:spPr>
    </dgm:pt>
    <dgm:pt modelId="{79C3E342-1093-47DA-850C-29192DD49C56}" type="pres">
      <dgm:prSet presAssocID="{53795246-1F1F-47BA-B643-535B2DDD964D}" presName="text" presStyleLbl="node1" presStyleIdx="5" presStyleCnt="6">
        <dgm:presLayoutVars>
          <dgm:bulletEnabled val="1"/>
        </dgm:presLayoutVars>
      </dgm:prSet>
      <dgm:spPr/>
    </dgm:pt>
  </dgm:ptLst>
  <dgm:cxnLst>
    <dgm:cxn modelId="{C364FF00-9DB7-4201-A039-C534DBE823C4}" type="presOf" srcId="{3339EACD-D6D7-4665-ACDE-B6CCE36E109C}" destId="{57DD11D2-725C-485E-A0D1-BC904AB8E3D2}" srcOrd="0" destOrd="0" presId="urn:microsoft.com/office/officeart/2005/8/layout/vList4"/>
    <dgm:cxn modelId="{7DBA0409-D939-4489-A930-51899BC34616}" type="presOf" srcId="{2FAA7A7E-9EBB-4EAB-931C-287DCA7B4387}" destId="{E5619062-C7E4-4F55-AE16-A9EE76CF1E1A}" srcOrd="1" destOrd="0" presId="urn:microsoft.com/office/officeart/2005/8/layout/vList4"/>
    <dgm:cxn modelId="{7B62E10B-8475-419B-83AC-5A28907BE4E9}" srcId="{AD181874-4E19-4FDD-9539-8C42EE402251}" destId="{2FAA7A7E-9EBB-4EAB-931C-287DCA7B4387}" srcOrd="1" destOrd="0" parTransId="{4791D163-CB99-439F-84BB-AD4F549F6F49}" sibTransId="{32898348-D7D2-4703-9283-40E7330E64F5}"/>
    <dgm:cxn modelId="{58593630-98A9-425E-9E28-FD0262AAE7D9}" type="presOf" srcId="{53795246-1F1F-47BA-B643-535B2DDD964D}" destId="{79C3E342-1093-47DA-850C-29192DD49C56}" srcOrd="1" destOrd="0" presId="urn:microsoft.com/office/officeart/2005/8/layout/vList4"/>
    <dgm:cxn modelId="{23D54631-CD3F-45EA-86AF-290ED0FF02B6}" type="presOf" srcId="{3339EACD-D6D7-4665-ACDE-B6CCE36E109C}" destId="{5E406306-AF09-4883-AD89-EB79741AB18E}" srcOrd="1" destOrd="0" presId="urn:microsoft.com/office/officeart/2005/8/layout/vList4"/>
    <dgm:cxn modelId="{59785F35-FAAD-47C4-9F84-BE53AC9DB329}" type="presOf" srcId="{8E1F47C8-6BF1-4875-95C6-BA1BF3548BAF}" destId="{B0FAF302-5683-4B67-93FB-6B56D9B5A692}" srcOrd="0" destOrd="0" presId="urn:microsoft.com/office/officeart/2005/8/layout/vList4"/>
    <dgm:cxn modelId="{EDFB0E39-FA93-400C-BE00-8A6374E866D1}" srcId="{AD181874-4E19-4FDD-9539-8C42EE402251}" destId="{3339EACD-D6D7-4665-ACDE-B6CCE36E109C}" srcOrd="3" destOrd="0" parTransId="{0C43EC0C-5215-4EA4-B5E7-2BE8E03CA6BB}" sibTransId="{81519900-D0E8-47C9-821B-D83FE7BB20E5}"/>
    <dgm:cxn modelId="{51367842-0373-4FAB-BEED-8D774F8EA58A}" type="presOf" srcId="{AD181874-4E19-4FDD-9539-8C42EE402251}" destId="{38DAD8F1-E9B6-4703-A546-7D215AE7E720}" srcOrd="0" destOrd="0" presId="urn:microsoft.com/office/officeart/2005/8/layout/vList4"/>
    <dgm:cxn modelId="{5EA9ED43-3894-4FF6-BCFD-FC193025BA51}" type="presOf" srcId="{004CFCDA-CF32-4DF0-953A-4466DED5A2CF}" destId="{FCD1D41A-AE51-4A80-9E47-FA4091C10D11}" srcOrd="1" destOrd="0" presId="urn:microsoft.com/office/officeart/2005/8/layout/vList4"/>
    <dgm:cxn modelId="{D1694365-6766-4182-B8F3-3E26B1ADD077}" srcId="{AD181874-4E19-4FDD-9539-8C42EE402251}" destId="{32A6269E-C577-471C-AB79-B01870886AF2}" srcOrd="2" destOrd="0" parTransId="{155C76FE-2544-40A5-8BDC-D5723769C90E}" sibTransId="{9E9A98B2-ECF6-4BD5-BA53-120F294696C6}"/>
    <dgm:cxn modelId="{1F02E566-CBC2-4E35-A49F-74BDCACE43AB}" type="presOf" srcId="{32A6269E-C577-471C-AB79-B01870886AF2}" destId="{91A97F02-FEDE-4E8C-A7E3-AA744ED826E7}" srcOrd="1" destOrd="0" presId="urn:microsoft.com/office/officeart/2005/8/layout/vList4"/>
    <dgm:cxn modelId="{7747F082-24A7-4A85-AD46-79FA898473C9}" type="presOf" srcId="{53795246-1F1F-47BA-B643-535B2DDD964D}" destId="{F62B0F64-CE6D-48E2-9D45-5BFBAEF9AC4E}" srcOrd="0" destOrd="0" presId="urn:microsoft.com/office/officeart/2005/8/layout/vList4"/>
    <dgm:cxn modelId="{79BBD591-2974-4876-A2D4-3F820392C4F0}" type="presOf" srcId="{8E1F47C8-6BF1-4875-95C6-BA1BF3548BAF}" destId="{D150F375-19B0-4FFB-8009-1B4BC3A79424}" srcOrd="1" destOrd="0" presId="urn:microsoft.com/office/officeart/2005/8/layout/vList4"/>
    <dgm:cxn modelId="{7F7B7794-15C9-41D8-AEDF-BC8C7610A181}" srcId="{AD181874-4E19-4FDD-9539-8C42EE402251}" destId="{8E1F47C8-6BF1-4875-95C6-BA1BF3548BAF}" srcOrd="0" destOrd="0" parTransId="{CC5A00B2-30EE-4800-AF48-491E4C93A26A}" sibTransId="{63DF60B2-C78D-4C46-B111-F7EF24FE9131}"/>
    <dgm:cxn modelId="{3DEA94BE-8382-44CB-B27B-87F881E98ABB}" type="presOf" srcId="{32A6269E-C577-471C-AB79-B01870886AF2}" destId="{0C77092D-8EE3-4340-9CE9-65EEACB13CC9}" srcOrd="0" destOrd="0" presId="urn:microsoft.com/office/officeart/2005/8/layout/vList4"/>
    <dgm:cxn modelId="{D91B1CDA-F801-4A7C-9C39-063E701AB835}" srcId="{AD181874-4E19-4FDD-9539-8C42EE402251}" destId="{53795246-1F1F-47BA-B643-535B2DDD964D}" srcOrd="5" destOrd="0" parTransId="{133C3E69-F7F7-4A33-AAC2-89774F17FD01}" sibTransId="{0FAE2A69-08B4-41C7-961A-0648DB1806FE}"/>
    <dgm:cxn modelId="{F619FCE9-39C2-4F38-AF2E-98BEE02A7D4C}" type="presOf" srcId="{004CFCDA-CF32-4DF0-953A-4466DED5A2CF}" destId="{4C2820F7-ED0C-40D7-B292-CB3D7A1C8CC9}" srcOrd="0" destOrd="0" presId="urn:microsoft.com/office/officeart/2005/8/layout/vList4"/>
    <dgm:cxn modelId="{238F39EF-9619-4D90-873E-49D2BBBDC1F6}" type="presOf" srcId="{2FAA7A7E-9EBB-4EAB-931C-287DCA7B4387}" destId="{88D30DD7-EF69-49E9-ABE6-D740A19273D8}" srcOrd="0" destOrd="0" presId="urn:microsoft.com/office/officeart/2005/8/layout/vList4"/>
    <dgm:cxn modelId="{F145EBFD-8A57-4ACF-BA12-5BE2F3578BF2}" srcId="{AD181874-4E19-4FDD-9539-8C42EE402251}" destId="{004CFCDA-CF32-4DF0-953A-4466DED5A2CF}" srcOrd="4" destOrd="0" parTransId="{4022B238-36C6-4BF1-9F88-512B49C64564}" sibTransId="{8D6C9D17-73D8-4D93-950A-79DB4EAE6FAE}"/>
    <dgm:cxn modelId="{3E21DCFF-08B2-4FCE-95E1-44C847863FAA}" type="presParOf" srcId="{38DAD8F1-E9B6-4703-A546-7D215AE7E720}" destId="{14BE3C83-9432-48EE-B107-58B87B38DAB0}" srcOrd="0" destOrd="0" presId="urn:microsoft.com/office/officeart/2005/8/layout/vList4"/>
    <dgm:cxn modelId="{86C389F9-8EF9-4A0E-AA75-EA04D6C08E1B}" type="presParOf" srcId="{14BE3C83-9432-48EE-B107-58B87B38DAB0}" destId="{B0FAF302-5683-4B67-93FB-6B56D9B5A692}" srcOrd="0" destOrd="0" presId="urn:microsoft.com/office/officeart/2005/8/layout/vList4"/>
    <dgm:cxn modelId="{4AAC504B-1B01-4F52-91F0-214300351642}" type="presParOf" srcId="{14BE3C83-9432-48EE-B107-58B87B38DAB0}" destId="{23D4606C-5238-4833-A077-C76593C8E829}" srcOrd="1" destOrd="0" presId="urn:microsoft.com/office/officeart/2005/8/layout/vList4"/>
    <dgm:cxn modelId="{5BA8D663-11EC-4967-9ABE-5D1C761F6194}" type="presParOf" srcId="{14BE3C83-9432-48EE-B107-58B87B38DAB0}" destId="{D150F375-19B0-4FFB-8009-1B4BC3A79424}" srcOrd="2" destOrd="0" presId="urn:microsoft.com/office/officeart/2005/8/layout/vList4"/>
    <dgm:cxn modelId="{9760265F-024C-4CC2-B432-B953BDD7A675}" type="presParOf" srcId="{38DAD8F1-E9B6-4703-A546-7D215AE7E720}" destId="{AB8AE095-750E-4A17-8CC7-109B5738CCC4}" srcOrd="1" destOrd="0" presId="urn:microsoft.com/office/officeart/2005/8/layout/vList4"/>
    <dgm:cxn modelId="{1E3379F5-1112-4B6B-9442-188ACC37931B}" type="presParOf" srcId="{38DAD8F1-E9B6-4703-A546-7D215AE7E720}" destId="{393D8DD3-7E26-4D67-B1D8-F73CCC0E91B7}" srcOrd="2" destOrd="0" presId="urn:microsoft.com/office/officeart/2005/8/layout/vList4"/>
    <dgm:cxn modelId="{BCDC9BD7-B790-4DFF-948F-BCBBA8A44103}" type="presParOf" srcId="{393D8DD3-7E26-4D67-B1D8-F73CCC0E91B7}" destId="{88D30DD7-EF69-49E9-ABE6-D740A19273D8}" srcOrd="0" destOrd="0" presId="urn:microsoft.com/office/officeart/2005/8/layout/vList4"/>
    <dgm:cxn modelId="{AB7E7C10-B915-40E8-BB0E-4A6761292CE2}" type="presParOf" srcId="{393D8DD3-7E26-4D67-B1D8-F73CCC0E91B7}" destId="{710314DF-318A-43F5-BD7C-6AFEAE1849CC}" srcOrd="1" destOrd="0" presId="urn:microsoft.com/office/officeart/2005/8/layout/vList4"/>
    <dgm:cxn modelId="{B6E862AA-9E0F-4262-BBE3-AAD0A084C5BD}" type="presParOf" srcId="{393D8DD3-7E26-4D67-B1D8-F73CCC0E91B7}" destId="{E5619062-C7E4-4F55-AE16-A9EE76CF1E1A}" srcOrd="2" destOrd="0" presId="urn:microsoft.com/office/officeart/2005/8/layout/vList4"/>
    <dgm:cxn modelId="{E8D75244-F3B1-4615-8141-CFD5B525F07E}" type="presParOf" srcId="{38DAD8F1-E9B6-4703-A546-7D215AE7E720}" destId="{F64F25B3-32B4-462A-9233-3BABC67509A6}" srcOrd="3" destOrd="0" presId="urn:microsoft.com/office/officeart/2005/8/layout/vList4"/>
    <dgm:cxn modelId="{80F3D786-3402-4A2E-A829-59915C443A52}" type="presParOf" srcId="{38DAD8F1-E9B6-4703-A546-7D215AE7E720}" destId="{C0C8C885-D7C5-4284-A785-298ECF0A9D08}" srcOrd="4" destOrd="0" presId="urn:microsoft.com/office/officeart/2005/8/layout/vList4"/>
    <dgm:cxn modelId="{0F4114D2-E4B4-4810-9E6F-FEC5717382AE}" type="presParOf" srcId="{C0C8C885-D7C5-4284-A785-298ECF0A9D08}" destId="{0C77092D-8EE3-4340-9CE9-65EEACB13CC9}" srcOrd="0" destOrd="0" presId="urn:microsoft.com/office/officeart/2005/8/layout/vList4"/>
    <dgm:cxn modelId="{3E50253C-1CA8-4D39-A272-D6B9A918B558}" type="presParOf" srcId="{C0C8C885-D7C5-4284-A785-298ECF0A9D08}" destId="{365D1EDF-E638-4E00-B3A7-FD14C4339F5B}" srcOrd="1" destOrd="0" presId="urn:microsoft.com/office/officeart/2005/8/layout/vList4"/>
    <dgm:cxn modelId="{BF04BEDB-39FD-47E0-BD17-3DB3A149DB19}" type="presParOf" srcId="{C0C8C885-D7C5-4284-A785-298ECF0A9D08}" destId="{91A97F02-FEDE-4E8C-A7E3-AA744ED826E7}" srcOrd="2" destOrd="0" presId="urn:microsoft.com/office/officeart/2005/8/layout/vList4"/>
    <dgm:cxn modelId="{0F4E9CF1-61C4-4F55-B9E0-3903A6601823}" type="presParOf" srcId="{38DAD8F1-E9B6-4703-A546-7D215AE7E720}" destId="{044BFD5F-5566-4728-AB8F-FC093B91A1BF}" srcOrd="5" destOrd="0" presId="urn:microsoft.com/office/officeart/2005/8/layout/vList4"/>
    <dgm:cxn modelId="{C92A98BD-6013-4872-AF12-26DEAD71914E}" type="presParOf" srcId="{38DAD8F1-E9B6-4703-A546-7D215AE7E720}" destId="{B9EB63C8-B958-4539-86DE-55B8A9A6A860}" srcOrd="6" destOrd="0" presId="urn:microsoft.com/office/officeart/2005/8/layout/vList4"/>
    <dgm:cxn modelId="{FB48E254-8198-46C4-99EC-564C1D0F8397}" type="presParOf" srcId="{B9EB63C8-B958-4539-86DE-55B8A9A6A860}" destId="{57DD11D2-725C-485E-A0D1-BC904AB8E3D2}" srcOrd="0" destOrd="0" presId="urn:microsoft.com/office/officeart/2005/8/layout/vList4"/>
    <dgm:cxn modelId="{3AC86238-8A74-48F2-B6B5-CDA7B58B57AC}" type="presParOf" srcId="{B9EB63C8-B958-4539-86DE-55B8A9A6A860}" destId="{BC7A1D84-2012-4344-B386-4C754C303751}" srcOrd="1" destOrd="0" presId="urn:microsoft.com/office/officeart/2005/8/layout/vList4"/>
    <dgm:cxn modelId="{EBF6E068-FFF9-43D1-9A2E-8C8E75BAA76D}" type="presParOf" srcId="{B9EB63C8-B958-4539-86DE-55B8A9A6A860}" destId="{5E406306-AF09-4883-AD89-EB79741AB18E}" srcOrd="2" destOrd="0" presId="urn:microsoft.com/office/officeart/2005/8/layout/vList4"/>
    <dgm:cxn modelId="{103B7DB5-D2AE-452C-9C4F-60A59AEEB0B3}" type="presParOf" srcId="{38DAD8F1-E9B6-4703-A546-7D215AE7E720}" destId="{7B1BEA54-2690-47BE-B5BE-FAB7B02A15C9}" srcOrd="7" destOrd="0" presId="urn:microsoft.com/office/officeart/2005/8/layout/vList4"/>
    <dgm:cxn modelId="{D63B932D-4B8C-4446-883B-92A43DFB2ADB}" type="presParOf" srcId="{38DAD8F1-E9B6-4703-A546-7D215AE7E720}" destId="{B23219D6-6D7F-483F-B6C2-174944148A2A}" srcOrd="8" destOrd="0" presId="urn:microsoft.com/office/officeart/2005/8/layout/vList4"/>
    <dgm:cxn modelId="{10C5BD24-1076-48F2-9CED-817F463F182E}" type="presParOf" srcId="{B23219D6-6D7F-483F-B6C2-174944148A2A}" destId="{4C2820F7-ED0C-40D7-B292-CB3D7A1C8CC9}" srcOrd="0" destOrd="0" presId="urn:microsoft.com/office/officeart/2005/8/layout/vList4"/>
    <dgm:cxn modelId="{53EEF2D9-39AD-43DF-9D18-5609C5602B81}" type="presParOf" srcId="{B23219D6-6D7F-483F-B6C2-174944148A2A}" destId="{CEC81BD2-CBC3-47AD-BE44-26D41ADFC044}" srcOrd="1" destOrd="0" presId="urn:microsoft.com/office/officeart/2005/8/layout/vList4"/>
    <dgm:cxn modelId="{2DC3DD39-FAE8-47EC-96B4-08C2AF6E2B50}" type="presParOf" srcId="{B23219D6-6D7F-483F-B6C2-174944148A2A}" destId="{FCD1D41A-AE51-4A80-9E47-FA4091C10D11}" srcOrd="2" destOrd="0" presId="urn:microsoft.com/office/officeart/2005/8/layout/vList4"/>
    <dgm:cxn modelId="{0C43724A-55E1-496A-8EE3-FA9F3D339B4B}" type="presParOf" srcId="{38DAD8F1-E9B6-4703-A546-7D215AE7E720}" destId="{0F77B03F-5288-43C4-AE5C-2278A23DC740}" srcOrd="9" destOrd="0" presId="urn:microsoft.com/office/officeart/2005/8/layout/vList4"/>
    <dgm:cxn modelId="{55DFC91F-22EF-4920-9B26-5C0B4BCB006C}" type="presParOf" srcId="{38DAD8F1-E9B6-4703-A546-7D215AE7E720}" destId="{25DFFF68-394E-4EDF-B715-5ED2D4DAA885}" srcOrd="10" destOrd="0" presId="urn:microsoft.com/office/officeart/2005/8/layout/vList4"/>
    <dgm:cxn modelId="{9C913113-8EA4-459C-9BB0-C122A924EA3A}" type="presParOf" srcId="{25DFFF68-394E-4EDF-B715-5ED2D4DAA885}" destId="{F62B0F64-CE6D-48E2-9D45-5BFBAEF9AC4E}" srcOrd="0" destOrd="0" presId="urn:microsoft.com/office/officeart/2005/8/layout/vList4"/>
    <dgm:cxn modelId="{73EF82E2-597B-4612-8B84-FB523C6E23EF}" type="presParOf" srcId="{25DFFF68-394E-4EDF-B715-5ED2D4DAA885}" destId="{BE395AD0-D628-490B-968D-9F8834918C15}" srcOrd="1" destOrd="0" presId="urn:microsoft.com/office/officeart/2005/8/layout/vList4"/>
    <dgm:cxn modelId="{194B0F48-37A3-4FC1-8B68-9C14965E6984}" type="presParOf" srcId="{25DFFF68-394E-4EDF-B715-5ED2D4DAA885}" destId="{79C3E342-1093-47DA-850C-29192DD49C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405DC0-D54E-4F25-B19A-ED7A2A12787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AADF8E-F331-4E5A-BBB6-4C09C436C70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National Machineries &amp; Mechanisms </a:t>
          </a:r>
        </a:p>
      </dgm:t>
    </dgm:pt>
    <dgm:pt modelId="{991E5CD4-0CA2-4412-A86E-4385B6C6BF0E}" type="parTrans" cxnId="{A22F3301-DAFF-4329-A162-351539862163}">
      <dgm:prSet/>
      <dgm:spPr/>
      <dgm:t>
        <a:bodyPr/>
        <a:lstStyle/>
        <a:p>
          <a:endParaRPr lang="en-US"/>
        </a:p>
      </dgm:t>
    </dgm:pt>
    <dgm:pt modelId="{73909985-F632-473E-8BC7-B8518CFF072E}" type="sibTrans" cxnId="{A22F3301-DAFF-4329-A162-351539862163}">
      <dgm:prSet/>
      <dgm:spPr/>
      <dgm:t>
        <a:bodyPr/>
        <a:lstStyle/>
        <a:p>
          <a:endParaRPr lang="en-US"/>
        </a:p>
      </dgm:t>
    </dgm:pt>
    <dgm:pt modelId="{DB58627E-3CFA-4CB4-A3DC-57481F687BD1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US" sz="2400" b="1" dirty="0">
            <a:solidFill>
              <a:schemeClr val="tx1"/>
            </a:solidFill>
          </a:endParaRPr>
        </a:p>
        <a:p>
          <a:endParaRPr lang="en-US" sz="2400" b="1" dirty="0">
            <a:solidFill>
              <a:schemeClr val="tx1"/>
            </a:solidFill>
          </a:endParaRPr>
        </a:p>
        <a:p>
          <a:endParaRPr lang="en-US" sz="2400" b="1" dirty="0">
            <a:solidFill>
              <a:schemeClr val="tx1"/>
            </a:solidFill>
          </a:endParaRPr>
        </a:p>
        <a:p>
          <a:endParaRPr lang="en-US" sz="2400" b="1" dirty="0">
            <a:solidFill>
              <a:schemeClr val="tx1"/>
            </a:solidFill>
          </a:endParaRPr>
        </a:p>
        <a:p>
          <a:endParaRPr lang="en-US" sz="2400" b="1" dirty="0">
            <a:solidFill>
              <a:schemeClr val="tx1"/>
            </a:solidFill>
          </a:endParaRPr>
        </a:p>
        <a:p>
          <a:endParaRPr lang="en-US" sz="2400" b="1" dirty="0">
            <a:solidFill>
              <a:schemeClr val="tx1"/>
            </a:solidFill>
          </a:endParaRPr>
        </a:p>
        <a:p>
          <a:endParaRPr lang="en-US" sz="2400" b="1" dirty="0">
            <a:solidFill>
              <a:schemeClr val="tx1"/>
            </a:solidFill>
          </a:endParaRPr>
        </a:p>
        <a:p>
          <a:endParaRPr lang="en-US" sz="2400" b="1" dirty="0">
            <a:solidFill>
              <a:schemeClr val="tx1"/>
            </a:solidFill>
          </a:endParaRPr>
        </a:p>
        <a:p>
          <a:endParaRPr lang="en-US" sz="2400" b="1" dirty="0">
            <a:solidFill>
              <a:schemeClr val="tx1"/>
            </a:solidFill>
          </a:endParaRPr>
        </a:p>
        <a:p>
          <a:endParaRPr lang="en-US" sz="2400" b="1" dirty="0">
            <a:solidFill>
              <a:schemeClr val="tx1"/>
            </a:solidFill>
          </a:endParaRPr>
        </a:p>
        <a:p>
          <a:endParaRPr lang="ar-SA" sz="2400" b="1" dirty="0">
            <a:solidFill>
              <a:schemeClr val="tx1"/>
            </a:solidFill>
          </a:endParaRPr>
        </a:p>
        <a:p>
          <a:endParaRPr lang="ar-SA" sz="2400" b="1" dirty="0">
            <a:solidFill>
              <a:schemeClr val="tx1"/>
            </a:solidFill>
          </a:endParaRPr>
        </a:p>
        <a:p>
          <a:endParaRPr lang="ar-SA" sz="2400" b="1" dirty="0">
            <a:solidFill>
              <a:schemeClr val="tx1"/>
            </a:solidFill>
          </a:endParaRPr>
        </a:p>
        <a:p>
          <a:endParaRPr lang="ar-SA" sz="2400" b="1" dirty="0">
            <a:solidFill>
              <a:schemeClr val="tx1"/>
            </a:solidFill>
          </a:endParaRPr>
        </a:p>
        <a:p>
          <a:endParaRPr lang="ar-SA" sz="2400" b="1" dirty="0">
            <a:solidFill>
              <a:schemeClr val="tx1"/>
            </a:solidFill>
          </a:endParaRPr>
        </a:p>
        <a:p>
          <a:endParaRPr lang="en-US" sz="2400" b="1" dirty="0">
            <a:solidFill>
              <a:schemeClr val="tx1"/>
            </a:solidFill>
          </a:endParaRPr>
        </a:p>
      </dgm:t>
    </dgm:pt>
    <dgm:pt modelId="{FAB7B9BB-7ED2-4D60-9209-2D38C58411AC}" type="parTrans" cxnId="{16F86D65-B164-4F1F-9056-BB5D22ECFD56}">
      <dgm:prSet/>
      <dgm:spPr/>
      <dgm:t>
        <a:bodyPr/>
        <a:lstStyle/>
        <a:p>
          <a:endParaRPr lang="en-US"/>
        </a:p>
      </dgm:t>
    </dgm:pt>
    <dgm:pt modelId="{0F7F2014-9771-4E50-B61B-9E0956363F06}" type="sibTrans" cxnId="{16F86D65-B164-4F1F-9056-BB5D22ECFD56}">
      <dgm:prSet/>
      <dgm:spPr/>
      <dgm:t>
        <a:bodyPr/>
        <a:lstStyle/>
        <a:p>
          <a:endParaRPr lang="en-US"/>
        </a:p>
      </dgm:t>
    </dgm:pt>
    <dgm:pt modelId="{9552AAFB-8D5E-44CF-9422-D7D1C80932AB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National Council Of Disability Affairs</a:t>
          </a:r>
          <a:endParaRPr lang="ar-SA" sz="20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tx1"/>
            </a:solidFill>
          </a:endParaRP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</dgm:t>
    </dgm:pt>
    <dgm:pt modelId="{447833A9-BAF9-4103-A052-6B5F42823C5A}" type="parTrans" cxnId="{1B84E23C-8DF7-497B-9864-6C853E36CD5B}">
      <dgm:prSet/>
      <dgm:spPr/>
      <dgm:t>
        <a:bodyPr/>
        <a:lstStyle/>
        <a:p>
          <a:endParaRPr lang="en-US"/>
        </a:p>
      </dgm:t>
    </dgm:pt>
    <dgm:pt modelId="{ACBF8A47-693B-4734-B01B-618F69FBD220}" type="sibTrans" cxnId="{1B84E23C-8DF7-497B-9864-6C853E36CD5B}">
      <dgm:prSet/>
      <dgm:spPr/>
      <dgm:t>
        <a:bodyPr/>
        <a:lstStyle/>
        <a:p>
          <a:endParaRPr lang="en-US"/>
        </a:p>
      </dgm:t>
    </dgm:pt>
    <dgm:pt modelId="{5C81F6D7-9E42-44A2-941F-3A6BFC01EE24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ar-SA" sz="2400" b="1" dirty="0">
            <a:solidFill>
              <a:schemeClr val="tx1"/>
            </a:solidFill>
          </a:endParaRPr>
        </a:p>
        <a:p>
          <a:endParaRPr lang="ar-SA" sz="2400" b="1" dirty="0">
            <a:solidFill>
              <a:schemeClr val="tx1"/>
            </a:solidFill>
          </a:endParaRPr>
        </a:p>
        <a:p>
          <a:endParaRPr lang="ar-SA" sz="2400" b="1" dirty="0">
            <a:solidFill>
              <a:schemeClr val="tx1"/>
            </a:solidFill>
          </a:endParaRPr>
        </a:p>
        <a:p>
          <a:endParaRPr lang="ar-SA" sz="2400" b="1" dirty="0">
            <a:solidFill>
              <a:schemeClr val="tx1"/>
            </a:solidFill>
          </a:endParaRPr>
        </a:p>
      </dgm:t>
    </dgm:pt>
    <dgm:pt modelId="{C9B4341D-1A8F-4E5D-9128-E0941B1155B0}" type="parTrans" cxnId="{FE4556D2-2089-48FD-A806-DC4B24ABE4FA}">
      <dgm:prSet/>
      <dgm:spPr/>
      <dgm:t>
        <a:bodyPr/>
        <a:lstStyle/>
        <a:p>
          <a:endParaRPr lang="en-US"/>
        </a:p>
      </dgm:t>
    </dgm:pt>
    <dgm:pt modelId="{E6A62CD2-49B6-44EA-9AC5-2166BCB8ACA9}" type="sibTrans" cxnId="{FE4556D2-2089-48FD-A806-DC4B24ABE4FA}">
      <dgm:prSet/>
      <dgm:spPr/>
      <dgm:t>
        <a:bodyPr/>
        <a:lstStyle/>
        <a:p>
          <a:endParaRPr lang="en-US"/>
        </a:p>
      </dgm:t>
    </dgm:pt>
    <dgm:pt modelId="{27C3C94D-328C-43F0-8CFB-5B608999FC1E}" type="pres">
      <dgm:prSet presAssocID="{FE405DC0-D54E-4F25-B19A-ED7A2A127873}" presName="composite" presStyleCnt="0">
        <dgm:presLayoutVars>
          <dgm:chMax val="1"/>
          <dgm:dir/>
          <dgm:resizeHandles val="exact"/>
        </dgm:presLayoutVars>
      </dgm:prSet>
      <dgm:spPr/>
    </dgm:pt>
    <dgm:pt modelId="{4DC53F93-CDA5-480D-88BB-13014DF60A8F}" type="pres">
      <dgm:prSet presAssocID="{95AADF8E-F331-4E5A-BBB6-4C09C436C70B}" presName="roof" presStyleLbl="dkBgShp" presStyleIdx="0" presStyleCnt="2" custScaleY="44444"/>
      <dgm:spPr/>
    </dgm:pt>
    <dgm:pt modelId="{DF077AF2-CFD5-4C87-A9B4-5A431F1C5CE6}" type="pres">
      <dgm:prSet presAssocID="{95AADF8E-F331-4E5A-BBB6-4C09C436C70B}" presName="pillars" presStyleCnt="0"/>
      <dgm:spPr/>
    </dgm:pt>
    <dgm:pt modelId="{1680A895-D546-4760-AB52-41A9428E8246}" type="pres">
      <dgm:prSet presAssocID="{95AADF8E-F331-4E5A-BBB6-4C09C436C70B}" presName="pillar1" presStyleLbl="node1" presStyleIdx="0" presStyleCnt="3" custLinFactNeighborX="-2787" custLinFactNeighborY="-36">
        <dgm:presLayoutVars>
          <dgm:bulletEnabled val="1"/>
        </dgm:presLayoutVars>
      </dgm:prSet>
      <dgm:spPr/>
    </dgm:pt>
    <dgm:pt modelId="{44A11C5B-8357-45A5-B995-99EE3C94FE03}" type="pres">
      <dgm:prSet presAssocID="{9552AAFB-8D5E-44CF-9422-D7D1C80932AB}" presName="pillarX" presStyleLbl="node1" presStyleIdx="1" presStyleCnt="3">
        <dgm:presLayoutVars>
          <dgm:bulletEnabled val="1"/>
        </dgm:presLayoutVars>
      </dgm:prSet>
      <dgm:spPr/>
    </dgm:pt>
    <dgm:pt modelId="{74619DA5-EE4E-47C1-928A-EF631672D508}" type="pres">
      <dgm:prSet presAssocID="{5C81F6D7-9E42-44A2-941F-3A6BFC01EE24}" presName="pillarX" presStyleLbl="node1" presStyleIdx="2" presStyleCnt="3" custScaleY="96997" custLinFactNeighborX="-880" custLinFactNeighborY="-15440">
        <dgm:presLayoutVars>
          <dgm:bulletEnabled val="1"/>
        </dgm:presLayoutVars>
      </dgm:prSet>
      <dgm:spPr/>
    </dgm:pt>
    <dgm:pt modelId="{47884D52-E5EA-45F9-BA67-8A94A8689A5A}" type="pres">
      <dgm:prSet presAssocID="{95AADF8E-F331-4E5A-BBB6-4C09C436C70B}" presName="base" presStyleLbl="dkBgShp" presStyleIdx="1" presStyleCnt="2" custLinFactNeighborY="8164"/>
      <dgm:spPr>
        <a:solidFill>
          <a:schemeClr val="accent6">
            <a:lumMod val="60000"/>
            <a:lumOff val="40000"/>
          </a:schemeClr>
        </a:solidFill>
      </dgm:spPr>
    </dgm:pt>
  </dgm:ptLst>
  <dgm:cxnLst>
    <dgm:cxn modelId="{A22F3301-DAFF-4329-A162-351539862163}" srcId="{FE405DC0-D54E-4F25-B19A-ED7A2A127873}" destId="{95AADF8E-F331-4E5A-BBB6-4C09C436C70B}" srcOrd="0" destOrd="0" parTransId="{991E5CD4-0CA2-4412-A86E-4385B6C6BF0E}" sibTransId="{73909985-F632-473E-8BC7-B8518CFF072E}"/>
    <dgm:cxn modelId="{63CF1136-BDAB-43E4-9D9D-6B4EA727E9D5}" type="presOf" srcId="{FE405DC0-D54E-4F25-B19A-ED7A2A127873}" destId="{27C3C94D-328C-43F0-8CFB-5B608999FC1E}" srcOrd="0" destOrd="0" presId="urn:microsoft.com/office/officeart/2005/8/layout/hList3"/>
    <dgm:cxn modelId="{1B84E23C-8DF7-497B-9864-6C853E36CD5B}" srcId="{95AADF8E-F331-4E5A-BBB6-4C09C436C70B}" destId="{9552AAFB-8D5E-44CF-9422-D7D1C80932AB}" srcOrd="1" destOrd="0" parTransId="{447833A9-BAF9-4103-A052-6B5F42823C5A}" sibTransId="{ACBF8A47-693B-4734-B01B-618F69FBD220}"/>
    <dgm:cxn modelId="{146CA845-1942-4175-8982-DBF0F37DC12E}" type="presOf" srcId="{DB58627E-3CFA-4CB4-A3DC-57481F687BD1}" destId="{1680A895-D546-4760-AB52-41A9428E8246}" srcOrd="0" destOrd="0" presId="urn:microsoft.com/office/officeart/2005/8/layout/hList3"/>
    <dgm:cxn modelId="{16F86D65-B164-4F1F-9056-BB5D22ECFD56}" srcId="{95AADF8E-F331-4E5A-BBB6-4C09C436C70B}" destId="{DB58627E-3CFA-4CB4-A3DC-57481F687BD1}" srcOrd="0" destOrd="0" parTransId="{FAB7B9BB-7ED2-4D60-9209-2D38C58411AC}" sibTransId="{0F7F2014-9771-4E50-B61B-9E0956363F06}"/>
    <dgm:cxn modelId="{988C3A79-E7C5-432F-89D4-8BA000A450B5}" type="presOf" srcId="{95AADF8E-F331-4E5A-BBB6-4C09C436C70B}" destId="{4DC53F93-CDA5-480D-88BB-13014DF60A8F}" srcOrd="0" destOrd="0" presId="urn:microsoft.com/office/officeart/2005/8/layout/hList3"/>
    <dgm:cxn modelId="{6D5238CD-10D0-47A0-A014-B4EE7B192EEE}" type="presOf" srcId="{5C81F6D7-9E42-44A2-941F-3A6BFC01EE24}" destId="{74619DA5-EE4E-47C1-928A-EF631672D508}" srcOrd="0" destOrd="0" presId="urn:microsoft.com/office/officeart/2005/8/layout/hList3"/>
    <dgm:cxn modelId="{FE4556D2-2089-48FD-A806-DC4B24ABE4FA}" srcId="{95AADF8E-F331-4E5A-BBB6-4C09C436C70B}" destId="{5C81F6D7-9E42-44A2-941F-3A6BFC01EE24}" srcOrd="2" destOrd="0" parTransId="{C9B4341D-1A8F-4E5D-9128-E0941B1155B0}" sibTransId="{E6A62CD2-49B6-44EA-9AC5-2166BCB8ACA9}"/>
    <dgm:cxn modelId="{0E64D7F2-1602-4280-8256-A9B5BF314D9B}" type="presOf" srcId="{9552AAFB-8D5E-44CF-9422-D7D1C80932AB}" destId="{44A11C5B-8357-45A5-B995-99EE3C94FE03}" srcOrd="0" destOrd="0" presId="urn:microsoft.com/office/officeart/2005/8/layout/hList3"/>
    <dgm:cxn modelId="{FC903407-B67D-4BE4-862A-1AF9E3E185B4}" type="presParOf" srcId="{27C3C94D-328C-43F0-8CFB-5B608999FC1E}" destId="{4DC53F93-CDA5-480D-88BB-13014DF60A8F}" srcOrd="0" destOrd="0" presId="urn:microsoft.com/office/officeart/2005/8/layout/hList3"/>
    <dgm:cxn modelId="{810561AA-8278-4A12-B2CE-D760D56F586D}" type="presParOf" srcId="{27C3C94D-328C-43F0-8CFB-5B608999FC1E}" destId="{DF077AF2-CFD5-4C87-A9B4-5A431F1C5CE6}" srcOrd="1" destOrd="0" presId="urn:microsoft.com/office/officeart/2005/8/layout/hList3"/>
    <dgm:cxn modelId="{AFC27259-3AC7-4BE5-BCFA-AE584EF56E73}" type="presParOf" srcId="{DF077AF2-CFD5-4C87-A9B4-5A431F1C5CE6}" destId="{1680A895-D546-4760-AB52-41A9428E8246}" srcOrd="0" destOrd="0" presId="urn:microsoft.com/office/officeart/2005/8/layout/hList3"/>
    <dgm:cxn modelId="{0404155E-39E5-43CD-A9AC-2D62D570AE34}" type="presParOf" srcId="{DF077AF2-CFD5-4C87-A9B4-5A431F1C5CE6}" destId="{44A11C5B-8357-45A5-B995-99EE3C94FE03}" srcOrd="1" destOrd="0" presId="urn:microsoft.com/office/officeart/2005/8/layout/hList3"/>
    <dgm:cxn modelId="{CF7B402D-778E-48A9-B37D-03D6EF1ACF9A}" type="presParOf" srcId="{DF077AF2-CFD5-4C87-A9B4-5A431F1C5CE6}" destId="{74619DA5-EE4E-47C1-928A-EF631672D508}" srcOrd="2" destOrd="0" presId="urn:microsoft.com/office/officeart/2005/8/layout/hList3"/>
    <dgm:cxn modelId="{C13D25CB-C33D-48A3-AF31-1ABE68098B21}" type="presParOf" srcId="{27C3C94D-328C-43F0-8CFB-5B608999FC1E}" destId="{47884D52-E5EA-45F9-BA67-8A94A8689A5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ABEFE4-FC2F-4358-AC24-0CD786357297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67A851-48F9-45F7-9209-054A9E6FB8CA}">
      <dgm:prSet custT="1"/>
      <dgm:spPr/>
      <dgm:t>
        <a:bodyPr/>
        <a:lstStyle/>
        <a:p>
          <a:pPr algn="just" rtl="0"/>
          <a:r>
            <a:rPr lang="en-US" sz="1600" dirty="0"/>
            <a:t>Enhancing coherence and coordination of national mechanisms for promoting gender equality and the empowerment of women and girls, with relevant government agencies </a:t>
          </a:r>
        </a:p>
      </dgm:t>
    </dgm:pt>
    <dgm:pt modelId="{CEB2AB25-F013-44C7-A821-41EF0388BA35}" type="parTrans" cxnId="{E8B61E0B-012A-4ABF-8066-2F81E733D7AA}">
      <dgm:prSet/>
      <dgm:spPr/>
      <dgm:t>
        <a:bodyPr/>
        <a:lstStyle/>
        <a:p>
          <a:endParaRPr lang="en-US"/>
        </a:p>
      </dgm:t>
    </dgm:pt>
    <dgm:pt modelId="{453CDF28-C545-4189-B202-9860FCED4F8B}" type="sibTrans" cxnId="{E8B61E0B-012A-4ABF-8066-2F81E733D7AA}">
      <dgm:prSet/>
      <dgm:spPr/>
      <dgm:t>
        <a:bodyPr/>
        <a:lstStyle/>
        <a:p>
          <a:endParaRPr lang="en-US"/>
        </a:p>
      </dgm:t>
    </dgm:pt>
    <dgm:pt modelId="{8A638F8A-1C32-47DB-9B3F-3FCA284A0149}" type="pres">
      <dgm:prSet presAssocID="{FBABEFE4-FC2F-4358-AC24-0CD786357297}" presName="compositeShape" presStyleCnt="0">
        <dgm:presLayoutVars>
          <dgm:dir/>
          <dgm:resizeHandles/>
        </dgm:presLayoutVars>
      </dgm:prSet>
      <dgm:spPr/>
    </dgm:pt>
    <dgm:pt modelId="{6ED2D0C7-0044-468E-BD57-96ABF868DA8D}" type="pres">
      <dgm:prSet presAssocID="{FBABEFE4-FC2F-4358-AC24-0CD786357297}" presName="pyramid" presStyleLbl="node1" presStyleIdx="0" presStyleCnt="1" custLinFactNeighborX="14182"/>
      <dgm:spPr/>
    </dgm:pt>
    <dgm:pt modelId="{4ED317AC-6B95-4727-958B-D5B72948C135}" type="pres">
      <dgm:prSet presAssocID="{FBABEFE4-FC2F-4358-AC24-0CD786357297}" presName="theList" presStyleCnt="0"/>
      <dgm:spPr/>
    </dgm:pt>
    <dgm:pt modelId="{5FC74F71-F94B-4331-AEDF-5237AF0EBC4C}" type="pres">
      <dgm:prSet presAssocID="{3867A851-48F9-45F7-9209-054A9E6FB8CA}" presName="aNode" presStyleLbl="fgAcc1" presStyleIdx="0" presStyleCnt="1">
        <dgm:presLayoutVars>
          <dgm:bulletEnabled val="1"/>
        </dgm:presLayoutVars>
      </dgm:prSet>
      <dgm:spPr/>
    </dgm:pt>
    <dgm:pt modelId="{A447DB7F-3921-4802-B09D-85624E4C0A32}" type="pres">
      <dgm:prSet presAssocID="{3867A851-48F9-45F7-9209-054A9E6FB8CA}" presName="aSpace" presStyleCnt="0"/>
      <dgm:spPr/>
    </dgm:pt>
  </dgm:ptLst>
  <dgm:cxnLst>
    <dgm:cxn modelId="{E8B61E0B-012A-4ABF-8066-2F81E733D7AA}" srcId="{FBABEFE4-FC2F-4358-AC24-0CD786357297}" destId="{3867A851-48F9-45F7-9209-054A9E6FB8CA}" srcOrd="0" destOrd="0" parTransId="{CEB2AB25-F013-44C7-A821-41EF0388BA35}" sibTransId="{453CDF28-C545-4189-B202-9860FCED4F8B}"/>
    <dgm:cxn modelId="{975BC6AF-20D8-4DD0-883C-7871E8CD6625}" type="presOf" srcId="{3867A851-48F9-45F7-9209-054A9E6FB8CA}" destId="{5FC74F71-F94B-4331-AEDF-5237AF0EBC4C}" srcOrd="0" destOrd="0" presId="urn:microsoft.com/office/officeart/2005/8/layout/pyramid2"/>
    <dgm:cxn modelId="{D4BC64EA-482F-4E61-B619-20B5DC8D2177}" type="presOf" srcId="{FBABEFE4-FC2F-4358-AC24-0CD786357297}" destId="{8A638F8A-1C32-47DB-9B3F-3FCA284A0149}" srcOrd="0" destOrd="0" presId="urn:microsoft.com/office/officeart/2005/8/layout/pyramid2"/>
    <dgm:cxn modelId="{2BA3C3E6-2703-4BFC-B4A4-12764851584E}" type="presParOf" srcId="{8A638F8A-1C32-47DB-9B3F-3FCA284A0149}" destId="{6ED2D0C7-0044-468E-BD57-96ABF868DA8D}" srcOrd="0" destOrd="0" presId="urn:microsoft.com/office/officeart/2005/8/layout/pyramid2"/>
    <dgm:cxn modelId="{DCADFC21-B193-488E-AE36-1BF5676F5E01}" type="presParOf" srcId="{8A638F8A-1C32-47DB-9B3F-3FCA284A0149}" destId="{4ED317AC-6B95-4727-958B-D5B72948C135}" srcOrd="1" destOrd="0" presId="urn:microsoft.com/office/officeart/2005/8/layout/pyramid2"/>
    <dgm:cxn modelId="{ADEE2FC7-0699-468B-9841-6C6F0DB52717}" type="presParOf" srcId="{4ED317AC-6B95-4727-958B-D5B72948C135}" destId="{5FC74F71-F94B-4331-AEDF-5237AF0EBC4C}" srcOrd="0" destOrd="0" presId="urn:microsoft.com/office/officeart/2005/8/layout/pyramid2"/>
    <dgm:cxn modelId="{8A114977-FF6D-4B3C-B8C6-B0A280E40C9F}" type="presParOf" srcId="{4ED317AC-6B95-4727-958B-D5B72948C135}" destId="{A447DB7F-3921-4802-B09D-85624E4C0A3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ABEFE4-FC2F-4358-AC24-0CD786357297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67A851-48F9-45F7-9209-054A9E6FB8CA}">
      <dgm:prSet custT="1"/>
      <dgm:spPr/>
      <dgm:t>
        <a:bodyPr/>
        <a:lstStyle/>
        <a:p>
          <a:pPr algn="just" rtl="0"/>
          <a:r>
            <a:rPr lang="en-US" sz="1600" dirty="0"/>
            <a:t>Enhancing coherence and coordination of national mechanisms for promoting gender equality and the empowerment of women and girls, with relevant government agencies </a:t>
          </a:r>
        </a:p>
      </dgm:t>
    </dgm:pt>
    <dgm:pt modelId="{CEB2AB25-F013-44C7-A821-41EF0388BA35}" type="parTrans" cxnId="{E8B61E0B-012A-4ABF-8066-2F81E733D7AA}">
      <dgm:prSet/>
      <dgm:spPr/>
      <dgm:t>
        <a:bodyPr/>
        <a:lstStyle/>
        <a:p>
          <a:endParaRPr lang="en-US"/>
        </a:p>
      </dgm:t>
    </dgm:pt>
    <dgm:pt modelId="{453CDF28-C545-4189-B202-9860FCED4F8B}" type="sibTrans" cxnId="{E8B61E0B-012A-4ABF-8066-2F81E733D7AA}">
      <dgm:prSet/>
      <dgm:spPr/>
      <dgm:t>
        <a:bodyPr/>
        <a:lstStyle/>
        <a:p>
          <a:endParaRPr lang="en-US"/>
        </a:p>
      </dgm:t>
    </dgm:pt>
    <dgm:pt modelId="{8A638F8A-1C32-47DB-9B3F-3FCA284A0149}" type="pres">
      <dgm:prSet presAssocID="{FBABEFE4-FC2F-4358-AC24-0CD786357297}" presName="compositeShape" presStyleCnt="0">
        <dgm:presLayoutVars>
          <dgm:dir/>
          <dgm:resizeHandles/>
        </dgm:presLayoutVars>
      </dgm:prSet>
      <dgm:spPr/>
    </dgm:pt>
    <dgm:pt modelId="{6ED2D0C7-0044-468E-BD57-96ABF868DA8D}" type="pres">
      <dgm:prSet presAssocID="{FBABEFE4-FC2F-4358-AC24-0CD786357297}" presName="pyramid" presStyleLbl="node1" presStyleIdx="0" presStyleCnt="1" custLinFactNeighborY="8124"/>
      <dgm:spPr/>
    </dgm:pt>
    <dgm:pt modelId="{4ED317AC-6B95-4727-958B-D5B72948C135}" type="pres">
      <dgm:prSet presAssocID="{FBABEFE4-FC2F-4358-AC24-0CD786357297}" presName="theList" presStyleCnt="0"/>
      <dgm:spPr/>
    </dgm:pt>
    <dgm:pt modelId="{5FC74F71-F94B-4331-AEDF-5237AF0EBC4C}" type="pres">
      <dgm:prSet presAssocID="{3867A851-48F9-45F7-9209-054A9E6FB8CA}" presName="aNode" presStyleLbl="fgAcc1" presStyleIdx="0" presStyleCnt="1">
        <dgm:presLayoutVars>
          <dgm:bulletEnabled val="1"/>
        </dgm:presLayoutVars>
      </dgm:prSet>
      <dgm:spPr/>
    </dgm:pt>
    <dgm:pt modelId="{A447DB7F-3921-4802-B09D-85624E4C0A32}" type="pres">
      <dgm:prSet presAssocID="{3867A851-48F9-45F7-9209-054A9E6FB8CA}" presName="aSpace" presStyleCnt="0"/>
      <dgm:spPr/>
    </dgm:pt>
  </dgm:ptLst>
  <dgm:cxnLst>
    <dgm:cxn modelId="{E8B61E0B-012A-4ABF-8066-2F81E733D7AA}" srcId="{FBABEFE4-FC2F-4358-AC24-0CD786357297}" destId="{3867A851-48F9-45F7-9209-054A9E6FB8CA}" srcOrd="0" destOrd="0" parTransId="{CEB2AB25-F013-44C7-A821-41EF0388BA35}" sibTransId="{453CDF28-C545-4189-B202-9860FCED4F8B}"/>
    <dgm:cxn modelId="{975BC6AF-20D8-4DD0-883C-7871E8CD6625}" type="presOf" srcId="{3867A851-48F9-45F7-9209-054A9E6FB8CA}" destId="{5FC74F71-F94B-4331-AEDF-5237AF0EBC4C}" srcOrd="0" destOrd="0" presId="urn:microsoft.com/office/officeart/2005/8/layout/pyramid2"/>
    <dgm:cxn modelId="{D4BC64EA-482F-4E61-B619-20B5DC8D2177}" type="presOf" srcId="{FBABEFE4-FC2F-4358-AC24-0CD786357297}" destId="{8A638F8A-1C32-47DB-9B3F-3FCA284A0149}" srcOrd="0" destOrd="0" presId="urn:microsoft.com/office/officeart/2005/8/layout/pyramid2"/>
    <dgm:cxn modelId="{2BA3C3E6-2703-4BFC-B4A4-12764851584E}" type="presParOf" srcId="{8A638F8A-1C32-47DB-9B3F-3FCA284A0149}" destId="{6ED2D0C7-0044-468E-BD57-96ABF868DA8D}" srcOrd="0" destOrd="0" presId="urn:microsoft.com/office/officeart/2005/8/layout/pyramid2"/>
    <dgm:cxn modelId="{DCADFC21-B193-488E-AE36-1BF5676F5E01}" type="presParOf" srcId="{8A638F8A-1C32-47DB-9B3F-3FCA284A0149}" destId="{4ED317AC-6B95-4727-958B-D5B72948C135}" srcOrd="1" destOrd="0" presId="urn:microsoft.com/office/officeart/2005/8/layout/pyramid2"/>
    <dgm:cxn modelId="{ADEE2FC7-0699-468B-9841-6C6F0DB52717}" type="presParOf" srcId="{4ED317AC-6B95-4727-958B-D5B72948C135}" destId="{5FC74F71-F94B-4331-AEDF-5237AF0EBC4C}" srcOrd="0" destOrd="0" presId="urn:microsoft.com/office/officeart/2005/8/layout/pyramid2"/>
    <dgm:cxn modelId="{8A114977-FF6D-4B3C-B8C6-B0A280E40C9F}" type="presParOf" srcId="{4ED317AC-6B95-4727-958B-D5B72948C135}" destId="{A447DB7F-3921-4802-B09D-85624E4C0A3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06FF4-80AD-4575-BD29-1152FC5CBE73}">
      <dsp:nvSpPr>
        <dsp:cNvPr id="0" name=""/>
        <dsp:cNvSpPr/>
      </dsp:nvSpPr>
      <dsp:spPr>
        <a:xfrm>
          <a:off x="289539" y="1162537"/>
          <a:ext cx="3236602" cy="1731426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Phase One: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Reference Survey’s and studies</a:t>
          </a:r>
        </a:p>
      </dsp:txBody>
      <dsp:txXfrm>
        <a:off x="1155252" y="1162537"/>
        <a:ext cx="1505176" cy="1731426"/>
      </dsp:txXfrm>
    </dsp:sp>
    <dsp:sp modelId="{96E78187-1D27-48B6-8A48-419F5BEAB83D}">
      <dsp:nvSpPr>
        <dsp:cNvPr id="0" name=""/>
        <dsp:cNvSpPr/>
      </dsp:nvSpPr>
      <dsp:spPr>
        <a:xfrm>
          <a:off x="2915598" y="1162537"/>
          <a:ext cx="3236602" cy="1731426"/>
        </a:xfrm>
        <a:prstGeom prst="chevron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Phase Two: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Consultative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meetings</a:t>
          </a:r>
        </a:p>
      </dsp:txBody>
      <dsp:txXfrm>
        <a:off x="3781311" y="1162537"/>
        <a:ext cx="1505176" cy="1731426"/>
      </dsp:txXfrm>
    </dsp:sp>
    <dsp:sp modelId="{E3AE838C-BD89-4335-A3D7-4CF9CE0B3034}">
      <dsp:nvSpPr>
        <dsp:cNvPr id="0" name=""/>
        <dsp:cNvSpPr/>
      </dsp:nvSpPr>
      <dsp:spPr>
        <a:xfrm>
          <a:off x="5591466" y="1162537"/>
          <a:ext cx="3236602" cy="1731426"/>
        </a:xfrm>
        <a:prstGeom prst="chevron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Phase Three: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Community participation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and public outreach</a:t>
          </a:r>
        </a:p>
      </dsp:txBody>
      <dsp:txXfrm>
        <a:off x="6457179" y="1162537"/>
        <a:ext cx="1505176" cy="1731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1A8D8-F4C5-4684-B768-24179F892724}">
      <dsp:nvSpPr>
        <dsp:cNvPr id="0" name=""/>
        <dsp:cNvSpPr/>
      </dsp:nvSpPr>
      <dsp:spPr>
        <a:xfrm rot="5400000">
          <a:off x="-126339" y="126847"/>
          <a:ext cx="842265" cy="589586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1st</a:t>
          </a:r>
        </a:p>
      </dsp:txBody>
      <dsp:txXfrm rot="-5400000">
        <a:off x="1" y="295300"/>
        <a:ext cx="589586" cy="252679"/>
      </dsp:txXfrm>
    </dsp:sp>
    <dsp:sp modelId="{7BCB6070-E09E-4402-9BC0-4EC6623DC3A0}">
      <dsp:nvSpPr>
        <dsp:cNvPr id="0" name=""/>
        <dsp:cNvSpPr/>
      </dsp:nvSpPr>
      <dsp:spPr>
        <a:xfrm rot="5400000">
          <a:off x="2611856" y="-2022212"/>
          <a:ext cx="547472" cy="45920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Political Empowerment and Leadership </a:t>
          </a:r>
        </a:p>
      </dsp:txBody>
      <dsp:txXfrm rot="-5400000">
        <a:off x="589586" y="26783"/>
        <a:ext cx="4565288" cy="494022"/>
      </dsp:txXfrm>
    </dsp:sp>
    <dsp:sp modelId="{73D94568-2D39-42A9-B899-1A97300938B0}">
      <dsp:nvSpPr>
        <dsp:cNvPr id="0" name=""/>
        <dsp:cNvSpPr/>
      </dsp:nvSpPr>
      <dsp:spPr>
        <a:xfrm rot="5400000">
          <a:off x="-126339" y="813745"/>
          <a:ext cx="842265" cy="589586"/>
        </a:xfrm>
        <a:prstGeom prst="chevron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accent2">
              <a:shade val="50000"/>
              <a:hueOff val="-295587"/>
              <a:satOff val="3892"/>
              <a:lumOff val="233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2nd</a:t>
          </a:r>
        </a:p>
      </dsp:txBody>
      <dsp:txXfrm rot="-5400000">
        <a:off x="1" y="982198"/>
        <a:ext cx="589586" cy="252679"/>
      </dsp:txXfrm>
    </dsp:sp>
    <dsp:sp modelId="{D37D9189-89CD-4744-8CE4-82B31CEDBA8D}">
      <dsp:nvSpPr>
        <dsp:cNvPr id="0" name=""/>
        <dsp:cNvSpPr/>
      </dsp:nvSpPr>
      <dsp:spPr>
        <a:xfrm rot="5400000">
          <a:off x="2611856" y="-1334865"/>
          <a:ext cx="547472" cy="45920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77996"/>
              <a:satOff val="4329"/>
              <a:lumOff val="215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Economic Empowerment</a:t>
          </a:r>
        </a:p>
      </dsp:txBody>
      <dsp:txXfrm rot="-5400000">
        <a:off x="589586" y="714130"/>
        <a:ext cx="4565288" cy="494022"/>
      </dsp:txXfrm>
    </dsp:sp>
    <dsp:sp modelId="{8CF548FB-CE60-47C0-8B98-57DEF637F024}">
      <dsp:nvSpPr>
        <dsp:cNvPr id="0" name=""/>
        <dsp:cNvSpPr/>
      </dsp:nvSpPr>
      <dsp:spPr>
        <a:xfrm rot="5400000">
          <a:off x="-126339" y="1500642"/>
          <a:ext cx="842265" cy="589586"/>
        </a:xfrm>
        <a:prstGeom prst="chevron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2700" cap="flat" cmpd="sng" algn="ctr">
          <a:solidFill>
            <a:schemeClr val="accent2">
              <a:shade val="50000"/>
              <a:hueOff val="-591173"/>
              <a:satOff val="7783"/>
              <a:lumOff val="46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3rd</a:t>
          </a:r>
        </a:p>
      </dsp:txBody>
      <dsp:txXfrm rot="-5400000">
        <a:off x="1" y="1669095"/>
        <a:ext cx="589586" cy="252679"/>
      </dsp:txXfrm>
    </dsp:sp>
    <dsp:sp modelId="{1EC71BFC-0A3D-4AA6-B1C4-2E7704486CAE}">
      <dsp:nvSpPr>
        <dsp:cNvPr id="0" name=""/>
        <dsp:cNvSpPr/>
      </dsp:nvSpPr>
      <dsp:spPr>
        <a:xfrm rot="5400000">
          <a:off x="2611856" y="-647967"/>
          <a:ext cx="547472" cy="45920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555991"/>
              <a:satOff val="8658"/>
              <a:lumOff val="431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Social Empowerment</a:t>
          </a:r>
        </a:p>
      </dsp:txBody>
      <dsp:txXfrm rot="-5400000">
        <a:off x="589586" y="1401028"/>
        <a:ext cx="4565288" cy="494022"/>
      </dsp:txXfrm>
    </dsp:sp>
    <dsp:sp modelId="{4B1B769C-C8AA-483A-9A33-5B910B66F7BC}">
      <dsp:nvSpPr>
        <dsp:cNvPr id="0" name=""/>
        <dsp:cNvSpPr/>
      </dsp:nvSpPr>
      <dsp:spPr>
        <a:xfrm rot="5400000">
          <a:off x="-126339" y="2187540"/>
          <a:ext cx="842265" cy="589586"/>
        </a:xfrm>
        <a:prstGeom prst="chevron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 w="12700" cap="flat" cmpd="sng" algn="ctr">
          <a:solidFill>
            <a:schemeClr val="accent2">
              <a:shade val="50000"/>
              <a:hueOff val="-295587"/>
              <a:satOff val="3892"/>
              <a:lumOff val="233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4th</a:t>
          </a:r>
        </a:p>
      </dsp:txBody>
      <dsp:txXfrm rot="-5400000">
        <a:off x="1" y="2355993"/>
        <a:ext cx="589586" cy="252679"/>
      </dsp:txXfrm>
    </dsp:sp>
    <dsp:sp modelId="{E228B37D-0BBA-41D2-B09D-2CF2D1E9E994}">
      <dsp:nvSpPr>
        <dsp:cNvPr id="0" name=""/>
        <dsp:cNvSpPr/>
      </dsp:nvSpPr>
      <dsp:spPr>
        <a:xfrm rot="5400000">
          <a:off x="2611856" y="38930"/>
          <a:ext cx="547472" cy="45920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277996"/>
              <a:satOff val="4329"/>
              <a:lumOff val="215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Protection</a:t>
          </a:r>
        </a:p>
      </dsp:txBody>
      <dsp:txXfrm rot="-5400000">
        <a:off x="589586" y="2087926"/>
        <a:ext cx="4565288" cy="494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DD8E2-5F95-46C3-B209-36A8B0A72F5F}">
      <dsp:nvSpPr>
        <dsp:cNvPr id="0" name=""/>
        <dsp:cNvSpPr/>
      </dsp:nvSpPr>
      <dsp:spPr>
        <a:xfrm>
          <a:off x="2795059" y="209833"/>
          <a:ext cx="2366033" cy="215878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mbria"/>
              <a:cs typeface="Cambria"/>
            </a:rPr>
            <a:t>2014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mbria"/>
              <a:cs typeface="Cambria"/>
            </a:rPr>
            <a:t>Constitution</a:t>
          </a:r>
        </a:p>
      </dsp:txBody>
      <dsp:txXfrm>
        <a:off x="3488054" y="842128"/>
        <a:ext cx="1673038" cy="1526494"/>
      </dsp:txXfrm>
    </dsp:sp>
    <dsp:sp modelId="{A5DE1A2F-069F-4619-86F0-BA8788C348BB}">
      <dsp:nvSpPr>
        <dsp:cNvPr id="0" name=""/>
        <dsp:cNvSpPr/>
      </dsp:nvSpPr>
      <dsp:spPr>
        <a:xfrm rot="5400000">
          <a:off x="5069666" y="269643"/>
          <a:ext cx="2158789" cy="2130876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mbria"/>
              <a:cs typeface="Cambria"/>
            </a:rPr>
            <a:t>SDS 2030</a:t>
          </a:r>
        </a:p>
      </dsp:txBody>
      <dsp:txXfrm rot="-5400000">
        <a:off x="5083622" y="887982"/>
        <a:ext cx="1506757" cy="1526494"/>
      </dsp:txXfrm>
    </dsp:sp>
    <dsp:sp modelId="{801358EA-60E4-43F7-8E2C-2A0F3930A061}">
      <dsp:nvSpPr>
        <dsp:cNvPr id="0" name=""/>
        <dsp:cNvSpPr/>
      </dsp:nvSpPr>
      <dsp:spPr>
        <a:xfrm rot="10800000">
          <a:off x="5120527" y="2489579"/>
          <a:ext cx="2158789" cy="215878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mbria"/>
              <a:cs typeface="Cambria"/>
            </a:rPr>
            <a:t>Sector Specific Strategies</a:t>
          </a:r>
        </a:p>
      </dsp:txBody>
      <dsp:txXfrm rot="10800000">
        <a:off x="5120527" y="2489579"/>
        <a:ext cx="1526494" cy="1526494"/>
      </dsp:txXfrm>
    </dsp:sp>
    <dsp:sp modelId="{DB0E151D-3325-4543-A4B8-2CAB321C4C3D}">
      <dsp:nvSpPr>
        <dsp:cNvPr id="0" name=""/>
        <dsp:cNvSpPr/>
      </dsp:nvSpPr>
      <dsp:spPr>
        <a:xfrm rot="16200000">
          <a:off x="2888059" y="2362599"/>
          <a:ext cx="2158789" cy="238727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/>
              <a:cs typeface="Cambria"/>
            </a:rPr>
            <a:t>Pro-poor policies &amp; Programs </a:t>
          </a:r>
        </a:p>
      </dsp:txBody>
      <dsp:txXfrm rot="5400000">
        <a:off x="3473033" y="2476842"/>
        <a:ext cx="1688059" cy="1526494"/>
      </dsp:txXfrm>
    </dsp:sp>
    <dsp:sp modelId="{9DFD9CA2-26AA-4DBA-AA52-ACE40B816339}">
      <dsp:nvSpPr>
        <dsp:cNvPr id="0" name=""/>
        <dsp:cNvSpPr/>
      </dsp:nvSpPr>
      <dsp:spPr>
        <a:xfrm>
          <a:off x="4679826" y="1808749"/>
          <a:ext cx="925381" cy="62372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8AE1D-8DB0-483A-99EF-3236B8D90B88}">
      <dsp:nvSpPr>
        <dsp:cNvPr id="0" name=""/>
        <dsp:cNvSpPr/>
      </dsp:nvSpPr>
      <dsp:spPr>
        <a:xfrm rot="10550462">
          <a:off x="4968379" y="-324067"/>
          <a:ext cx="745355" cy="64813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AF302-5683-4B67-93FB-6B56D9B5A692}">
      <dsp:nvSpPr>
        <dsp:cNvPr id="0" name=""/>
        <dsp:cNvSpPr/>
      </dsp:nvSpPr>
      <dsp:spPr>
        <a:xfrm>
          <a:off x="0" y="0"/>
          <a:ext cx="8326820" cy="6797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cs typeface="Times New Roman" panose="02020603050405020304" pitchFamily="18" charset="0"/>
            </a:rPr>
            <a:t>New regulations for the mobile payments </a:t>
          </a:r>
          <a:endParaRPr lang="en-US" sz="2000" b="1" kern="1200" dirty="0"/>
        </a:p>
      </dsp:txBody>
      <dsp:txXfrm>
        <a:off x="1733341" y="0"/>
        <a:ext cx="6593478" cy="679772"/>
      </dsp:txXfrm>
    </dsp:sp>
    <dsp:sp modelId="{23D4606C-5238-4833-A077-C76593C8E829}">
      <dsp:nvSpPr>
        <dsp:cNvPr id="0" name=""/>
        <dsp:cNvSpPr/>
      </dsp:nvSpPr>
      <dsp:spPr>
        <a:xfrm>
          <a:off x="183345" y="98164"/>
          <a:ext cx="1009460" cy="54381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30DD7-EF69-49E9-ABE6-D740A19273D8}">
      <dsp:nvSpPr>
        <dsp:cNvPr id="0" name=""/>
        <dsp:cNvSpPr/>
      </dsp:nvSpPr>
      <dsp:spPr>
        <a:xfrm>
          <a:off x="0" y="747749"/>
          <a:ext cx="8326820" cy="679772"/>
        </a:xfrm>
        <a:prstGeom prst="roundRect">
          <a:avLst>
            <a:gd name="adj" fmla="val 1000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cs typeface="Times New Roman" panose="02020603050405020304" pitchFamily="18" charset="0"/>
            </a:rPr>
            <a:t>Establishment of the financial inclusion unit in the CBE </a:t>
          </a:r>
          <a:endParaRPr lang="en-US" sz="2000" b="1" kern="1200" dirty="0"/>
        </a:p>
      </dsp:txBody>
      <dsp:txXfrm>
        <a:off x="1733341" y="747749"/>
        <a:ext cx="6593478" cy="679772"/>
      </dsp:txXfrm>
    </dsp:sp>
    <dsp:sp modelId="{710314DF-318A-43F5-BD7C-6AFEAE1849CC}">
      <dsp:nvSpPr>
        <dsp:cNvPr id="0" name=""/>
        <dsp:cNvSpPr/>
      </dsp:nvSpPr>
      <dsp:spPr>
        <a:xfrm>
          <a:off x="183345" y="803077"/>
          <a:ext cx="971623" cy="54381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7092D-8EE3-4340-9CE9-65EEACB13CC9}">
      <dsp:nvSpPr>
        <dsp:cNvPr id="0" name=""/>
        <dsp:cNvSpPr/>
      </dsp:nvSpPr>
      <dsp:spPr>
        <a:xfrm>
          <a:off x="0" y="1495499"/>
          <a:ext cx="8326820" cy="679772"/>
        </a:xfrm>
        <a:prstGeom prst="roundRect">
          <a:avLst>
            <a:gd name="adj" fmla="val 1000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cs typeface="Times New Roman" panose="02020603050405020304" pitchFamily="18" charset="0"/>
            </a:rPr>
            <a:t>Financial inclusion strategy</a:t>
          </a:r>
          <a:endParaRPr lang="en-US" sz="2000" b="1" kern="1200" dirty="0"/>
        </a:p>
      </dsp:txBody>
      <dsp:txXfrm>
        <a:off x="1733341" y="1495499"/>
        <a:ext cx="6593478" cy="679772"/>
      </dsp:txXfrm>
    </dsp:sp>
    <dsp:sp modelId="{365D1EDF-E638-4E00-B3A7-FD14C4339F5B}">
      <dsp:nvSpPr>
        <dsp:cNvPr id="0" name=""/>
        <dsp:cNvSpPr/>
      </dsp:nvSpPr>
      <dsp:spPr>
        <a:xfrm>
          <a:off x="183353" y="1593663"/>
          <a:ext cx="1009443" cy="54381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D11D2-725C-485E-A0D1-BC904AB8E3D2}">
      <dsp:nvSpPr>
        <dsp:cNvPr id="0" name=""/>
        <dsp:cNvSpPr/>
      </dsp:nvSpPr>
      <dsp:spPr>
        <a:xfrm>
          <a:off x="0" y="2243249"/>
          <a:ext cx="8326820" cy="679772"/>
        </a:xfrm>
        <a:prstGeom prst="roundRect">
          <a:avLst>
            <a:gd name="adj" fmla="val 1000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cs typeface="Times New Roman" panose="02020603050405020304" pitchFamily="18" charset="0"/>
            </a:rPr>
            <a:t>Digital payment of governmental agencies has been launched and   implemented </a:t>
          </a:r>
          <a:endParaRPr lang="en-US" sz="2000" b="1" kern="1200" dirty="0"/>
        </a:p>
      </dsp:txBody>
      <dsp:txXfrm>
        <a:off x="1733341" y="2243249"/>
        <a:ext cx="6593478" cy="679772"/>
      </dsp:txXfrm>
    </dsp:sp>
    <dsp:sp modelId="{BC7A1D84-2012-4344-B386-4C754C303751}">
      <dsp:nvSpPr>
        <dsp:cNvPr id="0" name=""/>
        <dsp:cNvSpPr/>
      </dsp:nvSpPr>
      <dsp:spPr>
        <a:xfrm>
          <a:off x="183353" y="2341413"/>
          <a:ext cx="1009443" cy="54381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820F7-ED0C-40D7-B292-CB3D7A1C8CC9}">
      <dsp:nvSpPr>
        <dsp:cNvPr id="0" name=""/>
        <dsp:cNvSpPr/>
      </dsp:nvSpPr>
      <dsp:spPr>
        <a:xfrm>
          <a:off x="0" y="2990998"/>
          <a:ext cx="8326820" cy="679772"/>
        </a:xfrm>
        <a:prstGeom prst="roundRect">
          <a:avLst>
            <a:gd name="adj" fmla="val 1000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cs typeface="Times New Roman" panose="02020603050405020304" pitchFamily="18" charset="0"/>
            </a:rPr>
            <a:t>Banking initiative to secure more finances for the SMEs</a:t>
          </a:r>
          <a:endParaRPr lang="en-US" sz="2000" b="1" kern="1200" dirty="0"/>
        </a:p>
      </dsp:txBody>
      <dsp:txXfrm>
        <a:off x="1733341" y="2990998"/>
        <a:ext cx="6593478" cy="679772"/>
      </dsp:txXfrm>
    </dsp:sp>
    <dsp:sp modelId="{CEC81BD2-CBC3-47AD-BE44-26D41ADFC044}">
      <dsp:nvSpPr>
        <dsp:cNvPr id="0" name=""/>
        <dsp:cNvSpPr/>
      </dsp:nvSpPr>
      <dsp:spPr>
        <a:xfrm>
          <a:off x="183353" y="3089163"/>
          <a:ext cx="1009443" cy="54381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B0F64-CE6D-48E2-9D45-5BFBAEF9AC4E}">
      <dsp:nvSpPr>
        <dsp:cNvPr id="0" name=""/>
        <dsp:cNvSpPr/>
      </dsp:nvSpPr>
      <dsp:spPr>
        <a:xfrm>
          <a:off x="0" y="3683911"/>
          <a:ext cx="8326820" cy="679772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cs typeface="Times New Roman" panose="02020603050405020304" pitchFamily="18" charset="0"/>
            </a:rPr>
            <a:t>A new definition for women holding SMEs</a:t>
          </a:r>
          <a:endParaRPr lang="en-US" sz="2000" b="1" kern="1200" dirty="0"/>
        </a:p>
      </dsp:txBody>
      <dsp:txXfrm>
        <a:off x="1733341" y="3683911"/>
        <a:ext cx="6593478" cy="679772"/>
      </dsp:txXfrm>
    </dsp:sp>
    <dsp:sp modelId="{BE395AD0-D628-490B-968D-9F8834918C15}">
      <dsp:nvSpPr>
        <dsp:cNvPr id="0" name=""/>
        <dsp:cNvSpPr/>
      </dsp:nvSpPr>
      <dsp:spPr>
        <a:xfrm>
          <a:off x="204678" y="3815241"/>
          <a:ext cx="1045465" cy="54381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53F93-CDA5-480D-88BB-13014DF60A8F}">
      <dsp:nvSpPr>
        <dsp:cNvPr id="0" name=""/>
        <dsp:cNvSpPr/>
      </dsp:nvSpPr>
      <dsp:spPr>
        <a:xfrm>
          <a:off x="0" y="190501"/>
          <a:ext cx="8915400" cy="60959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National Machineries &amp; Mechanisms </a:t>
          </a:r>
        </a:p>
      </dsp:txBody>
      <dsp:txXfrm>
        <a:off x="0" y="190501"/>
        <a:ext cx="8915400" cy="609593"/>
      </dsp:txXfrm>
    </dsp:sp>
    <dsp:sp modelId="{1680A895-D546-4760-AB52-41A9428E8246}">
      <dsp:nvSpPr>
        <dsp:cNvPr id="0" name=""/>
        <dsp:cNvSpPr/>
      </dsp:nvSpPr>
      <dsp:spPr>
        <a:xfrm>
          <a:off x="0" y="1180061"/>
          <a:ext cx="2968897" cy="288036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0" y="1180061"/>
        <a:ext cx="2968897" cy="2880360"/>
      </dsp:txXfrm>
    </dsp:sp>
    <dsp:sp modelId="{44A11C5B-8357-45A5-B995-99EE3C94FE03}">
      <dsp:nvSpPr>
        <dsp:cNvPr id="0" name=""/>
        <dsp:cNvSpPr/>
      </dsp:nvSpPr>
      <dsp:spPr>
        <a:xfrm>
          <a:off x="2973251" y="1181098"/>
          <a:ext cx="2968897" cy="288036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b="1" kern="1200" dirty="0">
            <a:solidFill>
              <a:schemeClr val="tx1"/>
            </a:solidFill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National Council Of Disability Affairs</a:t>
          </a:r>
          <a:endParaRPr lang="ar-SA" sz="2000" b="1" kern="1200" dirty="0">
            <a:solidFill>
              <a:schemeClr val="tx1"/>
            </a:solidFill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tx1"/>
            </a:solidFill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tx1"/>
            </a:solidFill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tx1"/>
            </a:solidFill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2973251" y="1181098"/>
        <a:ext cx="2968897" cy="2880360"/>
      </dsp:txXfrm>
    </dsp:sp>
    <dsp:sp modelId="{74619DA5-EE4E-47C1-928A-EF631672D508}">
      <dsp:nvSpPr>
        <dsp:cNvPr id="0" name=""/>
        <dsp:cNvSpPr/>
      </dsp:nvSpPr>
      <dsp:spPr>
        <a:xfrm>
          <a:off x="5916022" y="779619"/>
          <a:ext cx="2968897" cy="279386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b="1" kern="1200" dirty="0">
            <a:solidFill>
              <a:schemeClr val="tx1"/>
            </a:solidFill>
          </a:endParaRPr>
        </a:p>
      </dsp:txBody>
      <dsp:txXfrm>
        <a:off x="5916022" y="779619"/>
        <a:ext cx="2968897" cy="2793862"/>
      </dsp:txXfrm>
    </dsp:sp>
    <dsp:sp modelId="{47884D52-E5EA-45F9-BA67-8A94A8689A5A}">
      <dsp:nvSpPr>
        <dsp:cNvPr id="0" name=""/>
        <dsp:cNvSpPr/>
      </dsp:nvSpPr>
      <dsp:spPr>
        <a:xfrm>
          <a:off x="0" y="4087586"/>
          <a:ext cx="8915400" cy="32004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2D0C7-0044-468E-BD57-96ABF868DA8D}">
      <dsp:nvSpPr>
        <dsp:cNvPr id="0" name=""/>
        <dsp:cNvSpPr/>
      </dsp:nvSpPr>
      <dsp:spPr>
        <a:xfrm>
          <a:off x="457212" y="0"/>
          <a:ext cx="3223893" cy="344932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74F71-F94B-4331-AEDF-5237AF0EBC4C}">
      <dsp:nvSpPr>
        <dsp:cNvPr id="0" name=""/>
        <dsp:cNvSpPr/>
      </dsp:nvSpPr>
      <dsp:spPr>
        <a:xfrm>
          <a:off x="1611946" y="345269"/>
          <a:ext cx="2095531" cy="24522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Enhancing coherence and coordination of national mechanisms for promoting gender equality and the empowerment of women and girls, with relevant government agencies </a:t>
          </a:r>
        </a:p>
      </dsp:txBody>
      <dsp:txXfrm>
        <a:off x="1714241" y="447564"/>
        <a:ext cx="1890941" cy="22476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2D0C7-0044-468E-BD57-96ABF868DA8D}">
      <dsp:nvSpPr>
        <dsp:cNvPr id="0" name=""/>
        <dsp:cNvSpPr/>
      </dsp:nvSpPr>
      <dsp:spPr>
        <a:xfrm>
          <a:off x="0" y="0"/>
          <a:ext cx="3452226" cy="3693622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74F71-F94B-4331-AEDF-5237AF0EBC4C}">
      <dsp:nvSpPr>
        <dsp:cNvPr id="0" name=""/>
        <dsp:cNvSpPr/>
      </dsp:nvSpPr>
      <dsp:spPr>
        <a:xfrm>
          <a:off x="1726113" y="369722"/>
          <a:ext cx="2243947" cy="26259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Enhancing coherence and coordination of national mechanisms for promoting gender equality and the empowerment of women and girls, with relevant government agencies </a:t>
          </a:r>
        </a:p>
      </dsp:txBody>
      <dsp:txXfrm>
        <a:off x="1835653" y="479262"/>
        <a:ext cx="2024867" cy="2406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05C3E-6320-44C4-8546-585E56ACFDE9}" type="datetimeFigureOut">
              <a:rPr lang="en-US" smtClean="0"/>
              <a:t>3/13/19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65CC-F569-4255-9418-442CA289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8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77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93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0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024">
              <a:defRPr/>
            </a:pPr>
            <a:fld id="{2B891980-0BF3-461C-95D4-87E094E9751C}" type="slidenum">
              <a:rPr lang="en-US" sz="1800" kern="0">
                <a:solidFill>
                  <a:prstClr val="black"/>
                </a:solidFill>
              </a:rPr>
              <a:pPr defTabSz="942024">
                <a:defRPr/>
              </a:pPr>
              <a:t>14</a:t>
            </a:fld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2024"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Ministry of Social Solidarity ARAB REPUBLIC OF EGYPT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88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024">
              <a:defRPr/>
            </a:pPr>
            <a:fld id="{2B891980-0BF3-461C-95D4-87E094E9751C}" type="slidenum">
              <a:rPr lang="en-US" sz="1800" kern="0">
                <a:solidFill>
                  <a:prstClr val="black"/>
                </a:solidFill>
              </a:rPr>
              <a:pPr defTabSz="942024">
                <a:defRPr/>
              </a:pPr>
              <a:t>16</a:t>
            </a:fld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2024"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Ministry of Social Solidarity ARAB REPUBLIC OF EGYPT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78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365CC-F569-4255-9418-442CA28912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23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65CC-F569-4255-9418-442CA28912E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09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365CC-F569-4255-9418-442CA28912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6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99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00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1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86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7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68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99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6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87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98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2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0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94F4-515C-47C1-B1A2-2981A295CCC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CA4E-0E76-48C9-A8EF-7AB5B0C6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2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94F4-515C-47C1-B1A2-2981A295CCC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CA4E-0E76-48C9-A8EF-7AB5B0C6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1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94F4-515C-47C1-B1A2-2981A295CCC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CA4E-0E76-48C9-A8EF-7AB5B0C6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5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94F4-515C-47C1-B1A2-2981A295CCC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CA4E-0E76-48C9-A8EF-7AB5B0C6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94F4-515C-47C1-B1A2-2981A295CCC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CA4E-0E76-48C9-A8EF-7AB5B0C6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4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94F4-515C-47C1-B1A2-2981A295CCC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CA4E-0E76-48C9-A8EF-7AB5B0C6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5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94F4-515C-47C1-B1A2-2981A295CCC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CA4E-0E76-48C9-A8EF-7AB5B0C6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5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94F4-515C-47C1-B1A2-2981A295CCC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CA4E-0E76-48C9-A8EF-7AB5B0C6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5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94F4-515C-47C1-B1A2-2981A295CCC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CA4E-0E76-48C9-A8EF-7AB5B0C6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94F4-515C-47C1-B1A2-2981A295CCC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CA4E-0E76-48C9-A8EF-7AB5B0C6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5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94F4-515C-47C1-B1A2-2981A295CCC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CA4E-0E76-48C9-A8EF-7AB5B0C6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3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D94F4-515C-47C1-B1A2-2981A295CCC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BCA4E-0E76-48C9-A8EF-7AB5B0C6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4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3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4.png"/><Relationship Id="rId9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40.jpg"/><Relationship Id="rId5" Type="http://schemas.openxmlformats.org/officeDocument/2006/relationships/diagramLayout" Target="../diagrams/layout5.xml"/><Relationship Id="rId10" Type="http://schemas.openxmlformats.org/officeDocument/2006/relationships/image" Target="../media/image39.jpeg"/><Relationship Id="rId4" Type="http://schemas.openxmlformats.org/officeDocument/2006/relationships/diagramData" Target="../diagrams/data5.xml"/><Relationship Id="rId9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5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54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Women’s empowerment and the link to sustainable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Egypt Voluntary presentation on the review theme of CSW60</a:t>
            </a:r>
          </a:p>
          <a:p>
            <a:r>
              <a:rPr lang="en-US" b="1" dirty="0"/>
              <a:t>13 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4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B1E8461-1F3E-3B45-BC20-A236449CD5EF}"/>
              </a:ext>
            </a:extLst>
          </p:cNvPr>
          <p:cNvSpPr txBox="1">
            <a:spLocks/>
          </p:cNvSpPr>
          <p:nvPr/>
        </p:nvSpPr>
        <p:spPr>
          <a:xfrm>
            <a:off x="338668" y="272639"/>
            <a:ext cx="10515600" cy="65896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endParaRPr lang="en-US" sz="1800" b="1" dirty="0"/>
          </a:p>
          <a:p>
            <a:pPr marL="742950" indent="-742950" algn="ctr">
              <a:buFont typeface="+mj-lt"/>
              <a:buAutoNum type="arabicPeriod"/>
            </a:pPr>
            <a:r>
              <a:rPr lang="en-US" sz="4000" b="1" dirty="0"/>
              <a:t>Strengthening Normative, Legal And Policy Frameworks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9902" y="2177876"/>
            <a:ext cx="10515600" cy="32924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Amendment of the </a:t>
            </a:r>
            <a:r>
              <a:rPr lang="en-US" b="1" dirty="0"/>
              <a:t>law criminalizing </a:t>
            </a:r>
            <a:r>
              <a:rPr lang="en-US" b="1" dirty="0">
                <a:solidFill>
                  <a:schemeClr val="accent2"/>
                </a:solidFill>
              </a:rPr>
              <a:t>FGM</a:t>
            </a:r>
            <a:r>
              <a:rPr lang="en-US" b="1" dirty="0"/>
              <a:t> (2016) </a:t>
            </a:r>
            <a:r>
              <a:rPr lang="en-US" dirty="0"/>
              <a:t>to become </a:t>
            </a:r>
            <a:r>
              <a:rPr lang="en-US" b="1" dirty="0"/>
              <a:t>a felony with harsher penalties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 presidential decree for the </a:t>
            </a:r>
            <a:r>
              <a:rPr lang="en-US" b="1" dirty="0"/>
              <a:t>protection of </a:t>
            </a:r>
            <a:r>
              <a:rPr lang="en-US" b="1" dirty="0">
                <a:solidFill>
                  <a:schemeClr val="accent2"/>
                </a:solidFill>
              </a:rPr>
              <a:t>Motherhood</a:t>
            </a:r>
            <a:r>
              <a:rPr lang="en-US" b="1" dirty="0"/>
              <a:t> for women in Prison </a:t>
            </a:r>
            <a:r>
              <a:rPr lang="en-US" dirty="0"/>
              <a:t>to (keep her child until reaching 4 </a:t>
            </a:r>
            <a:r>
              <a:rPr lang="en-US" dirty="0" err="1"/>
              <a:t>yrs</a:t>
            </a:r>
            <a:r>
              <a:rPr lang="en-US" dirty="0"/>
              <a:t> old, &amp; visitation rights after this age)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Delaying the execution penalty for the </a:t>
            </a:r>
            <a:r>
              <a:rPr lang="en-US" b="1" dirty="0">
                <a:solidFill>
                  <a:schemeClr val="accent2"/>
                </a:solidFill>
              </a:rPr>
              <a:t>mother</a:t>
            </a:r>
            <a:r>
              <a:rPr lang="en-US" b="1" dirty="0"/>
              <a:t> until her child reach the age of two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CBD481-D350-3E4F-B5C1-95B0FA44F12D}"/>
              </a:ext>
            </a:extLst>
          </p:cNvPr>
          <p:cNvSpPr/>
          <p:nvPr/>
        </p:nvSpPr>
        <p:spPr>
          <a:xfrm>
            <a:off x="338668" y="1178996"/>
            <a:ext cx="3560001" cy="712824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145819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B1E8461-1F3E-3B45-BC20-A236449CD5EF}"/>
              </a:ext>
            </a:extLst>
          </p:cNvPr>
          <p:cNvSpPr txBox="1">
            <a:spLocks/>
          </p:cNvSpPr>
          <p:nvPr/>
        </p:nvSpPr>
        <p:spPr>
          <a:xfrm>
            <a:off x="338668" y="272639"/>
            <a:ext cx="10515600" cy="65896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endParaRPr lang="en-US" sz="1800" b="1" dirty="0"/>
          </a:p>
          <a:p>
            <a:pPr marL="742950" indent="-742950" algn="ctr">
              <a:buFont typeface="+mj-lt"/>
              <a:buAutoNum type="arabicPeriod"/>
            </a:pPr>
            <a:r>
              <a:rPr lang="en-US" sz="4000" b="1" dirty="0"/>
              <a:t>Strengthening Normative, Legal And Policy Frameworks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7952" y="2155843"/>
            <a:ext cx="10515600" cy="3956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Civil Service Law granting working mothers </a:t>
            </a:r>
            <a:r>
              <a:rPr lang="en-US" b="1" dirty="0"/>
              <a:t>4 months </a:t>
            </a:r>
            <a:r>
              <a:rPr lang="en-US" b="1" dirty="0">
                <a:solidFill>
                  <a:schemeClr val="accent2"/>
                </a:solidFill>
              </a:rPr>
              <a:t>MATERNITY LEAVE</a:t>
            </a:r>
            <a:r>
              <a:rPr lang="en-US" b="1" dirty="0"/>
              <a:t> instead of 3 months; </a:t>
            </a: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/>
              <a:t>A </a:t>
            </a:r>
            <a:r>
              <a:rPr lang="en-US" dirty="0"/>
              <a:t>law </a:t>
            </a:r>
            <a:r>
              <a:rPr lang="en-US" b="1" dirty="0"/>
              <a:t>organizing the institutionalizing the </a:t>
            </a:r>
            <a:r>
              <a:rPr lang="en-US" b="1" dirty="0">
                <a:solidFill>
                  <a:schemeClr val="accent2"/>
                </a:solidFill>
              </a:rPr>
              <a:t>National Council for Women</a:t>
            </a:r>
            <a:r>
              <a:rPr lang="en-US" b="1" dirty="0"/>
              <a:t> </a:t>
            </a:r>
            <a:r>
              <a:rPr lang="en-US" dirty="0"/>
              <a:t>as an independent National Women Machinery (2018);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 Amendment of </a:t>
            </a:r>
            <a:r>
              <a:rPr lang="en-US" b="1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Inheritance law </a:t>
            </a:r>
            <a:r>
              <a:rPr lang="en-US" dirty="0"/>
              <a:t>(2018) to impose stricter penalties for those that deny a family member their lawful inheritance rights.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F76B2A-1725-4149-8BBC-9747770BD92A}"/>
              </a:ext>
            </a:extLst>
          </p:cNvPr>
          <p:cNvSpPr/>
          <p:nvPr/>
        </p:nvSpPr>
        <p:spPr>
          <a:xfrm>
            <a:off x="338668" y="1178996"/>
            <a:ext cx="3560001" cy="712824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198749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B1E8461-1F3E-3B45-BC20-A236449CD5EF}"/>
              </a:ext>
            </a:extLst>
          </p:cNvPr>
          <p:cNvSpPr txBox="1">
            <a:spLocks/>
          </p:cNvSpPr>
          <p:nvPr/>
        </p:nvSpPr>
        <p:spPr>
          <a:xfrm>
            <a:off x="338668" y="272639"/>
            <a:ext cx="10515600" cy="65896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endParaRPr lang="en-US" sz="1800" b="1" dirty="0"/>
          </a:p>
          <a:p>
            <a:pPr marL="742950" indent="-742950" algn="ctr">
              <a:buFont typeface="+mj-lt"/>
              <a:buAutoNum type="arabicPeriod"/>
            </a:pPr>
            <a:r>
              <a:rPr lang="en-US" sz="4000" b="1" dirty="0"/>
              <a:t>Strengthening Normative, Legal And Policy Frameworks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7952" y="2377440"/>
            <a:ext cx="10515600" cy="297833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Investment law article No. 2 in the </a:t>
            </a:r>
            <a:r>
              <a:rPr lang="en-US" b="1" dirty="0"/>
              <a:t>investment law </a:t>
            </a:r>
            <a:r>
              <a:rPr lang="en-US" dirty="0"/>
              <a:t>explicitly stated </a:t>
            </a:r>
            <a:r>
              <a:rPr lang="en-US" b="1" dirty="0">
                <a:solidFill>
                  <a:schemeClr val="accent2"/>
                </a:solidFill>
              </a:rPr>
              <a:t>EQUAL</a:t>
            </a:r>
            <a:r>
              <a:rPr lang="en-US" b="1" dirty="0"/>
              <a:t> investment opportunity between men and women</a:t>
            </a:r>
            <a:r>
              <a:rPr lang="en-US" dirty="0"/>
              <a:t> (2017);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Issuance of a new law No. 10 of 2018 for the </a:t>
            </a:r>
            <a:r>
              <a:rPr lang="en-US" b="1" dirty="0">
                <a:solidFill>
                  <a:schemeClr val="accent2"/>
                </a:solidFill>
              </a:rPr>
              <a:t>Rights Of People With Disabilities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dirty="0"/>
              <a:t>Issuance of law No. 11 of 2019 of the </a:t>
            </a:r>
            <a:r>
              <a:rPr lang="en-US" b="1" dirty="0">
                <a:solidFill>
                  <a:schemeClr val="accent2"/>
                </a:solidFill>
              </a:rPr>
              <a:t>National Council of People with Disabilities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EA452-C62B-344B-898B-CCC18E5FCB49}"/>
              </a:ext>
            </a:extLst>
          </p:cNvPr>
          <p:cNvSpPr/>
          <p:nvPr/>
        </p:nvSpPr>
        <p:spPr>
          <a:xfrm>
            <a:off x="338668" y="1178996"/>
            <a:ext cx="3560001" cy="712824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243143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CC1ACB-2B78-8540-A4ED-F5FD97C8112C}"/>
              </a:ext>
            </a:extLst>
          </p:cNvPr>
          <p:cNvSpPr txBox="1">
            <a:spLocks/>
          </p:cNvSpPr>
          <p:nvPr/>
        </p:nvSpPr>
        <p:spPr>
          <a:xfrm>
            <a:off x="338668" y="248454"/>
            <a:ext cx="10515600" cy="10554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rabicPeriod" startAt="2"/>
            </a:pPr>
            <a:r>
              <a:rPr lang="en-US" sz="3200" b="1" dirty="0"/>
              <a:t>Financing Gender Equality And</a:t>
            </a:r>
          </a:p>
          <a:p>
            <a:pPr algn="ctr"/>
            <a:r>
              <a:rPr lang="en-US" sz="3200" b="1" dirty="0"/>
              <a:t>The Empowerment Of Women And Girls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5B1AC-89B2-354A-8A48-93532355B4E5}"/>
              </a:ext>
            </a:extLst>
          </p:cNvPr>
          <p:cNvSpPr/>
          <p:nvPr/>
        </p:nvSpPr>
        <p:spPr>
          <a:xfrm>
            <a:off x="2057400" y="2057400"/>
            <a:ext cx="6019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b="1" dirty="0">
                <a:cs typeface="Times New Roman" panose="02020603050405020304" pitchFamily="18" charset="0"/>
              </a:rPr>
              <a:t>Egyptian President Dedicates amount from the national budget for </a:t>
            </a:r>
            <a:r>
              <a:rPr lang="en-US" sz="2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Childcare Services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2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2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b="1" dirty="0">
                <a:cs typeface="Times New Roman" panose="02020603050405020304" pitchFamily="18" charset="0"/>
              </a:rPr>
              <a:t>Egyptian President dedicates an amount from the national budget to support </a:t>
            </a:r>
            <a:r>
              <a:rPr lang="en-US" sz="2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Women heads of Households</a:t>
            </a:r>
            <a:r>
              <a:rPr lang="en-US" sz="2200" b="1" dirty="0">
                <a:cs typeface="Times New Roman" panose="02020603050405020304" pitchFamily="18" charset="0"/>
              </a:rPr>
              <a:t> and poor families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2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200" b="1" dirty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b="1" dirty="0">
                <a:cs typeface="Times New Roman" panose="02020603050405020304" pitchFamily="18" charset="0"/>
              </a:rPr>
              <a:t>Microfinance projects for the </a:t>
            </a:r>
            <a:r>
              <a:rPr lang="en-US" sz="2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economic empowerment of women</a:t>
            </a:r>
          </a:p>
          <a:p>
            <a:r>
              <a:rPr lang="en-US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27095D-EA2E-6F40-9CA1-E90C4CFF459E}"/>
              </a:ext>
            </a:extLst>
          </p:cNvPr>
          <p:cNvSpPr/>
          <p:nvPr/>
        </p:nvSpPr>
        <p:spPr>
          <a:xfrm>
            <a:off x="338668" y="1411069"/>
            <a:ext cx="1050713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Efforts Towards:  Social Empowerment &amp; Social Protection </a:t>
            </a:r>
            <a:r>
              <a:rPr lang="en-GB" sz="2800" dirty="0">
                <a:latin typeface="+mj-lt"/>
              </a:rPr>
              <a:t>policies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503DA-522A-8A47-92AE-B09FB9AE3945}"/>
              </a:ext>
            </a:extLst>
          </p:cNvPr>
          <p:cNvSpPr/>
          <p:nvPr/>
        </p:nvSpPr>
        <p:spPr>
          <a:xfrm>
            <a:off x="8250382" y="2057401"/>
            <a:ext cx="219618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250 million 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EGP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CC7F2-F4C0-CD4A-AAD9-3F2606E10119}"/>
              </a:ext>
            </a:extLst>
          </p:cNvPr>
          <p:cNvSpPr/>
          <p:nvPr/>
        </p:nvSpPr>
        <p:spPr>
          <a:xfrm>
            <a:off x="8382000" y="5091232"/>
            <a:ext cx="219618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250 million 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EGP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021540-01FF-894E-8C11-2AD5C75A96B8}"/>
              </a:ext>
            </a:extLst>
          </p:cNvPr>
          <p:cNvSpPr/>
          <p:nvPr/>
        </p:nvSpPr>
        <p:spPr>
          <a:xfrm>
            <a:off x="8250382" y="3657601"/>
            <a:ext cx="219618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 million 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EGP</a:t>
            </a:r>
          </a:p>
        </p:txBody>
      </p:sp>
    </p:spTree>
    <p:extLst>
      <p:ext uri="{BB962C8B-B14F-4D97-AF65-F5344CB8AC3E}">
        <p14:creationId xmlns:p14="http://schemas.microsoft.com/office/powerpoint/2010/main" val="422444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7D6CE371-ACCB-1849-AA57-E2B5512D8AB8}"/>
              </a:ext>
            </a:extLst>
          </p:cNvPr>
          <p:cNvSpPr txBox="1">
            <a:spLocks/>
          </p:cNvSpPr>
          <p:nvPr/>
        </p:nvSpPr>
        <p:spPr>
          <a:xfrm>
            <a:off x="338668" y="248454"/>
            <a:ext cx="10515600" cy="10554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rabicPeriod" startAt="2"/>
            </a:pPr>
            <a:r>
              <a:rPr lang="en-US" sz="3200" b="1" dirty="0"/>
              <a:t>Financing Gender Equality And</a:t>
            </a:r>
          </a:p>
          <a:p>
            <a:pPr algn="ctr"/>
            <a:r>
              <a:rPr lang="en-US" sz="3200" b="1" dirty="0"/>
              <a:t>The Empowerment Of Women And Girls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491" y="1867990"/>
            <a:ext cx="101367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2800" dirty="0"/>
              <a:t>38 million women benefited from bread and flour subsidiary 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2800" dirty="0"/>
              <a:t>34 million women benefited from food ration cards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2800" dirty="0"/>
              <a:t>10  million women benefited from  health care support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2800" dirty="0"/>
              <a:t>8 million benefited  women from family and reproductive health services </a:t>
            </a:r>
            <a:endParaRPr lang="en-US" sz="2800" dirty="0"/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2800" dirty="0"/>
              <a:t>2 million and 100 thousand women benefited from SMEs loans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2800" dirty="0"/>
              <a:t>89% women benefiting from social protection programs  (2.25 million households – 10 million individuals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GB" sz="2800" dirty="0"/>
              <a:t>5 million refugees were economically empowered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4011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972630" y="1737708"/>
            <a:ext cx="3749678" cy="13320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US" sz="2000" b="1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Medium &amp; long term development plans for the whole country with social inclusion as the central element.</a:t>
            </a:r>
          </a:p>
          <a:p>
            <a:pPr>
              <a:defRPr/>
            </a:pPr>
            <a:endParaRPr lang="en-US" sz="2000" b="1" kern="0" dirty="0">
              <a:solidFill>
                <a:sysClr val="windowText" lastClr="000000"/>
              </a:solidFill>
              <a:latin typeface="Cambria"/>
              <a:cs typeface="Cambri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3486" y="1737708"/>
            <a:ext cx="3376177" cy="1600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19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Ensuring social rights, equal opportunity, fair distribution of  development outcomes &amp; reducing income gaps.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2939" y="4466016"/>
            <a:ext cx="3378311" cy="1600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From universal to targeted subsidies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000" b="1" kern="0" dirty="0">
              <a:solidFill>
                <a:sysClr val="windowText" lastClr="000000"/>
              </a:solidFill>
              <a:latin typeface="Cambria"/>
              <a:cs typeface="Cambri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Cambria"/>
                <a:cs typeface="Cambria"/>
              </a:rPr>
              <a:t>Focus on Upper Egypt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16187" y="4474035"/>
            <a:ext cx="4147278" cy="178525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b="1" kern="0" dirty="0">
                <a:solidFill>
                  <a:schemeClr val="tx1"/>
                </a:solidFill>
                <a:latin typeface="Cambria" panose="02040503050406030204" pitchFamily="18" charset="0"/>
              </a:rPr>
              <a:t>Social Protection</a:t>
            </a:r>
            <a:r>
              <a:rPr lang="en-US" sz="1900" kern="0" dirty="0">
                <a:solidFill>
                  <a:schemeClr val="tx1"/>
                </a:solidFill>
                <a:latin typeface="Cambria" panose="02040503050406030204" pitchFamily="18" charset="0"/>
              </a:rPr>
              <a:t>; Targeting and transparency.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b="1" kern="0" dirty="0">
                <a:solidFill>
                  <a:schemeClr val="tx1"/>
                </a:solidFill>
                <a:latin typeface="Cambria" panose="02040503050406030204" pitchFamily="18" charset="0"/>
              </a:rPr>
              <a:t>Education;</a:t>
            </a:r>
            <a:r>
              <a:rPr lang="en-US" sz="1900" kern="0" dirty="0">
                <a:solidFill>
                  <a:schemeClr val="tx1"/>
                </a:solidFill>
                <a:latin typeface="Cambria" panose="02040503050406030204" pitchFamily="18" charset="0"/>
              </a:rPr>
              <a:t> universality &amp; equity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b="1" kern="0" dirty="0">
                <a:solidFill>
                  <a:schemeClr val="tx1"/>
                </a:solidFill>
                <a:latin typeface="Cambria" panose="02040503050406030204" pitchFamily="18" charset="0"/>
              </a:rPr>
              <a:t>Health;</a:t>
            </a:r>
            <a:r>
              <a:rPr lang="en-US" sz="1900" kern="0" dirty="0">
                <a:solidFill>
                  <a:schemeClr val="tx1"/>
                </a:solidFill>
                <a:latin typeface="Cambria" panose="02040503050406030204" pitchFamily="18" charset="0"/>
              </a:rPr>
              <a:t> Equity &amp; accountability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900" b="1" kern="0" dirty="0">
                <a:solidFill>
                  <a:schemeClr val="tx1"/>
                </a:solidFill>
                <a:latin typeface="Cambria" panose="02040503050406030204" pitchFamily="18" charset="0"/>
              </a:rPr>
              <a:t>Food subsidy;</a:t>
            </a:r>
            <a:r>
              <a:rPr lang="en-US" sz="1900" kern="0" dirty="0">
                <a:solidFill>
                  <a:schemeClr val="tx1"/>
                </a:solidFill>
                <a:latin typeface="Cambria" panose="02040503050406030204" pitchFamily="18" charset="0"/>
              </a:rPr>
              <a:t> Food security, supply chain &amp; efficiency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13" y="0"/>
            <a:ext cx="11907187" cy="609600"/>
          </a:xfrm>
        </p:spPr>
        <p:txBody>
          <a:bodyPr>
            <a:noAutofit/>
          </a:bodyPr>
          <a:lstStyle/>
          <a:p>
            <a:br>
              <a:rPr lang="en-US" sz="2000" b="1" dirty="0">
                <a:solidFill>
                  <a:srgbClr val="C00000"/>
                </a:solidFill>
                <a:latin typeface="Franklin Gothic Heavy" panose="020B0903020102020204" pitchFamily="34" charset="0"/>
              </a:rPr>
            </a:br>
            <a:br>
              <a:rPr lang="en-US" sz="2000" b="1" dirty="0">
                <a:solidFill>
                  <a:srgbClr val="C00000"/>
                </a:solidFill>
                <a:latin typeface="Franklin Gothic Heavy" panose="020B0903020102020204" pitchFamily="34" charset="0"/>
              </a:rPr>
            </a:br>
            <a:br>
              <a:rPr lang="en-US" sz="2000" b="1" dirty="0">
                <a:solidFill>
                  <a:srgbClr val="C00000"/>
                </a:solidFill>
                <a:latin typeface="Franklin Gothic Heavy" panose="020B0903020102020204" pitchFamily="34" charset="0"/>
              </a:rPr>
            </a:br>
            <a:br>
              <a:rPr lang="en-US" sz="2000" b="1" dirty="0">
                <a:solidFill>
                  <a:srgbClr val="C00000"/>
                </a:solidFill>
                <a:latin typeface="Franklin Gothic Heavy" panose="020B0903020102020204" pitchFamily="34" charset="0"/>
              </a:rPr>
            </a:br>
            <a:br>
              <a:rPr lang="en-US" sz="2000" b="1" dirty="0">
                <a:solidFill>
                  <a:srgbClr val="C00000"/>
                </a:solidFill>
                <a:latin typeface="Franklin Gothic Heavy" panose="020B0903020102020204" pitchFamily="34" charset="0"/>
              </a:rPr>
            </a:br>
            <a:br>
              <a:rPr lang="en-US" sz="2000" b="1" dirty="0">
                <a:solidFill>
                  <a:srgbClr val="C00000"/>
                </a:solidFill>
                <a:latin typeface="Franklin Gothic Heavy" panose="020B090302010202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Franklin Gothic Heavy" panose="020B0903020102020204" pitchFamily="34" charset="0"/>
              </a:rPr>
              <a:t>Inclusive Growth, Macro-economic Stability &amp; Social Justice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550" y="1502229"/>
            <a:ext cx="11107711" cy="5602876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lang="en-US" sz="2000" dirty="0">
              <a:latin typeface="Cambria" panose="02040503050406030204" pitchFamily="18" charset="0"/>
            </a:endParaRPr>
          </a:p>
          <a:p>
            <a:pPr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</a:pPr>
            <a:endParaRPr lang="en-US" sz="2000" dirty="0">
              <a:latin typeface="Cambria" panose="020405030504060302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77221511"/>
              </p:ext>
            </p:extLst>
          </p:nvPr>
        </p:nvGraphicFramePr>
        <p:xfrm>
          <a:off x="862493" y="1740943"/>
          <a:ext cx="9817308" cy="49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425908" y="1332410"/>
            <a:ext cx="2667000" cy="862149"/>
          </a:xfrm>
          <a:prstGeom prst="roundRect">
            <a:avLst/>
          </a:prstGeom>
          <a:solidFill>
            <a:srgbClr val="B4521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chemeClr val="bg1"/>
                </a:solidFill>
                <a:latin typeface="Cambria" panose="02040503050406030204" pitchFamily="18" charset="0"/>
              </a:rPr>
              <a:t>Political Commitment </a:t>
            </a:r>
          </a:p>
        </p:txBody>
      </p:sp>
      <p:sp>
        <p:nvSpPr>
          <p:cNvPr id="8" name="Oval 7"/>
          <p:cNvSpPr/>
          <p:nvPr/>
        </p:nvSpPr>
        <p:spPr>
          <a:xfrm>
            <a:off x="5018440" y="3371305"/>
            <a:ext cx="1858157" cy="914400"/>
          </a:xfrm>
          <a:prstGeom prst="ellipse">
            <a:avLst/>
          </a:prstGeom>
          <a:solidFill>
            <a:srgbClr val="B4521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solidFill>
                  <a:schemeClr val="bg1"/>
                </a:solidFill>
              </a:rPr>
              <a:t>Social Justice Committee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267200" y="6416676"/>
            <a:ext cx="2133600" cy="365125"/>
          </a:xfrm>
        </p:spPr>
        <p:txBody>
          <a:bodyPr/>
          <a:lstStyle/>
          <a:p>
            <a:pPr>
              <a:defRPr/>
            </a:pPr>
            <a:fld id="{C8134258-3077-40D1-8174-2FAE1CB65074}" type="slidenum">
              <a:rPr lang="en-US" sz="1800" kern="0">
                <a:solidFill>
                  <a:sysClr val="windowText" lastClr="000000"/>
                </a:solidFill>
              </a:rPr>
              <a:pPr>
                <a:defRPr/>
              </a:pPr>
              <a:t>15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5" y="-359693"/>
            <a:ext cx="10626249" cy="13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30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980833" y="1412691"/>
            <a:ext cx="7108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Protection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policies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&amp; integrated safety net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BD27C5-3A3B-7945-9C95-761D9C105E0F}"/>
              </a:ext>
            </a:extLst>
          </p:cNvPr>
          <p:cNvGrpSpPr/>
          <p:nvPr/>
        </p:nvGrpSpPr>
        <p:grpSpPr>
          <a:xfrm>
            <a:off x="1441341" y="2058810"/>
            <a:ext cx="9207337" cy="4372394"/>
            <a:chOff x="2161794" y="2211210"/>
            <a:chExt cx="9207337" cy="437239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8A1FF0-3224-4CF9-BB0E-81C7E7DB08DE}"/>
                </a:ext>
              </a:extLst>
            </p:cNvPr>
            <p:cNvGrpSpPr/>
            <p:nvPr/>
          </p:nvGrpSpPr>
          <p:grpSpPr>
            <a:xfrm>
              <a:off x="2241885" y="2211210"/>
              <a:ext cx="9059143" cy="3928918"/>
              <a:chOff x="-137416" y="1735128"/>
              <a:chExt cx="9147957" cy="4356106"/>
            </a:xfrm>
          </p:grpSpPr>
          <p:pic>
            <p:nvPicPr>
              <p:cNvPr id="13" name="Shape 952">
                <a:extLst>
                  <a:ext uri="{FF2B5EF4-FFF2-40B4-BE49-F238E27FC236}">
                    <a16:creationId xmlns:a16="http://schemas.microsoft.com/office/drawing/2014/main" id="{A5DA4A18-D194-49F8-8A67-41313541A23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037169" y="1735128"/>
                <a:ext cx="1460403" cy="13173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Shape 955">
                <a:extLst>
                  <a:ext uri="{FF2B5EF4-FFF2-40B4-BE49-F238E27FC236}">
                    <a16:creationId xmlns:a16="http://schemas.microsoft.com/office/drawing/2014/main" id="{7C376F27-78D3-41DF-B563-AF0D8BCBB5D2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130993" y="3102682"/>
                <a:ext cx="1524467" cy="1190413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C9334F6-EE99-452F-BBFE-5730D6FF20FB}"/>
                  </a:ext>
                </a:extLst>
              </p:cNvPr>
              <p:cNvGrpSpPr/>
              <p:nvPr/>
            </p:nvGrpSpPr>
            <p:grpSpPr>
              <a:xfrm>
                <a:off x="-137416" y="1789497"/>
                <a:ext cx="9147957" cy="4301737"/>
                <a:chOff x="-142392" y="1328847"/>
                <a:chExt cx="9313974" cy="4746150"/>
              </a:xfrm>
            </p:grpSpPr>
            <p:sp>
              <p:nvSpPr>
                <p:cNvPr id="16" name="Shape 948">
                  <a:extLst>
                    <a:ext uri="{FF2B5EF4-FFF2-40B4-BE49-F238E27FC236}">
                      <a16:creationId xmlns:a16="http://schemas.microsoft.com/office/drawing/2014/main" id="{11C44F98-529F-4DC9-B437-427691446750}"/>
                    </a:ext>
                  </a:extLst>
                </p:cNvPr>
                <p:cNvSpPr txBox="1"/>
                <p:nvPr/>
              </p:nvSpPr>
              <p:spPr>
                <a:xfrm>
                  <a:off x="1527274" y="1587654"/>
                  <a:ext cx="897163" cy="80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68569" tIns="34275" rIns="68569" bIns="34275" anchor="t" anchorCtr="0">
                  <a:noAutofit/>
                </a:bodyPr>
                <a:lstStyle/>
                <a:p>
                  <a:pPr algn="ctr">
                    <a:buSzPct val="25000"/>
                    <a:defRPr/>
                  </a:pPr>
                  <a:r>
                    <a:rPr lang="en-US" sz="1875" b="1" kern="0" dirty="0">
                      <a:solidFill>
                        <a:schemeClr val="accent5">
                          <a:lumMod val="75000"/>
                        </a:schemeClr>
                      </a:solidFill>
                      <a:latin typeface="Calibri"/>
                      <a:ea typeface="Calibri"/>
                      <a:cs typeface="Simplified Arabic" panose="02020603050405020304"/>
                      <a:sym typeface="Calibri"/>
                    </a:rPr>
                    <a:t>Health</a:t>
                  </a:r>
                </a:p>
                <a:p>
                  <a:pPr algn="ctr">
                    <a:buSzPct val="25000"/>
                    <a:defRPr/>
                  </a:pPr>
                  <a:r>
                    <a:rPr lang="en-US" sz="1875" b="1" kern="0" dirty="0">
                      <a:solidFill>
                        <a:schemeClr val="accent5">
                          <a:lumMod val="75000"/>
                        </a:schemeClr>
                      </a:solidFill>
                      <a:latin typeface="Calibri"/>
                      <a:ea typeface="Calibri"/>
                      <a:cs typeface="Simplified Arabic" panose="02020603050405020304"/>
                      <a:sym typeface="Calibri"/>
                    </a:rPr>
                    <a:t> Care</a:t>
                  </a:r>
                  <a:endParaRPr lang="ar-EG" sz="1875" b="1" kern="0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ea typeface="Calibri"/>
                    <a:cs typeface="Simplified Arabic" panose="02020603050405020304"/>
                    <a:sym typeface="Calibri"/>
                  </a:endParaRPr>
                </a:p>
              </p:txBody>
            </p:sp>
            <p:sp>
              <p:nvSpPr>
                <p:cNvPr id="17" name="Shape 949">
                  <a:extLst>
                    <a:ext uri="{FF2B5EF4-FFF2-40B4-BE49-F238E27FC236}">
                      <a16:creationId xmlns:a16="http://schemas.microsoft.com/office/drawing/2014/main" id="{0D44DFDD-811B-45F1-BD9E-A1938FBEAFA7}"/>
                    </a:ext>
                  </a:extLst>
                </p:cNvPr>
                <p:cNvSpPr txBox="1"/>
                <p:nvPr/>
              </p:nvSpPr>
              <p:spPr>
                <a:xfrm>
                  <a:off x="7737477" y="1340768"/>
                  <a:ext cx="1033437" cy="11291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68569" tIns="34275" rIns="68569" bIns="34275" anchor="t" anchorCtr="0">
                  <a:noAutofit/>
                </a:bodyPr>
                <a:lstStyle/>
                <a:p>
                  <a:pPr>
                    <a:buSzPct val="25000"/>
                    <a:defRPr/>
                  </a:pPr>
                  <a:r>
                    <a:rPr lang="en-US" sz="1875" b="1" kern="0" dirty="0">
                      <a:solidFill>
                        <a:srgbClr val="0EB65A"/>
                      </a:solidFill>
                      <a:latin typeface="Calibri"/>
                      <a:ea typeface="Calibri"/>
                      <a:cs typeface="Simplified Arabic" panose="02020603050405020304"/>
                      <a:sym typeface="Calibri"/>
                    </a:rPr>
                    <a:t>Food </a:t>
                  </a:r>
                </a:p>
                <a:p>
                  <a:pPr>
                    <a:buSzPct val="25000"/>
                    <a:defRPr/>
                  </a:pPr>
                  <a:r>
                    <a:rPr lang="en-US" sz="1875" b="1" kern="0" dirty="0">
                      <a:solidFill>
                        <a:srgbClr val="0EB65A"/>
                      </a:solidFill>
                      <a:latin typeface="Calibri"/>
                      <a:ea typeface="Calibri"/>
                      <a:cs typeface="Simplified Arabic" panose="02020603050405020304"/>
                      <a:sym typeface="Calibri"/>
                    </a:rPr>
                    <a:t>Ration </a:t>
                  </a:r>
                </a:p>
                <a:p>
                  <a:pPr>
                    <a:buSzPct val="25000"/>
                    <a:defRPr/>
                  </a:pPr>
                  <a:r>
                    <a:rPr lang="en-US" sz="1875" b="1" kern="0" dirty="0">
                      <a:solidFill>
                        <a:srgbClr val="0EB65A"/>
                      </a:solidFill>
                      <a:latin typeface="Calibri"/>
                      <a:ea typeface="Calibri"/>
                      <a:cs typeface="Simplified Arabic" panose="02020603050405020304"/>
                      <a:sym typeface="Calibri"/>
                    </a:rPr>
                    <a:t>Cards</a:t>
                  </a:r>
                </a:p>
              </p:txBody>
            </p:sp>
            <p:sp>
              <p:nvSpPr>
                <p:cNvPr id="18" name="Shape 950">
                  <a:extLst>
                    <a:ext uri="{FF2B5EF4-FFF2-40B4-BE49-F238E27FC236}">
                      <a16:creationId xmlns:a16="http://schemas.microsoft.com/office/drawing/2014/main" id="{E5B63837-85FC-4CE4-A633-A55F34A8F3A0}"/>
                    </a:ext>
                  </a:extLst>
                </p:cNvPr>
                <p:cNvSpPr txBox="1"/>
                <p:nvPr/>
              </p:nvSpPr>
              <p:spPr>
                <a:xfrm>
                  <a:off x="1502901" y="3139509"/>
                  <a:ext cx="1099511" cy="7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68569" tIns="34275" rIns="68569" bIns="34275" anchor="t" anchorCtr="0">
                  <a:noAutofit/>
                </a:bodyPr>
                <a:lstStyle/>
                <a:p>
                  <a:pPr algn="ctr">
                    <a:buSzPct val="25000"/>
                    <a:defRPr/>
                  </a:pPr>
                  <a:r>
                    <a:rPr lang="en-US" sz="1875" b="1" kern="0" dirty="0">
                      <a:solidFill>
                        <a:srgbClr val="C00000"/>
                      </a:solidFill>
                      <a:latin typeface="Calibri"/>
                      <a:ea typeface="Calibri"/>
                      <a:cs typeface="Simplified Arabic" panose="02020603050405020304"/>
                      <a:sym typeface="Calibri"/>
                    </a:rPr>
                    <a:t>Cash </a:t>
                  </a:r>
                </a:p>
                <a:p>
                  <a:pPr algn="ctr">
                    <a:buSzPct val="25000"/>
                    <a:defRPr/>
                  </a:pPr>
                  <a:r>
                    <a:rPr lang="en-US" sz="1875" b="1" kern="0" dirty="0">
                      <a:solidFill>
                        <a:srgbClr val="C00000"/>
                      </a:solidFill>
                      <a:latin typeface="Calibri"/>
                      <a:ea typeface="Calibri"/>
                      <a:cs typeface="Simplified Arabic" panose="02020603050405020304"/>
                      <a:sym typeface="Calibri"/>
                    </a:rPr>
                    <a:t>Transfer</a:t>
                  </a:r>
                </a:p>
              </p:txBody>
            </p:sp>
            <p:pic>
              <p:nvPicPr>
                <p:cNvPr id="19" name="Shape 953">
                  <a:extLst>
                    <a:ext uri="{FF2B5EF4-FFF2-40B4-BE49-F238E27FC236}">
                      <a16:creationId xmlns:a16="http://schemas.microsoft.com/office/drawing/2014/main" id="{7184F42E-D571-46BB-8BB3-BF28E7E5A44B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-56760" y="1340768"/>
                  <a:ext cx="1584034" cy="12186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Shape 954">
                  <a:extLst>
                    <a:ext uri="{FF2B5EF4-FFF2-40B4-BE49-F238E27FC236}">
                      <a16:creationId xmlns:a16="http://schemas.microsoft.com/office/drawing/2014/main" id="{BBC53C9E-C539-46E0-A359-30D9514B31D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6029878" y="1328847"/>
                  <a:ext cx="1605089" cy="11237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1" name="Shape 956">
                  <a:extLst>
                    <a:ext uri="{FF2B5EF4-FFF2-40B4-BE49-F238E27FC236}">
                      <a16:creationId xmlns:a16="http://schemas.microsoft.com/office/drawing/2014/main" id="{378047A1-D737-46DA-89D0-9003B1EA4A85}"/>
                    </a:ext>
                  </a:extLst>
                </p:cNvPr>
                <p:cNvSpPr txBox="1"/>
                <p:nvPr/>
              </p:nvSpPr>
              <p:spPr>
                <a:xfrm>
                  <a:off x="7634967" y="3490018"/>
                  <a:ext cx="1536615" cy="4875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68569" tIns="34275" rIns="68569" bIns="34275" anchor="t" anchorCtr="0">
                  <a:noAutofit/>
                </a:bodyPr>
                <a:lstStyle/>
                <a:p>
                  <a:pPr algn="ctr">
                    <a:buSzPct val="25000"/>
                    <a:defRPr/>
                  </a:pPr>
                  <a:r>
                    <a:rPr lang="en-US" sz="1875" b="1" kern="0" dirty="0">
                      <a:solidFill>
                        <a:srgbClr val="5F497A"/>
                      </a:solidFill>
                      <a:latin typeface="Calibri"/>
                      <a:ea typeface="Calibri"/>
                      <a:cs typeface="Simplified Arabic" panose="02020603050405020304"/>
                      <a:sym typeface="Calibri"/>
                    </a:rPr>
                    <a:t>Emergency</a:t>
                  </a:r>
                </a:p>
              </p:txBody>
            </p:sp>
            <p:pic>
              <p:nvPicPr>
                <p:cNvPr id="22" name="Shape 958">
                  <a:extLst>
                    <a:ext uri="{FF2B5EF4-FFF2-40B4-BE49-F238E27FC236}">
                      <a16:creationId xmlns:a16="http://schemas.microsoft.com/office/drawing/2014/main" id="{897551C3-3A31-4931-86B3-6CB84309233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-142392" y="4711457"/>
                  <a:ext cx="1634035" cy="13101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3" name="Shape 959">
                  <a:extLst>
                    <a:ext uri="{FF2B5EF4-FFF2-40B4-BE49-F238E27FC236}">
                      <a16:creationId xmlns:a16="http://schemas.microsoft.com/office/drawing/2014/main" id="{C619FE39-0E93-413A-AA7C-9C8D8B6EFC3C}"/>
                    </a:ext>
                  </a:extLst>
                </p:cNvPr>
                <p:cNvSpPr txBox="1"/>
                <p:nvPr/>
              </p:nvSpPr>
              <p:spPr>
                <a:xfrm>
                  <a:off x="1502901" y="5105397"/>
                  <a:ext cx="1539321" cy="96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68569" tIns="34275" rIns="68569" bIns="34275" anchor="t" anchorCtr="0">
                  <a:noAutofit/>
                </a:bodyPr>
                <a:lstStyle/>
                <a:p>
                  <a:pPr algn="ctr">
                    <a:buSzPct val="25000"/>
                    <a:defRPr/>
                  </a:pPr>
                  <a:r>
                    <a:rPr lang="en-US" sz="1875" b="1" kern="0" dirty="0">
                      <a:solidFill>
                        <a:srgbClr val="76923C"/>
                      </a:solidFill>
                      <a:latin typeface="Calibri"/>
                      <a:ea typeface="Calibri"/>
                      <a:cs typeface="Simplified Arabic" panose="02020603050405020304"/>
                      <a:sym typeface="Calibri"/>
                    </a:rPr>
                    <a:t>Employment </a:t>
                  </a:r>
                </a:p>
                <a:p>
                  <a:pPr algn="ctr">
                    <a:buSzPct val="25000"/>
                    <a:defRPr/>
                  </a:pPr>
                  <a:r>
                    <a:rPr lang="en-US" sz="1875" b="1" kern="0" dirty="0">
                      <a:solidFill>
                        <a:srgbClr val="76923C"/>
                      </a:solidFill>
                      <a:latin typeface="Calibri"/>
                      <a:ea typeface="Calibri"/>
                      <a:cs typeface="Simplified Arabic" panose="02020603050405020304"/>
                      <a:sym typeface="Calibri"/>
                    </a:rPr>
                    <a:t>&amp; FI</a:t>
                  </a:r>
                </a:p>
              </p:txBody>
            </p:sp>
            <p:sp>
              <p:nvSpPr>
                <p:cNvPr id="24" name="Shape 960">
                  <a:extLst>
                    <a:ext uri="{FF2B5EF4-FFF2-40B4-BE49-F238E27FC236}">
                      <a16:creationId xmlns:a16="http://schemas.microsoft.com/office/drawing/2014/main" id="{1309BCF3-B38D-4B54-A9C3-1B38CB91CFBA}"/>
                    </a:ext>
                  </a:extLst>
                </p:cNvPr>
                <p:cNvSpPr txBox="1"/>
                <p:nvPr/>
              </p:nvSpPr>
              <p:spPr>
                <a:xfrm>
                  <a:off x="4879428" y="1558541"/>
                  <a:ext cx="1123574" cy="7830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68569" tIns="34275" rIns="68569" bIns="34275" anchor="t" anchorCtr="0">
                  <a:noAutofit/>
                </a:bodyPr>
                <a:lstStyle/>
                <a:p>
                  <a:pPr>
                    <a:buSzPct val="25000"/>
                    <a:defRPr/>
                  </a:pPr>
                  <a:r>
                    <a:rPr lang="en-US" sz="1875" b="1" kern="0" dirty="0">
                      <a:solidFill>
                        <a:srgbClr val="FF0000"/>
                      </a:solidFill>
                      <a:latin typeface="Calibri"/>
                      <a:ea typeface="Calibri"/>
                      <a:cs typeface="Simplified Arabic" panose="02020603050405020304"/>
                      <a:sym typeface="Calibri"/>
                    </a:rPr>
                    <a:t>School Feeding</a:t>
                  </a:r>
                </a:p>
              </p:txBody>
            </p:sp>
            <p:pic>
              <p:nvPicPr>
                <p:cNvPr id="25" name="Shape 961">
                  <a:extLst>
                    <a:ext uri="{FF2B5EF4-FFF2-40B4-BE49-F238E27FC236}">
                      <a16:creationId xmlns:a16="http://schemas.microsoft.com/office/drawing/2014/main" id="{D5F82C8A-79B1-443A-9417-54469E3422DB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3079438" y="3092367"/>
                  <a:ext cx="1681151" cy="12828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7" name="Shape 956">
                  <a:extLst>
                    <a:ext uri="{FF2B5EF4-FFF2-40B4-BE49-F238E27FC236}">
                      <a16:creationId xmlns:a16="http://schemas.microsoft.com/office/drawing/2014/main" id="{5FF312FC-0510-4E66-8E7F-FC613F04B8DB}"/>
                    </a:ext>
                  </a:extLst>
                </p:cNvPr>
                <p:cNvSpPr txBox="1"/>
                <p:nvPr/>
              </p:nvSpPr>
              <p:spPr>
                <a:xfrm>
                  <a:off x="4852552" y="3242877"/>
                  <a:ext cx="1177326" cy="8482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68569" tIns="34275" rIns="68569" bIns="34275" anchor="t" anchorCtr="0">
                  <a:noAutofit/>
                </a:bodyPr>
                <a:lstStyle/>
                <a:p>
                  <a:pPr>
                    <a:buSzPct val="25000"/>
                    <a:defRPr/>
                  </a:pPr>
                  <a:r>
                    <a:rPr lang="en-US" sz="1875" b="1" kern="0" dirty="0">
                      <a:solidFill>
                        <a:srgbClr val="5F497A"/>
                      </a:solidFill>
                      <a:latin typeface="Calibri"/>
                      <a:ea typeface="Calibri"/>
                      <a:cs typeface="Simplified Arabic" panose="02020603050405020304"/>
                      <a:sym typeface="Calibri"/>
                    </a:rPr>
                    <a:t>Decent Housing</a:t>
                  </a:r>
                </a:p>
              </p:txBody>
            </p:sp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632E648C-8E27-46D9-A2E6-75AB12F4D0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43212" y="4779638"/>
                  <a:ext cx="1692501" cy="1267742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8F336304-2EE8-44CC-BB75-958E9CB7F7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03002" y="2952068"/>
                  <a:ext cx="1715486" cy="1412105"/>
                </a:xfrm>
                <a:prstGeom prst="rect">
                  <a:avLst/>
                </a:prstGeom>
              </p:spPr>
            </p:pic>
            <p:pic>
              <p:nvPicPr>
                <p:cNvPr id="26" name="Shape 963">
                  <a:extLst>
                    <a:ext uri="{FF2B5EF4-FFF2-40B4-BE49-F238E27FC236}">
                      <a16:creationId xmlns:a16="http://schemas.microsoft.com/office/drawing/2014/main" id="{A517FB47-21F7-435C-B6EB-C9A99686DE3E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894096" y="4738788"/>
                  <a:ext cx="2016224" cy="128280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4" name="Rectangle 3"/>
            <p:cNvSpPr/>
            <p:nvPr/>
          </p:nvSpPr>
          <p:spPr>
            <a:xfrm>
              <a:off x="6968809" y="5116432"/>
              <a:ext cx="132921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buSzPct val="25000"/>
                <a:defRPr/>
              </a:pPr>
              <a:r>
                <a:rPr lang="en-US" b="1" kern="0" dirty="0">
                  <a:solidFill>
                    <a:srgbClr val="867C4C"/>
                  </a:solidFill>
                  <a:ea typeface="Calibri"/>
                  <a:cs typeface="Simplified Arabic" panose="02020603050405020304"/>
                  <a:sym typeface="Calibri"/>
                </a:rPr>
                <a:t>Insurance &amp;</a:t>
              </a:r>
            </a:p>
            <a:p>
              <a:pPr lvl="0" algn="ctr">
                <a:buSzPct val="25000"/>
                <a:defRPr/>
              </a:pPr>
              <a:r>
                <a:rPr lang="en-US" b="1" kern="0" dirty="0">
                  <a:solidFill>
                    <a:srgbClr val="867C4C"/>
                  </a:solidFill>
                  <a:ea typeface="Calibri"/>
                  <a:cs typeface="Simplified Arabic" panose="02020603050405020304"/>
                  <a:sym typeface="Calibri"/>
                </a:rPr>
                <a:t> Social </a:t>
              </a:r>
            </a:p>
            <a:p>
              <a:pPr lvl="0" algn="ctr">
                <a:buSzPct val="25000"/>
                <a:defRPr/>
              </a:pPr>
              <a:r>
                <a:rPr lang="en-US" b="1" kern="0" dirty="0">
                  <a:solidFill>
                    <a:srgbClr val="867C4C"/>
                  </a:solidFill>
                  <a:ea typeface="Calibri"/>
                  <a:cs typeface="Simplified Arabic" panose="02020603050405020304"/>
                  <a:sym typeface="Calibri"/>
                </a:rPr>
                <a:t>Pension</a:t>
              </a:r>
              <a:endParaRPr lang="ar-EG" b="1" kern="0" dirty="0">
                <a:solidFill>
                  <a:srgbClr val="867C4C"/>
                </a:solidFill>
                <a:ea typeface="Calibri"/>
                <a:cs typeface="Simplified Arabic" panose="02020603050405020304"/>
                <a:sym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887691" y="5204339"/>
              <a:ext cx="148144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SzPct val="25000"/>
                <a:defRPr/>
              </a:pPr>
              <a:endParaRPr lang="en-US" sz="300" b="1" kern="0" dirty="0">
                <a:solidFill>
                  <a:srgbClr val="4B640E"/>
                </a:solidFill>
                <a:ea typeface="Calibri"/>
                <a:cs typeface="Simplified Arabic" panose="02020603050405020304"/>
                <a:sym typeface="Calibri"/>
              </a:endParaRPr>
            </a:p>
            <a:p>
              <a:pPr lvl="0">
                <a:buSzPct val="25000"/>
                <a:defRPr/>
              </a:pPr>
              <a:r>
                <a:rPr lang="en-US" b="1" kern="0" dirty="0">
                  <a:solidFill>
                    <a:srgbClr val="4B640E"/>
                  </a:solidFill>
                  <a:ea typeface="Calibri"/>
                  <a:cs typeface="Simplified Arabic" panose="02020603050405020304"/>
                  <a:sym typeface="Calibri"/>
                </a:rPr>
                <a:t>Village/Slum Development   </a:t>
              </a:r>
            </a:p>
          </p:txBody>
        </p:sp>
        <p:sp>
          <p:nvSpPr>
            <p:cNvPr id="34" name="Title 3"/>
            <p:cNvSpPr txBox="1">
              <a:spLocks/>
            </p:cNvSpPr>
            <p:nvPr/>
          </p:nvSpPr>
          <p:spPr>
            <a:xfrm>
              <a:off x="2161794" y="6288611"/>
              <a:ext cx="7893934" cy="2949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625475" algn="l"/>
                </a:tabLst>
              </a:pPr>
              <a:r>
                <a:rPr lang="en-US" sz="1400" dirty="0"/>
                <a:t>Source: Ministry of Social Solidarity, Development of Social protection In Egypt , February 2019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7D6CE371-ACCB-1849-AA57-E2B5512D8AB8}"/>
              </a:ext>
            </a:extLst>
          </p:cNvPr>
          <p:cNvSpPr txBox="1">
            <a:spLocks/>
          </p:cNvSpPr>
          <p:nvPr/>
        </p:nvSpPr>
        <p:spPr>
          <a:xfrm>
            <a:off x="338668" y="248454"/>
            <a:ext cx="10515600" cy="10554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rabicPeriod" startAt="2"/>
            </a:pPr>
            <a:r>
              <a:rPr lang="en-US" sz="3200" b="1" dirty="0"/>
              <a:t>Financing Gender Equality And</a:t>
            </a:r>
          </a:p>
          <a:p>
            <a:pPr algn="ctr"/>
            <a:r>
              <a:rPr lang="en-US" sz="3200" b="1" dirty="0"/>
              <a:t>The Empowerment Of Women And Girls </a:t>
            </a:r>
          </a:p>
        </p:txBody>
      </p:sp>
    </p:spTree>
    <p:extLst>
      <p:ext uri="{BB962C8B-B14F-4D97-AF65-F5344CB8AC3E}">
        <p14:creationId xmlns:p14="http://schemas.microsoft.com/office/powerpoint/2010/main" val="232304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Protection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policies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&amp; integrated safety net </a:t>
            </a:r>
          </a:p>
          <a:p>
            <a:r>
              <a:rPr lang="en-GB" dirty="0"/>
              <a:t>80% of upgrading of unsafe areas </a:t>
            </a:r>
          </a:p>
          <a:p>
            <a:r>
              <a:rPr lang="en-GB" dirty="0"/>
              <a:t>96.8% drinking water coverage </a:t>
            </a:r>
          </a:p>
          <a:p>
            <a:r>
              <a:rPr lang="en-GB" dirty="0"/>
              <a:t>99.7% electricity coverage </a:t>
            </a:r>
          </a:p>
          <a:p>
            <a:r>
              <a:rPr lang="en-GB" dirty="0"/>
              <a:t>66% sewer system coverage </a:t>
            </a:r>
            <a:endParaRPr lang="en-US" dirty="0"/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6CE371-ACCB-1849-AA57-E2B5512D8AB8}"/>
              </a:ext>
            </a:extLst>
          </p:cNvPr>
          <p:cNvSpPr txBox="1">
            <a:spLocks/>
          </p:cNvSpPr>
          <p:nvPr/>
        </p:nvSpPr>
        <p:spPr>
          <a:xfrm>
            <a:off x="338668" y="365124"/>
            <a:ext cx="105156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rabicPeriod" startAt="2"/>
            </a:pPr>
            <a:r>
              <a:rPr lang="en-US" sz="3200" b="1" dirty="0"/>
              <a:t>Financing Gender Equality And</a:t>
            </a:r>
          </a:p>
          <a:p>
            <a:pPr algn="ctr"/>
            <a:r>
              <a:rPr lang="en-US" sz="3200" b="1" dirty="0"/>
              <a:t>The Empowerment Of Women And Girls </a:t>
            </a:r>
          </a:p>
        </p:txBody>
      </p:sp>
    </p:spTree>
    <p:extLst>
      <p:ext uri="{BB962C8B-B14F-4D97-AF65-F5344CB8AC3E}">
        <p14:creationId xmlns:p14="http://schemas.microsoft.com/office/powerpoint/2010/main" val="3967066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CC1ACB-2B78-8540-A4ED-F5FD97C8112C}"/>
              </a:ext>
            </a:extLst>
          </p:cNvPr>
          <p:cNvSpPr txBox="1">
            <a:spLocks/>
          </p:cNvSpPr>
          <p:nvPr/>
        </p:nvSpPr>
        <p:spPr>
          <a:xfrm>
            <a:off x="338668" y="248454"/>
            <a:ext cx="10515600" cy="10554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rabicPeriod" startAt="2"/>
            </a:pPr>
            <a:r>
              <a:rPr lang="en-US" sz="3200" b="1" dirty="0"/>
              <a:t>Financing Gender Equality And</a:t>
            </a:r>
          </a:p>
          <a:p>
            <a:pPr algn="ctr"/>
            <a:r>
              <a:rPr lang="en-US" sz="3200" b="1" dirty="0"/>
              <a:t>The Empowerment Of Women And Girls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598E1-C38D-A641-ABC2-8C141888AC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091" y="1404852"/>
            <a:ext cx="6285026" cy="756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B3BB7-32B7-ED4F-A147-D7DBFBEDA8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787" y="2094808"/>
            <a:ext cx="10268426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25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9E3CD1-00DA-0343-B785-4B1F41EA65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301"/>
                    </a14:imgEffect>
                    <a14:imgEffect>
                      <a14:saturation sa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505" t="20348" r="34932" b="25207"/>
          <a:stretch/>
        </p:blipFill>
        <p:spPr>
          <a:xfrm rot="213607">
            <a:off x="10396725" y="4873318"/>
            <a:ext cx="1747189" cy="17491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CC1ACB-2B78-8540-A4ED-F5FD97C8112C}"/>
              </a:ext>
            </a:extLst>
          </p:cNvPr>
          <p:cNvSpPr txBox="1">
            <a:spLocks/>
          </p:cNvSpPr>
          <p:nvPr/>
        </p:nvSpPr>
        <p:spPr>
          <a:xfrm>
            <a:off x="338668" y="248454"/>
            <a:ext cx="10515600" cy="10554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rabicPeriod" startAt="2"/>
            </a:pPr>
            <a:r>
              <a:rPr lang="en-US" sz="3200" b="1" dirty="0"/>
              <a:t>Financing Gender Equality And</a:t>
            </a:r>
          </a:p>
          <a:p>
            <a:pPr algn="ctr"/>
            <a:r>
              <a:rPr lang="en-US" sz="3200" b="1" dirty="0"/>
              <a:t>The Empowerment Of Women And Girls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F81FB-2E32-484B-BB8D-088CCF229E2D}"/>
              </a:ext>
            </a:extLst>
          </p:cNvPr>
          <p:cNvSpPr/>
          <p:nvPr/>
        </p:nvSpPr>
        <p:spPr>
          <a:xfrm>
            <a:off x="338668" y="1411069"/>
            <a:ext cx="1050713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Financial Inclusion</a:t>
            </a:r>
            <a:endParaRPr lang="en-US" sz="28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8AA6DC-FD81-BD4F-80F0-3A9C1ED7371A}"/>
              </a:ext>
            </a:extLst>
          </p:cNvPr>
          <p:cNvSpPr/>
          <p:nvPr/>
        </p:nvSpPr>
        <p:spPr>
          <a:xfrm>
            <a:off x="262070" y="1991348"/>
            <a:ext cx="111294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The Government of Egypt has recently taken concrete strategic steps to enhance the financial inclusion for women such as: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000" dirty="0"/>
          </a:p>
          <a:p>
            <a:pPr algn="just"/>
            <a:r>
              <a:rPr lang="en-US" sz="2000" dirty="0"/>
              <a:t>(1)	A presidential decree has been issued in Feb 2017 to establish a National Council for Payments, with the President of the Republic being the head of the Council.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000" dirty="0"/>
          </a:p>
          <a:p>
            <a:pPr algn="just"/>
            <a:r>
              <a:rPr lang="en-US" sz="2000" dirty="0"/>
              <a:t>(2)	Celebrating the First ever year (2017) of women in Egypt and activating the Economic empowerment pillar in the National Women strategy 2030,The National council for Women signed a Memorandum of understanding with the Central bank of Egypt (CBE); which places Egypt as the first Country to have its CBE sign an agreement with a National Women machinery worldwide.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667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0821" y="1572488"/>
            <a:ext cx="6972310" cy="1013854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lvl="0" algn="just"/>
            <a:r>
              <a:rPr lang="en-GB" sz="3300" b="1" dirty="0">
                <a:solidFill>
                  <a:schemeClr val="accent2"/>
                </a:solidFill>
              </a:rPr>
              <a:t>For the 1</a:t>
            </a:r>
            <a:r>
              <a:rPr lang="en-GB" sz="3300" b="1" baseline="30000" dirty="0">
                <a:solidFill>
                  <a:schemeClr val="accent2"/>
                </a:solidFill>
              </a:rPr>
              <a:t>st</a:t>
            </a:r>
            <a:r>
              <a:rPr lang="en-GB" sz="3300" b="1" dirty="0">
                <a:solidFill>
                  <a:schemeClr val="accent2"/>
                </a:solidFill>
              </a:rPr>
              <a:t> time, </a:t>
            </a:r>
            <a:r>
              <a:rPr lang="en-US" sz="3300" b="1" dirty="0">
                <a:solidFill>
                  <a:schemeClr val="accent2"/>
                </a:solidFill>
              </a:rPr>
              <a:t>20 Articles dedicated to addressing women's issues </a:t>
            </a:r>
            <a:endParaRPr lang="en-US" sz="33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821" y="1049268"/>
            <a:ext cx="4235016" cy="523220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Egyptian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 2014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1BC8BD-0EC6-6349-B43E-8D8684957D78}"/>
              </a:ext>
            </a:extLst>
          </p:cNvPr>
          <p:cNvSpPr txBox="1">
            <a:spLocks/>
          </p:cNvSpPr>
          <p:nvPr/>
        </p:nvSpPr>
        <p:spPr>
          <a:xfrm>
            <a:off x="338668" y="272639"/>
            <a:ext cx="10515600" cy="65896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endParaRPr lang="en-US" sz="1800" b="1" dirty="0"/>
          </a:p>
          <a:p>
            <a:pPr marL="742950" indent="-742950" algn="ctr">
              <a:buFont typeface="+mj-lt"/>
              <a:buAutoNum type="arabicPeriod"/>
            </a:pPr>
            <a:r>
              <a:rPr lang="en-US" sz="4000" b="1" dirty="0"/>
              <a:t>Strengthening Normative, Legal And Policy Frameworks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360" y="1781189"/>
            <a:ext cx="3346994" cy="34262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8668" y="2586342"/>
            <a:ext cx="69112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AU" b="1" dirty="0"/>
              <a:t>Ensure equal opportunities for women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AU" b="1" dirty="0"/>
              <a:t>Transfer the nationality to their children.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AU" b="1" dirty="0"/>
              <a:t>Allocate a quarter of the seats of local councils for women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AU" b="1" dirty="0"/>
              <a:t>Social, economic and political rights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AU" b="1" dirty="0"/>
              <a:t>Social security services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AU" b="1" dirty="0"/>
              <a:t>Prevent discrimination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AU" b="1" dirty="0"/>
              <a:t>Protection against all forms of violence,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AU" b="1" dirty="0"/>
              <a:t>Women's empowerment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AU" b="1" dirty="0"/>
              <a:t>Commitment to care at various stages of the lives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commitment to the international conventions on human rights, which all includes the rights for women</a:t>
            </a:r>
          </a:p>
        </p:txBody>
      </p:sp>
    </p:spTree>
    <p:extLst>
      <p:ext uri="{BB962C8B-B14F-4D97-AF65-F5344CB8AC3E}">
        <p14:creationId xmlns:p14="http://schemas.microsoft.com/office/powerpoint/2010/main" val="20418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9E3CD1-00DA-0343-B785-4B1F41EA65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01"/>
                    </a14:imgEffect>
                    <a14:imgEffect>
                      <a14:saturation sa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505" t="20348" r="34932" b="25207"/>
          <a:stretch/>
        </p:blipFill>
        <p:spPr>
          <a:xfrm rot="213607">
            <a:off x="10396725" y="4873318"/>
            <a:ext cx="1747189" cy="17491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CC1ACB-2B78-8540-A4ED-F5FD97C8112C}"/>
              </a:ext>
            </a:extLst>
          </p:cNvPr>
          <p:cNvSpPr txBox="1">
            <a:spLocks/>
          </p:cNvSpPr>
          <p:nvPr/>
        </p:nvSpPr>
        <p:spPr>
          <a:xfrm>
            <a:off x="338668" y="248454"/>
            <a:ext cx="10515600" cy="10554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rabicPeriod" startAt="2"/>
            </a:pPr>
            <a:r>
              <a:rPr lang="en-US" sz="3200" b="1" dirty="0"/>
              <a:t>Financing Gender Equality And</a:t>
            </a:r>
          </a:p>
          <a:p>
            <a:pPr algn="ctr"/>
            <a:r>
              <a:rPr lang="en-US" sz="3200" b="1" dirty="0"/>
              <a:t>The Empowerment Of Women And Girls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F81FB-2E32-484B-BB8D-088CCF229E2D}"/>
              </a:ext>
            </a:extLst>
          </p:cNvPr>
          <p:cNvSpPr/>
          <p:nvPr/>
        </p:nvSpPr>
        <p:spPr>
          <a:xfrm>
            <a:off x="338668" y="1411069"/>
            <a:ext cx="1050713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Financial Inclusion</a:t>
            </a:r>
            <a:endParaRPr lang="en-US" sz="28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8AA6DC-FD81-BD4F-80F0-3A9C1ED7371A}"/>
              </a:ext>
            </a:extLst>
          </p:cNvPr>
          <p:cNvSpPr/>
          <p:nvPr/>
        </p:nvSpPr>
        <p:spPr>
          <a:xfrm>
            <a:off x="338668" y="2409359"/>
            <a:ext cx="1112947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Two credit lines exclusively targeting women </a:t>
            </a:r>
            <a:r>
              <a:rPr lang="en-US" sz="2400" dirty="0"/>
              <a:t>to finance women entrepreneurs</a:t>
            </a:r>
            <a:endParaRPr lang="ar-SA" sz="2400" dirty="0"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+mj-lt"/>
              </a:rPr>
              <a:t>3 million beneficiaries of </a:t>
            </a:r>
            <a:r>
              <a:rPr lang="en-US" sz="2400" b="1" dirty="0">
                <a:latin typeface="+mj-lt"/>
              </a:rPr>
              <a:t>microfinance </a:t>
            </a:r>
            <a:r>
              <a:rPr lang="en-US" sz="2400" dirty="0">
                <a:latin typeface="+mj-lt"/>
              </a:rPr>
              <a:t>in Egypt, 70% of them are women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+mj-lt"/>
              </a:rPr>
              <a:t>880 </a:t>
            </a:r>
            <a:r>
              <a:rPr lang="en-US" sz="2400" b="1" dirty="0">
                <a:latin typeface="+mj-lt"/>
              </a:rPr>
              <a:t>trained</a:t>
            </a:r>
            <a:r>
              <a:rPr lang="en-US" sz="2400" dirty="0">
                <a:latin typeface="+mj-lt"/>
              </a:rPr>
              <a:t> women in all governorates of Egypt on financial inclusion topics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+mj-lt"/>
              </a:rPr>
              <a:t>Raising </a:t>
            </a:r>
            <a:r>
              <a:rPr lang="en-US" sz="2400" b="1" dirty="0">
                <a:latin typeface="+mj-lt"/>
              </a:rPr>
              <a:t>the awareness </a:t>
            </a:r>
            <a:r>
              <a:rPr lang="en-US" sz="2400" dirty="0">
                <a:latin typeface="+mj-lt"/>
              </a:rPr>
              <a:t>of 50,000 women on ground on banking products and financial services during 2018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+mj-lt"/>
              </a:rPr>
              <a:t>National Campaign on the awareness of financial inclusion concepts through </a:t>
            </a:r>
            <a:r>
              <a:rPr lang="en-US" sz="2400" b="1" dirty="0">
                <a:latin typeface="+mj-lt"/>
              </a:rPr>
              <a:t>PSAs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latin typeface="+mj-lt"/>
              </a:rPr>
              <a:t>production of </a:t>
            </a:r>
            <a:r>
              <a:rPr lang="en-US" sz="2400" b="1" dirty="0">
                <a:latin typeface="+mj-lt"/>
              </a:rPr>
              <a:t>E-catalogs</a:t>
            </a:r>
            <a:r>
              <a:rPr lang="en-US" sz="2400" dirty="0">
                <a:latin typeface="+mj-lt"/>
              </a:rPr>
              <a:t> to help market products  Egyptian women in areas with less access to services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5974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CC1ACB-2B78-8540-A4ED-F5FD97C8112C}"/>
              </a:ext>
            </a:extLst>
          </p:cNvPr>
          <p:cNvSpPr txBox="1">
            <a:spLocks/>
          </p:cNvSpPr>
          <p:nvPr/>
        </p:nvSpPr>
        <p:spPr>
          <a:xfrm>
            <a:off x="338668" y="248454"/>
            <a:ext cx="10515600" cy="10554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rabicPeriod" startAt="2"/>
            </a:pPr>
            <a:r>
              <a:rPr lang="en-US" sz="3200" b="1" dirty="0"/>
              <a:t>Financing Gender Equality And</a:t>
            </a:r>
          </a:p>
          <a:p>
            <a:pPr algn="ctr"/>
            <a:r>
              <a:rPr lang="en-US" sz="3200" b="1" dirty="0"/>
              <a:t>The Empowerment Of Women And Girls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F81FB-2E32-484B-BB8D-088CCF229E2D}"/>
              </a:ext>
            </a:extLst>
          </p:cNvPr>
          <p:cNvSpPr/>
          <p:nvPr/>
        </p:nvSpPr>
        <p:spPr>
          <a:xfrm>
            <a:off x="338668" y="1411069"/>
            <a:ext cx="1050713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Financial Inclusion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4F36890-8A1A-1943-A3A1-D2FDF7897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054949"/>
              </p:ext>
            </p:extLst>
          </p:nvPr>
        </p:nvGraphicFramePr>
        <p:xfrm>
          <a:off x="2068426" y="2041491"/>
          <a:ext cx="832682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89E3CD1-00DA-0343-B785-4B1F41EA65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301"/>
                    </a14:imgEffect>
                    <a14:imgEffect>
                      <a14:saturation sa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417" t="29367" r="39282" b="32836"/>
          <a:stretch/>
        </p:blipFill>
        <p:spPr>
          <a:xfrm rot="20855910">
            <a:off x="866084" y="2859123"/>
            <a:ext cx="2268137" cy="227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1104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Gender Equality Seal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4000" b="1" u="sng" dirty="0"/>
              <a:t>Gender Equality Seal :</a:t>
            </a:r>
          </a:p>
          <a:p>
            <a:pPr marL="0" lvl="0" indent="0">
              <a:buNone/>
            </a:pPr>
            <a:r>
              <a:rPr lang="en-US" sz="2600" dirty="0"/>
              <a:t>Egypt is the 1</a:t>
            </a:r>
            <a:r>
              <a:rPr lang="en-US" sz="2600" baseline="30000" dirty="0"/>
              <a:t>st</a:t>
            </a:r>
            <a:r>
              <a:rPr lang="en-US" sz="2600" dirty="0"/>
              <a:t> Arab to develop  a certification program for government and private sector based on the success of the gender equality seal </a:t>
            </a:r>
          </a:p>
          <a:p>
            <a:pPr marL="0" lvl="0" indent="0">
              <a:buNone/>
            </a:pPr>
            <a:r>
              <a:rPr lang="en-US" sz="2600" dirty="0"/>
              <a:t>The Seal provides Egyptian companies guidance on how to address challenges for women, such as access to work, wage inequities, sexual harassment, work-life balance and access to leadership positions. </a:t>
            </a:r>
          </a:p>
          <a:p>
            <a:pPr marL="0" lvl="0" indent="0">
              <a:buNone/>
            </a:pPr>
            <a:r>
              <a:rPr lang="en-US" sz="2600" dirty="0"/>
              <a:t>10 Private sector companies have undergone a thorough process of assessment</a:t>
            </a:r>
          </a:p>
          <a:p>
            <a:pPr marL="0" lvl="0" indent="0">
              <a:buNone/>
            </a:pPr>
            <a:r>
              <a:rPr lang="en-GB" sz="2600" dirty="0"/>
              <a:t>In 2019 , an Egyptian company have been granted the Seal</a:t>
            </a:r>
          </a:p>
          <a:p>
            <a:pPr marL="0" indent="0">
              <a:buNone/>
            </a:pPr>
            <a:r>
              <a:rPr lang="en-GB" sz="2600" dirty="0"/>
              <a:t> The Egyptian private sectors Companies have started to implement Women Empowerment principles</a:t>
            </a:r>
            <a:endParaRPr lang="en-US" sz="2600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CC1ACB-2B78-8540-A4ED-F5FD97C8112C}"/>
              </a:ext>
            </a:extLst>
          </p:cNvPr>
          <p:cNvSpPr txBox="1">
            <a:spLocks/>
          </p:cNvSpPr>
          <p:nvPr/>
        </p:nvSpPr>
        <p:spPr>
          <a:xfrm>
            <a:off x="247228" y="230188"/>
            <a:ext cx="10515600" cy="10554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rabicPeriod" startAt="2"/>
            </a:pPr>
            <a:r>
              <a:rPr lang="en-US" sz="3200" b="1" dirty="0"/>
              <a:t>Financing Gender Equality And</a:t>
            </a:r>
          </a:p>
          <a:p>
            <a:pPr algn="ctr"/>
            <a:r>
              <a:rPr lang="en-US" sz="3200" b="1" dirty="0"/>
              <a:t>The Empowerment Of Women And Girls </a:t>
            </a:r>
          </a:p>
        </p:txBody>
      </p:sp>
    </p:spTree>
    <p:extLst>
      <p:ext uri="{BB962C8B-B14F-4D97-AF65-F5344CB8AC3E}">
        <p14:creationId xmlns:p14="http://schemas.microsoft.com/office/powerpoint/2010/main" val="383495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CB87AA-5D7D-124E-8972-D16E905E5C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6579" y="1224921"/>
            <a:ext cx="3387632" cy="264049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198793"/>
            <a:ext cx="1210310" cy="9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625" y="5181601"/>
            <a:ext cx="1306121" cy="137212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CC1ACB-2B78-8540-A4ED-F5FD97C8112C}"/>
              </a:ext>
            </a:extLst>
          </p:cNvPr>
          <p:cNvSpPr txBox="1">
            <a:spLocks/>
          </p:cNvSpPr>
          <p:nvPr/>
        </p:nvSpPr>
        <p:spPr>
          <a:xfrm>
            <a:off x="151632" y="129873"/>
            <a:ext cx="10515600" cy="10554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 startAt="3"/>
            </a:pPr>
            <a:r>
              <a:rPr lang="en-US" sz="3200" b="1" dirty="0"/>
              <a:t>Women’s Leadership And Their Full &amp; Equal Participation In Decision-making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8D8D99-EE44-7C42-8A37-9757926A0D73}"/>
              </a:ext>
            </a:extLst>
          </p:cNvPr>
          <p:cNvSpPr/>
          <p:nvPr/>
        </p:nvSpPr>
        <p:spPr>
          <a:xfrm>
            <a:off x="338668" y="1187309"/>
            <a:ext cx="3560001" cy="830997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400" b="1" dirty="0"/>
              <a:t>Efforts Towards Political Participation &amp; Leadership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0CBB19-9292-BD48-B030-7CE1CDEB26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6556" y="3905054"/>
            <a:ext cx="3329443" cy="1417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D90809-8341-1D4D-80B1-D04D3BCA14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3961316"/>
            <a:ext cx="3329443" cy="13609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34584D-400A-5540-AA61-854953B7A9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278" y="5402740"/>
            <a:ext cx="3329443" cy="10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1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198793"/>
            <a:ext cx="1210310" cy="9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625" y="5181601"/>
            <a:ext cx="1306121" cy="137212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CC1ACB-2B78-8540-A4ED-F5FD97C8112C}"/>
              </a:ext>
            </a:extLst>
          </p:cNvPr>
          <p:cNvSpPr txBox="1">
            <a:spLocks/>
          </p:cNvSpPr>
          <p:nvPr/>
        </p:nvSpPr>
        <p:spPr>
          <a:xfrm>
            <a:off x="151632" y="129873"/>
            <a:ext cx="10515600" cy="10554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 startAt="3"/>
            </a:pPr>
            <a:r>
              <a:rPr lang="en-US" sz="3200" b="1" dirty="0"/>
              <a:t>Women’s Leadership And Their Full &amp; Equal Participation In Decision-making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8D8D99-EE44-7C42-8A37-9757926A0D73}"/>
              </a:ext>
            </a:extLst>
          </p:cNvPr>
          <p:cNvSpPr/>
          <p:nvPr/>
        </p:nvSpPr>
        <p:spPr>
          <a:xfrm>
            <a:off x="338668" y="1187309"/>
            <a:ext cx="3560001" cy="830997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400" b="1" dirty="0"/>
              <a:t>Efforts Towards Political Participation &amp; Leadership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3191EB-AE66-234A-B793-4C871CC972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1643" y="1244093"/>
            <a:ext cx="3208713" cy="2571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F46322-96DF-AB47-A9D4-E7BB5B3F07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464" y="3078619"/>
            <a:ext cx="4097164" cy="7430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7522B2-C3F8-1649-9DA8-04FDF53410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7418" y="4940286"/>
            <a:ext cx="4097164" cy="6599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B81B3D-7264-CF43-91F9-4F8203984B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121834"/>
            <a:ext cx="4097164" cy="6599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F53F7A-80C4-FE4D-8937-1C23997C0F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4373" y="3155569"/>
            <a:ext cx="4097164" cy="65997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723" y="4086461"/>
            <a:ext cx="4057710" cy="756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Women Governor &amp; deputy governors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32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288" y="1752600"/>
            <a:ext cx="8556913" cy="4351338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US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198793"/>
            <a:ext cx="1210310" cy="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38668" y="3661254"/>
            <a:ext cx="85086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200" dirty="0"/>
              <a:t>Awareness raising campaign for women’s voters &amp; women candidates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200" dirty="0"/>
              <a:t>Political participation targeting 2 million women in 2017 </a:t>
            </a:r>
          </a:p>
          <a:p>
            <a:pPr algn="just"/>
            <a:endParaRPr lang="en-US" sz="22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CC1ACB-2B78-8540-A4ED-F5FD97C8112C}"/>
              </a:ext>
            </a:extLst>
          </p:cNvPr>
          <p:cNvSpPr txBox="1">
            <a:spLocks/>
          </p:cNvSpPr>
          <p:nvPr/>
        </p:nvSpPr>
        <p:spPr>
          <a:xfrm>
            <a:off x="151632" y="129873"/>
            <a:ext cx="10515600" cy="10554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 startAt="3"/>
            </a:pPr>
            <a:r>
              <a:rPr lang="en-US" sz="3200" b="1" dirty="0"/>
              <a:t>Women’s Leadership And Their Full &amp; Equal Participation In Decision-making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E191A6-9D52-5744-B6A3-86CF59A22B13}"/>
              </a:ext>
            </a:extLst>
          </p:cNvPr>
          <p:cNvSpPr/>
          <p:nvPr/>
        </p:nvSpPr>
        <p:spPr>
          <a:xfrm>
            <a:off x="338668" y="2321004"/>
            <a:ext cx="85086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200" dirty="0"/>
              <a:t>For the first time representation of the </a:t>
            </a:r>
            <a:r>
              <a:rPr lang="en-US" sz="2200" b="1" dirty="0">
                <a:solidFill>
                  <a:schemeClr val="accent2"/>
                </a:solidFill>
              </a:rPr>
              <a:t>younger generation leadership</a:t>
            </a:r>
            <a:r>
              <a:rPr lang="en-US" sz="2200" dirty="0">
                <a:solidFill>
                  <a:schemeClr val="accent2"/>
                </a:solidFill>
              </a:rPr>
              <a:t>, </a:t>
            </a:r>
            <a:r>
              <a:rPr lang="en-US" sz="2200" b="1" dirty="0">
                <a:solidFill>
                  <a:schemeClr val="accent2"/>
                </a:solidFill>
              </a:rPr>
              <a:t>the disabled</a:t>
            </a:r>
            <a:r>
              <a:rPr lang="en-US" sz="2200" b="1" dirty="0"/>
              <a:t> </a:t>
            </a:r>
            <a:r>
              <a:rPr lang="en-US" sz="2200" dirty="0"/>
              <a:t>as well as </a:t>
            </a:r>
            <a:r>
              <a:rPr lang="en-US" sz="2200" b="1" dirty="0">
                <a:solidFill>
                  <a:schemeClr val="accent2"/>
                </a:solidFill>
              </a:rPr>
              <a:t>rural women </a:t>
            </a:r>
            <a:r>
              <a:rPr lang="en-US" sz="2200" dirty="0"/>
              <a:t>in the reshuffling of the board of the National Council for Women </a:t>
            </a:r>
            <a:r>
              <a:rPr lang="en-US" sz="2200" b="1" dirty="0"/>
              <a:t>(NCW) </a:t>
            </a:r>
            <a:r>
              <a:rPr lang="en-US" sz="2200" dirty="0"/>
              <a:t>in the year 2016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A31FC7-85C8-1444-834A-1E8AAD83CE9A}"/>
              </a:ext>
            </a:extLst>
          </p:cNvPr>
          <p:cNvSpPr/>
          <p:nvPr/>
        </p:nvSpPr>
        <p:spPr>
          <a:xfrm>
            <a:off x="338668" y="1187309"/>
            <a:ext cx="3560001" cy="830997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400" b="1" dirty="0"/>
              <a:t>Efforts Towards Political Participation &amp; Leadership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7049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29" y="1561764"/>
            <a:ext cx="6229271" cy="4798576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In cooperation with the Central Agency for Public Mobilization and statistics </a:t>
            </a:r>
            <a:r>
              <a:rPr lang="en-US" sz="2400" b="1" dirty="0"/>
              <a:t>(CAPMAS), </a:t>
            </a:r>
            <a:r>
              <a:rPr lang="en-US" sz="2400" dirty="0"/>
              <a:t>statistics were developed to gather </a:t>
            </a:r>
            <a:r>
              <a:rPr lang="en-US" sz="2400" b="1" dirty="0"/>
              <a:t>desegregated</a:t>
            </a:r>
            <a:r>
              <a:rPr lang="en-US" sz="2400" dirty="0"/>
              <a:t> data on the National level according to the  NCW indicators which are all collected into : 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>
                <a:cs typeface="Times New Roman" panose="02020603050405020304" pitchFamily="18" charset="0"/>
              </a:rPr>
              <a:t>The National Egyptian Women observatory.</a:t>
            </a:r>
            <a:endParaRPr lang="ar-SA" sz="2400" b="1" dirty="0">
              <a:cs typeface="Times New Roman" panose="02020603050405020304" pitchFamily="18" charset="0"/>
            </a:endParaRPr>
          </a:p>
          <a:p>
            <a:pPr marL="800100" lvl="1" indent="-342900" algn="just"/>
            <a:r>
              <a:rPr lang="en-US" sz="2000" dirty="0">
                <a:cs typeface="Times New Roman" panose="02020603050405020304" pitchFamily="18" charset="0"/>
              </a:rPr>
              <a:t>Egypt established a National Women Observatory to monitor the implementation of the women strategy outcomes, outputs and indicators.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dirty="0">
                <a:cs typeface="Times New Roman" panose="02020603050405020304" pitchFamily="18" charset="0"/>
              </a:rPr>
              <a:t>Reports on the Status of Women and Men in Egypt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CC1ACB-2B78-8540-A4ED-F5FD97C8112C}"/>
              </a:ext>
            </a:extLst>
          </p:cNvPr>
          <p:cNvSpPr txBox="1">
            <a:spLocks/>
          </p:cNvSpPr>
          <p:nvPr/>
        </p:nvSpPr>
        <p:spPr>
          <a:xfrm>
            <a:off x="338668" y="248454"/>
            <a:ext cx="10515600" cy="10554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rabicPeriod" startAt="4"/>
            </a:pPr>
            <a:r>
              <a:rPr lang="en-US" sz="3200" b="1" dirty="0"/>
              <a:t>Strengthening Gender-responsive Data Collection,</a:t>
            </a:r>
          </a:p>
          <a:p>
            <a:pPr algn="ctr"/>
            <a:r>
              <a:rPr lang="en-US" sz="3200" b="1" dirty="0"/>
              <a:t>Follow-up And  Review Processes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00089" y="1213848"/>
            <a:ext cx="2647730" cy="47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62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CC1ACB-2B78-8540-A4ED-F5FD97C8112C}"/>
              </a:ext>
            </a:extLst>
          </p:cNvPr>
          <p:cNvSpPr txBox="1">
            <a:spLocks/>
          </p:cNvSpPr>
          <p:nvPr/>
        </p:nvSpPr>
        <p:spPr>
          <a:xfrm>
            <a:off x="338668" y="248454"/>
            <a:ext cx="10515600" cy="10554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+mj-lt"/>
              <a:buAutoNum type="arabicPeriod" startAt="4"/>
            </a:pPr>
            <a:r>
              <a:rPr lang="en-US" sz="3200" b="1" dirty="0"/>
              <a:t>Strengthening Gender-responsive Data Collection,</a:t>
            </a:r>
          </a:p>
          <a:p>
            <a:pPr algn="ctr"/>
            <a:r>
              <a:rPr lang="en-US" sz="3200" b="1" dirty="0"/>
              <a:t>Follow-up And  Review Processes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704" y="1682330"/>
            <a:ext cx="7193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Egypt Economic Cost of Gender Based Violence Survey</a:t>
            </a:r>
          </a:p>
          <a:p>
            <a:r>
              <a:rPr lang="en-US" sz="2400" dirty="0"/>
              <a:t>Egypt is the first leading Arab country to conduct an economic cost of violence against women study.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A0559-82A0-7648-8A60-C59284FC17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747" y="1507958"/>
            <a:ext cx="3130739" cy="44251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4676E6-5584-F74C-9732-035A4A1A30C7}"/>
              </a:ext>
            </a:extLst>
          </p:cNvPr>
          <p:cNvGrpSpPr/>
          <p:nvPr/>
        </p:nvGrpSpPr>
        <p:grpSpPr>
          <a:xfrm>
            <a:off x="5596468" y="3429000"/>
            <a:ext cx="2841596" cy="2337628"/>
            <a:chOff x="3136449" y="3005024"/>
            <a:chExt cx="3373128" cy="27748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F74694-BA4C-7B48-AFA9-8959723F7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25384">
              <a:off x="3136449" y="3005024"/>
              <a:ext cx="1674173" cy="23663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E0A338C-5F46-9744-A8EF-6AD77AD07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9192" y="3063899"/>
              <a:ext cx="1693199" cy="23932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1DAC9D-8E91-244C-BFD3-AAEAD463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39727">
              <a:off x="4816378" y="3386671"/>
              <a:ext cx="1693199" cy="2393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4079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58622" y="-364374"/>
            <a:ext cx="6651978" cy="734291"/>
          </a:xfrm>
        </p:spPr>
        <p:txBody>
          <a:bodyPr anchor="b"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prstClr val="white"/>
                </a:solidFill>
                <a:ea typeface="+mn-ea"/>
                <a:cs typeface="+mn-cs"/>
              </a:rPr>
              <a:t>Institutional Framework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4387448"/>
              </p:ext>
            </p:extLst>
          </p:nvPr>
        </p:nvGraphicFramePr>
        <p:xfrm>
          <a:off x="1600200" y="1312025"/>
          <a:ext cx="8915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DCC1ACB-2B78-8540-A4ED-F5FD97C8112C}"/>
              </a:ext>
            </a:extLst>
          </p:cNvPr>
          <p:cNvSpPr txBox="1">
            <a:spLocks/>
          </p:cNvSpPr>
          <p:nvPr/>
        </p:nvSpPr>
        <p:spPr>
          <a:xfrm>
            <a:off x="338668" y="409321"/>
            <a:ext cx="10515600" cy="67522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 startAt="5"/>
            </a:pPr>
            <a:r>
              <a:rPr lang="en-US" sz="4000" b="1" dirty="0"/>
              <a:t>Enhancing National Institutional Arrangements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1E1A9C-2E6C-0346-A011-07246A90BB4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014" y="2657140"/>
            <a:ext cx="1893219" cy="1619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0BF319-B8A0-3943-9549-55096F45435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319" y="2492076"/>
            <a:ext cx="2149611" cy="2275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691E05-1F9F-0B4D-BA8D-4CAA068DFF8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054" y="2262065"/>
            <a:ext cx="1614444" cy="2409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77884" y="4736811"/>
            <a:ext cx="2149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NCCM </a:t>
            </a:r>
          </a:p>
          <a:p>
            <a:pPr algn="ctr"/>
            <a:r>
              <a:rPr lang="en-GB" sz="2000" b="1" dirty="0"/>
              <a:t>Report to Minister of Health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4429035"/>
            <a:ext cx="1822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NCW </a:t>
            </a:r>
          </a:p>
          <a:p>
            <a:pPr algn="ctr"/>
            <a:r>
              <a:rPr lang="en-GB" sz="2000" b="1" dirty="0"/>
              <a:t>27 branches </a:t>
            </a:r>
          </a:p>
          <a:p>
            <a:pPr algn="ctr"/>
            <a:r>
              <a:rPr lang="en-GB" sz="2000" b="1" dirty="0"/>
              <a:t>Report to the President 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508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38668" y="1180972"/>
            <a:ext cx="10102117" cy="1179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National Council for Women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NCW, the highest specialized national machinery for the</a:t>
            </a:r>
            <a:r>
              <a:rPr lang="ar-SA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advancement of women in Egypt.</a:t>
            </a:r>
          </a:p>
          <a:p>
            <a:pPr marL="858838"/>
            <a:endParaRPr lang="en-US" sz="24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CC1ACB-2B78-8540-A4ED-F5FD97C8112C}"/>
              </a:ext>
            </a:extLst>
          </p:cNvPr>
          <p:cNvSpPr txBox="1">
            <a:spLocks/>
          </p:cNvSpPr>
          <p:nvPr/>
        </p:nvSpPr>
        <p:spPr>
          <a:xfrm>
            <a:off x="338668" y="409321"/>
            <a:ext cx="10515600" cy="67522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 startAt="5"/>
            </a:pPr>
            <a:r>
              <a:rPr lang="en-US" sz="4000" b="1" dirty="0"/>
              <a:t>Enhancing National Institutional Arrangements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7A9C6-6019-6740-B84D-8F763B558E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341" y="1330035"/>
            <a:ext cx="2585554" cy="221118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8502864-6EAE-EF40-9D43-7A1EA07EA666}"/>
              </a:ext>
            </a:extLst>
          </p:cNvPr>
          <p:cNvSpPr txBox="1">
            <a:spLocks/>
          </p:cNvSpPr>
          <p:nvPr/>
        </p:nvSpPr>
        <p:spPr>
          <a:xfrm>
            <a:off x="338668" y="2435627"/>
            <a:ext cx="8784975" cy="53009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dirty="0">
                <a:solidFill>
                  <a:srgbClr val="800000"/>
                </a:solidFill>
              </a:rPr>
              <a:t>Establishment + Institution + Mandate</a:t>
            </a:r>
          </a:p>
          <a:p>
            <a:pPr algn="just"/>
            <a:r>
              <a:rPr lang="en-US" sz="2400" b="1" dirty="0"/>
              <a:t>Established by Presidential Decree 90, in 2000.</a:t>
            </a:r>
          </a:p>
          <a:p>
            <a:pPr algn="just">
              <a:lnSpc>
                <a:spcPct val="90000"/>
              </a:lnSpc>
            </a:pPr>
            <a:r>
              <a:rPr lang="en-US" sz="2400" b="1" dirty="0"/>
              <a:t>Law sets its structure and mandates in 2018.</a:t>
            </a:r>
          </a:p>
          <a:p>
            <a:pPr algn="just">
              <a:lnSpc>
                <a:spcPct val="90000"/>
              </a:lnSpc>
            </a:pPr>
            <a:r>
              <a:rPr lang="en-US" sz="2400" b="1" dirty="0"/>
              <a:t>2014 Constitution: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400" b="1" dirty="0"/>
          </a:p>
          <a:p>
            <a:pPr algn="just">
              <a:lnSpc>
                <a:spcPct val="90000"/>
              </a:lnSpc>
            </a:pPr>
            <a:r>
              <a:rPr lang="en-US" sz="2000" b="1" dirty="0"/>
              <a:t>Independent national machinery from the states</a:t>
            </a:r>
            <a:endParaRPr lang="en-US" sz="1000" b="1" dirty="0"/>
          </a:p>
          <a:p>
            <a:pPr algn="just">
              <a:lnSpc>
                <a:spcPct val="90000"/>
              </a:lnSpc>
            </a:pPr>
            <a:r>
              <a:rPr lang="en-US" sz="2000" b="1" dirty="0"/>
              <a:t>17 specialized committees in NCW (Foreign Affairs, Education and Scientific Research, Media, Culture, Environment, Health, Legislation, Political Participation, Disabilities, Youth, Governorates, NGOs … )</a:t>
            </a:r>
          </a:p>
          <a:p>
            <a:pPr algn="just">
              <a:lnSpc>
                <a:spcPct val="90000"/>
              </a:lnSpc>
            </a:pPr>
            <a:endParaRPr lang="en-US" sz="2000" i="1" dirty="0">
              <a:solidFill>
                <a:srgbClr val="2F2B20"/>
              </a:solidFill>
            </a:endParaRPr>
          </a:p>
          <a:p>
            <a:pPr marL="858838" algn="just"/>
            <a:endParaRPr lang="en-US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CDB652-8217-904F-96BF-5E84461832F3}"/>
              </a:ext>
            </a:extLst>
          </p:cNvPr>
          <p:cNvSpPr/>
          <p:nvPr/>
        </p:nvSpPr>
        <p:spPr>
          <a:xfrm>
            <a:off x="3241964" y="3745599"/>
            <a:ext cx="6705413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Article: 93: </a:t>
            </a:r>
            <a:r>
              <a:rPr lang="en-US" b="1" dirty="0">
                <a:solidFill>
                  <a:schemeClr val="tx1"/>
                </a:solidFill>
              </a:rPr>
              <a:t>International agreements and conventions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Article: 214: </a:t>
            </a:r>
            <a:r>
              <a:rPr lang="en-US" b="1" dirty="0">
                <a:solidFill>
                  <a:schemeClr val="tx1"/>
                </a:solidFill>
              </a:rPr>
              <a:t>National Councils, Independent Bodies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87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787529E-9648-5049-9154-4360BD1486C4}"/>
              </a:ext>
            </a:extLst>
          </p:cNvPr>
          <p:cNvGrpSpPr/>
          <p:nvPr/>
        </p:nvGrpSpPr>
        <p:grpSpPr>
          <a:xfrm>
            <a:off x="640081" y="1690157"/>
            <a:ext cx="11422648" cy="4331820"/>
            <a:chOff x="4325617" y="1659034"/>
            <a:chExt cx="7737111" cy="4595241"/>
          </a:xfrm>
        </p:grpSpPr>
        <p:grpSp>
          <p:nvGrpSpPr>
            <p:cNvPr id="5" name="Group 4"/>
            <p:cNvGrpSpPr/>
            <p:nvPr/>
          </p:nvGrpSpPr>
          <p:grpSpPr>
            <a:xfrm>
              <a:off x="4325617" y="1659034"/>
              <a:ext cx="7737111" cy="4595241"/>
              <a:chOff x="-95893" y="210909"/>
              <a:chExt cx="9328566" cy="4668296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-95893" y="210909"/>
                <a:ext cx="9328566" cy="4565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9222" y="2454055"/>
                <a:ext cx="2172358" cy="7960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The state ensures protection and care for motherhood and childhood, and for female heads of household, and elderly women, and women most in need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98969" y="4194277"/>
                <a:ext cx="2811293" cy="68492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Achieving equality between women and men in all civil, political, economic, social, and cultural rights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94745" y="801096"/>
                <a:ext cx="3607249" cy="87811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100" dirty="0"/>
                  <a:t>Protection of women against all forms of violence, and ensures women empowerment to reconcile the duties of a woman toward her family and her work requirements.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45062" y="2505117"/>
                <a:ext cx="2363341" cy="131844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050" dirty="0"/>
                  <a:t>The state commits to taking the necessary measures to ensure appropriate representation of women in the houses of parliament</a:t>
                </a:r>
              </a:p>
              <a:p>
                <a:pPr algn="just"/>
                <a:r>
                  <a:rPr lang="en-US" sz="1050" dirty="0"/>
                  <a:t>It grants women the right to hold public posts and high management posts in the state, and to appointment in judicial bodies and entities without discrimination</a:t>
                </a: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7196327" y="3728414"/>
              <a:ext cx="1796520" cy="1331495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08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Article 11 </a:t>
              </a:r>
            </a:p>
            <a:p>
              <a:pPr algn="ctr"/>
              <a:r>
                <a:rPr lang="en-US" sz="16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2014 Constitution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0821" y="1049268"/>
            <a:ext cx="4235016" cy="523220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Egyptian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 2014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1BC8BD-0EC6-6349-B43E-8D8684957D78}"/>
              </a:ext>
            </a:extLst>
          </p:cNvPr>
          <p:cNvSpPr txBox="1">
            <a:spLocks/>
          </p:cNvSpPr>
          <p:nvPr/>
        </p:nvSpPr>
        <p:spPr>
          <a:xfrm>
            <a:off x="338668" y="272639"/>
            <a:ext cx="10515600" cy="65896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endParaRPr lang="en-US" sz="1800" b="1" dirty="0"/>
          </a:p>
          <a:p>
            <a:pPr marL="742950" indent="-742950" algn="ctr">
              <a:buFont typeface="+mj-lt"/>
              <a:buAutoNum type="arabicPeriod"/>
            </a:pPr>
            <a:r>
              <a:rPr lang="en-US" sz="4000" b="1" dirty="0"/>
              <a:t>Strengthening Normative, Legal And Policy Frameworks</a:t>
            </a:r>
          </a:p>
        </p:txBody>
      </p:sp>
    </p:spTree>
    <p:extLst>
      <p:ext uri="{BB962C8B-B14F-4D97-AF65-F5344CB8AC3E}">
        <p14:creationId xmlns:p14="http://schemas.microsoft.com/office/powerpoint/2010/main" val="4969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38668" y="1180971"/>
            <a:ext cx="10102117" cy="5315353"/>
          </a:xfrm>
          <a:prstGeom prst="rect">
            <a:avLst/>
          </a:prstGeom>
          <a:ln>
            <a:solidFill>
              <a:srgbClr val="94B6D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National Council for Women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NCW, the highest specialized national machinery for the</a:t>
            </a:r>
            <a:r>
              <a:rPr lang="ar-SA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advancement of women in Egypt.</a:t>
            </a:r>
          </a:p>
          <a:p>
            <a:pPr marL="285750" indent="-285750">
              <a:buFont typeface="Arial"/>
              <a:buChar char="•"/>
            </a:pPr>
            <a:r>
              <a:rPr lang="en-US" sz="2200" b="1" dirty="0"/>
              <a:t>Entrusted with:</a:t>
            </a:r>
          </a:p>
          <a:p>
            <a:pPr marL="858838">
              <a:buFont typeface="Wingdings" charset="2"/>
              <a:buChar char="ü"/>
            </a:pPr>
            <a:r>
              <a:rPr lang="en-US" sz="2200" b="1" dirty="0"/>
              <a:t>planning for the advancement of women, </a:t>
            </a:r>
          </a:p>
          <a:p>
            <a:pPr marL="858838">
              <a:buFont typeface="Wingdings" charset="2"/>
              <a:buChar char="ü"/>
            </a:pPr>
            <a:r>
              <a:rPr lang="en-US" sz="2200" b="1" dirty="0"/>
              <a:t>following up on the plans’ implementation,  </a:t>
            </a:r>
          </a:p>
          <a:p>
            <a:pPr marL="858838">
              <a:buFont typeface="Wingdings" charset="2"/>
              <a:buChar char="ü"/>
            </a:pPr>
            <a:r>
              <a:rPr lang="en-US" sz="2200" b="1" dirty="0"/>
              <a:t>proposing policies for women’s development and  empowerment, </a:t>
            </a:r>
          </a:p>
          <a:p>
            <a:pPr marL="858838">
              <a:buFont typeface="Wingdings" charset="2"/>
              <a:buChar char="ü"/>
            </a:pPr>
            <a:r>
              <a:rPr lang="en-US" sz="2200" b="1" dirty="0"/>
              <a:t>enabling them to play their essential role in society, </a:t>
            </a:r>
          </a:p>
          <a:p>
            <a:pPr marL="858838">
              <a:buFont typeface="Wingdings" charset="2"/>
              <a:buChar char="ü"/>
            </a:pPr>
            <a:r>
              <a:rPr lang="en-US" sz="2200" b="1" dirty="0"/>
              <a:t>integrating their efforts into national comprehensive development programs</a:t>
            </a:r>
          </a:p>
          <a:p>
            <a:pPr marL="858838"/>
            <a:endParaRPr lang="en-US" sz="24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CC1ACB-2B78-8540-A4ED-F5FD97C8112C}"/>
              </a:ext>
            </a:extLst>
          </p:cNvPr>
          <p:cNvSpPr txBox="1">
            <a:spLocks/>
          </p:cNvSpPr>
          <p:nvPr/>
        </p:nvSpPr>
        <p:spPr>
          <a:xfrm>
            <a:off x="338668" y="409321"/>
            <a:ext cx="10515600" cy="67522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 startAt="5"/>
            </a:pPr>
            <a:r>
              <a:rPr lang="en-US" sz="4000" b="1" dirty="0"/>
              <a:t>Enhancing National Institutional Arrangements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7A9C6-6019-6740-B84D-8F763B558E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341" y="1330035"/>
            <a:ext cx="2585554" cy="2211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3205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1630" y="1363980"/>
            <a:ext cx="8229600" cy="5557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Equal Opportunity units in all ministries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Family court established to safeguard women &amp; children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Sector established in the Ministry of Justice “Women &amp; Child Rights”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Unit in the HR sector at Ministry of Interior to combat VAW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Establishment of additional legal aid offices in family courts </a:t>
            </a:r>
            <a:r>
              <a:rPr lang="en-US" sz="2400" dirty="0"/>
              <a:t>to provide free legal advice and assistance to women</a:t>
            </a:r>
            <a:r>
              <a:rPr lang="en-US" sz="2000" dirty="0"/>
              <a:t>, 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Egyptian National  Women Observatory</a:t>
            </a:r>
          </a:p>
          <a:p>
            <a:endParaRPr lang="en-US" sz="2400" b="1" dirty="0"/>
          </a:p>
          <a:p>
            <a:endParaRPr lang="en-US" sz="2400" b="1" dirty="0"/>
          </a:p>
          <a:p>
            <a:pPr lvl="0"/>
            <a:endParaRPr lang="en-US" sz="2400" b="1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217B3CF-6273-404C-87A9-CF4076E76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316916"/>
              </p:ext>
            </p:extLst>
          </p:nvPr>
        </p:nvGraphicFramePr>
        <p:xfrm>
          <a:off x="8129847" y="2539996"/>
          <a:ext cx="3707478" cy="3449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FE51F4E8-6BEB-BD4C-A43F-FBEBCE6766F2}"/>
              </a:ext>
            </a:extLst>
          </p:cNvPr>
          <p:cNvSpPr txBox="1">
            <a:spLocks/>
          </p:cNvSpPr>
          <p:nvPr/>
        </p:nvSpPr>
        <p:spPr>
          <a:xfrm>
            <a:off x="338668" y="409321"/>
            <a:ext cx="10515600" cy="67522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 startAt="5"/>
            </a:pPr>
            <a:r>
              <a:rPr lang="en-US" sz="4000" b="1" dirty="0"/>
              <a:t>Enhancing National Institutional Arrangements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426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u="sng" dirty="0"/>
              <a:t>VAW Efforts :</a:t>
            </a:r>
          </a:p>
          <a:p>
            <a:r>
              <a:rPr lang="en-US" sz="2400" dirty="0"/>
              <a:t>Egypt launched three national strategies; the National Strategy to Combat Violence against Women, the National Strategy to Combat Female Genital Mutilation (FGM), and the National Strategy to Combat Early Marriage</a:t>
            </a:r>
          </a:p>
          <a:p>
            <a:r>
              <a:rPr lang="en-AU" sz="2400" dirty="0"/>
              <a:t>The complaints offices of NCW  through the main branch and the 27 branches in the governorates provide  legal and social services and the receive complaints through a hotline. </a:t>
            </a:r>
          </a:p>
          <a:p>
            <a:r>
              <a:rPr lang="en-US" sz="2400" dirty="0"/>
              <a:t>Establishment of 18 anti-harassment units in national universities. the upgrading shelters for women victims of violence under the supervision of the Ministry of Social Solidarity</a:t>
            </a:r>
            <a:endParaRPr lang="en-AU" sz="2400" dirty="0"/>
          </a:p>
          <a:p>
            <a:r>
              <a:rPr lang="en-AU" sz="2400" dirty="0"/>
              <a:t>440 </a:t>
            </a:r>
            <a:r>
              <a:rPr lang="en-US" sz="2400" dirty="0"/>
              <a:t>general hospitals integrated Gender Based Violence (GBV) comprehensive package of health services and capacitated service providers to provide services for victims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51F4E8-6BEB-BD4C-A43F-FBEBCE6766F2}"/>
              </a:ext>
            </a:extLst>
          </p:cNvPr>
          <p:cNvSpPr txBox="1">
            <a:spLocks/>
          </p:cNvSpPr>
          <p:nvPr/>
        </p:nvSpPr>
        <p:spPr>
          <a:xfrm>
            <a:off x="338668" y="409321"/>
            <a:ext cx="10515600" cy="67522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 startAt="5"/>
            </a:pPr>
            <a:r>
              <a:rPr lang="en-US" sz="4000" b="1" dirty="0"/>
              <a:t>Enhancing National Institutional Arrangements </a:t>
            </a:r>
          </a:p>
        </p:txBody>
      </p:sp>
    </p:spTree>
    <p:extLst>
      <p:ext uri="{BB962C8B-B14F-4D97-AF65-F5344CB8AC3E}">
        <p14:creationId xmlns:p14="http://schemas.microsoft.com/office/powerpoint/2010/main" val="1148497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u="sng" dirty="0"/>
              <a:t>VAW Efforts :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Establishment of Violence against Women unit within the Ministry of Justice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Hotlines linked to the Violence against Women Department of the Ministry of Interior </a:t>
            </a:r>
          </a:p>
          <a:p>
            <a:pPr>
              <a:lnSpc>
                <a:spcPct val="110000"/>
              </a:lnSpc>
            </a:pPr>
            <a:r>
              <a:rPr lang="en-AU" sz="2400" dirty="0"/>
              <a:t>A Department of Combating Violence against Women in MOI</a:t>
            </a:r>
          </a:p>
          <a:p>
            <a:pPr>
              <a:lnSpc>
                <a:spcPct val="110000"/>
              </a:lnSpc>
            </a:pPr>
            <a:r>
              <a:rPr lang="en-AU" sz="2400" dirty="0"/>
              <a:t>Training of law enforcement </a:t>
            </a:r>
          </a:p>
          <a:p>
            <a:pPr lvl="0">
              <a:lnSpc>
                <a:spcPct val="110000"/>
              </a:lnSpc>
            </a:pPr>
            <a:r>
              <a:rPr lang="en-US" sz="2400" dirty="0"/>
              <a:t>The Government of Egypt has been working on a comprehensive law for Violence against women that is intended to be passed to the Egyptian Parliament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Manual on Violence against Women (VAW) in Islam was launched by Al </a:t>
            </a:r>
            <a:r>
              <a:rPr lang="en-US" sz="2400" dirty="0" err="1"/>
              <a:t>Azhar</a:t>
            </a:r>
            <a:r>
              <a:rPr lang="en-US" sz="2400" dirty="0"/>
              <a:t> to train religious leaders</a:t>
            </a:r>
            <a:endParaRPr lang="en-GB" sz="3200" dirty="0"/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51F4E8-6BEB-BD4C-A43F-FBEBCE6766F2}"/>
              </a:ext>
            </a:extLst>
          </p:cNvPr>
          <p:cNvSpPr txBox="1">
            <a:spLocks/>
          </p:cNvSpPr>
          <p:nvPr/>
        </p:nvSpPr>
        <p:spPr>
          <a:xfrm>
            <a:off x="338668" y="409321"/>
            <a:ext cx="10515600" cy="67522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 startAt="5"/>
            </a:pPr>
            <a:r>
              <a:rPr lang="en-US" sz="4000" b="1" dirty="0"/>
              <a:t>Enhancing National Institutional Arrangements </a:t>
            </a:r>
          </a:p>
        </p:txBody>
      </p:sp>
    </p:spTree>
    <p:extLst>
      <p:ext uri="{BB962C8B-B14F-4D97-AF65-F5344CB8AC3E}">
        <p14:creationId xmlns:p14="http://schemas.microsoft.com/office/powerpoint/2010/main" val="2664367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8C8270-4D8C-D24C-A273-9CF951D32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679" y="1529283"/>
            <a:ext cx="8346223" cy="51507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039" y="377689"/>
            <a:ext cx="10515600" cy="661720"/>
          </a:xfrm>
          <a:prstGeom prst="rect">
            <a:avLst/>
          </a:prstGeom>
          <a:solidFill>
            <a:srgbClr val="78BE67"/>
          </a:solidFill>
        </p:spPr>
        <p:txBody>
          <a:bodyPr wrap="square">
            <a:spAutoFit/>
          </a:bodyPr>
          <a:lstStyle/>
          <a:p>
            <a:r>
              <a:rPr lang="en-US" sz="3700" b="1" dirty="0">
                <a:solidFill>
                  <a:schemeClr val="lt1"/>
                </a:solidFill>
              </a:rPr>
              <a:t>7. Good Practices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FEA86-02E7-4742-8136-BB5F2EDCB7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039" y="1007730"/>
            <a:ext cx="9509734" cy="649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4F066C-6DA2-564F-9315-A6278BF382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895" y="4646674"/>
            <a:ext cx="2172000" cy="18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93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FF6E60-6768-7A44-99FE-B194CE361C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133" y="1347885"/>
            <a:ext cx="9509734" cy="4988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851" y="160977"/>
            <a:ext cx="772668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00" b="1" dirty="0">
                <a:solidFill>
                  <a:schemeClr val="lt1"/>
                </a:solidFill>
              </a:rPr>
              <a:t>7. Good Practices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039" y="1007730"/>
            <a:ext cx="9509734" cy="649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A5AEF-F3C7-5844-B758-8BC415A1B8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895" y="4646674"/>
            <a:ext cx="2172000" cy="18575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56DC21-947B-C24D-BC96-464F59AC66C8}"/>
              </a:ext>
            </a:extLst>
          </p:cNvPr>
          <p:cNvSpPr/>
          <p:nvPr/>
        </p:nvSpPr>
        <p:spPr>
          <a:xfrm>
            <a:off x="189039" y="377689"/>
            <a:ext cx="10515600" cy="661720"/>
          </a:xfrm>
          <a:prstGeom prst="rect">
            <a:avLst/>
          </a:prstGeom>
          <a:solidFill>
            <a:srgbClr val="78BE67"/>
          </a:solidFill>
        </p:spPr>
        <p:txBody>
          <a:bodyPr wrap="square">
            <a:spAutoFit/>
          </a:bodyPr>
          <a:lstStyle/>
          <a:p>
            <a:r>
              <a:rPr lang="en-US" sz="3700" b="1" dirty="0">
                <a:solidFill>
                  <a:schemeClr val="lt1"/>
                </a:solidFill>
              </a:rPr>
              <a:t>7. Good Practices </a:t>
            </a:r>
          </a:p>
        </p:txBody>
      </p:sp>
    </p:spTree>
    <p:extLst>
      <p:ext uri="{BB962C8B-B14F-4D97-AF65-F5344CB8AC3E}">
        <p14:creationId xmlns:p14="http://schemas.microsoft.com/office/powerpoint/2010/main" val="72287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851" y="160977"/>
            <a:ext cx="772668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00" b="1" dirty="0">
                <a:solidFill>
                  <a:schemeClr val="lt1"/>
                </a:solidFill>
              </a:rPr>
              <a:t>7. Best / Good Practices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4F066C-6DA2-564F-9315-A6278BF382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895" y="4646674"/>
            <a:ext cx="2172000" cy="1857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2A30B-6265-014B-AF81-C7FCBCB9AE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06" y="1996584"/>
            <a:ext cx="5744794" cy="11308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8DC152-A113-B545-ACF2-81D905060B60}"/>
              </a:ext>
            </a:extLst>
          </p:cNvPr>
          <p:cNvSpPr/>
          <p:nvPr/>
        </p:nvSpPr>
        <p:spPr>
          <a:xfrm>
            <a:off x="338669" y="1187309"/>
            <a:ext cx="2545848" cy="830997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/>
              <a:t>Efforts Towards Behavioral Change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94142B-470E-CD48-BD1C-3DC45FC54A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2568" y="1461629"/>
            <a:ext cx="5005660" cy="5005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B86B5C-7C88-1E45-A8FA-9B9F2C00A6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7681" y="3864486"/>
            <a:ext cx="3296008" cy="2414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0D7037-B41A-C04B-9116-596EADB1A3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69" y="2871911"/>
            <a:ext cx="2430372" cy="1130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2B946A-281C-0544-8350-E8B9D08960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8758" y="2607706"/>
            <a:ext cx="3433854" cy="122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AA3EA7C-3B7B-D648-B3C5-B1116C1B2192}"/>
              </a:ext>
            </a:extLst>
          </p:cNvPr>
          <p:cNvSpPr/>
          <p:nvPr/>
        </p:nvSpPr>
        <p:spPr>
          <a:xfrm>
            <a:off x="189039" y="377689"/>
            <a:ext cx="10515600" cy="661720"/>
          </a:xfrm>
          <a:prstGeom prst="rect">
            <a:avLst/>
          </a:prstGeom>
          <a:solidFill>
            <a:srgbClr val="78BE67"/>
          </a:solidFill>
        </p:spPr>
        <p:txBody>
          <a:bodyPr wrap="square">
            <a:spAutoFit/>
          </a:bodyPr>
          <a:lstStyle/>
          <a:p>
            <a:r>
              <a:rPr lang="en-US" sz="3700" b="1" dirty="0">
                <a:solidFill>
                  <a:schemeClr val="lt1"/>
                </a:solidFill>
              </a:rPr>
              <a:t>7. Good Practices </a:t>
            </a:r>
          </a:p>
        </p:txBody>
      </p:sp>
    </p:spTree>
    <p:extLst>
      <p:ext uri="{BB962C8B-B14F-4D97-AF65-F5344CB8AC3E}">
        <p14:creationId xmlns:p14="http://schemas.microsoft.com/office/powerpoint/2010/main" val="2010465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914103802"/>
              </p:ext>
            </p:extLst>
          </p:nvPr>
        </p:nvGraphicFramePr>
        <p:xfrm>
          <a:off x="7867264" y="2295698"/>
          <a:ext cx="3970061" cy="36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597722" y="1161994"/>
            <a:ext cx="8229601" cy="1346532"/>
          </a:xfrm>
        </p:spPr>
        <p:txBody>
          <a:bodyPr>
            <a:normAutofit fontScale="90000"/>
          </a:bodyPr>
          <a:lstStyle/>
          <a:p>
            <a:br>
              <a:rPr lang="en-US" altLang="en-US" sz="2800" b="1" dirty="0">
                <a:solidFill>
                  <a:schemeClr val="accent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en-US" altLang="en-US" sz="2200" b="1" dirty="0">
                <a:solidFill>
                  <a:schemeClr val="accent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Together In Service for Our Country </a:t>
            </a:r>
            <a:br>
              <a:rPr lang="en-US" altLang="en-US" sz="2200" b="1" dirty="0">
                <a:solidFill>
                  <a:schemeClr val="accent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A Program in collaboration of the Ministry of Religious Endowment and Preachers, Nuns and women teachers in the three churches in Egypt.       		</a:t>
            </a:r>
            <a:r>
              <a:rPr lang="en-US" altLang="en-US" sz="2400" b="1" dirty="0">
                <a:solidFill>
                  <a:schemeClr val="accent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US" altLang="en-US" sz="24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Women Religious leaders </a:t>
            </a:r>
            <a:br>
              <a:rPr lang="ar-EG" altLang="en-US" sz="2200" b="1" dirty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</a:br>
            <a:endParaRPr lang="en-US" altLang="en-US" sz="2800" b="1" dirty="0">
              <a:solidFill>
                <a:schemeClr val="tx2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0196" y="2542915"/>
            <a:ext cx="4337127" cy="1727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426" y="4339356"/>
            <a:ext cx="3542529" cy="1898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94" y="2543893"/>
            <a:ext cx="3200400" cy="3693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B5BCEB-2A03-1948-933E-97697ABC7A6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4122" y="1230284"/>
            <a:ext cx="1670907" cy="14289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7C2213-5EE5-8B4D-8319-ADB7627B6B14}"/>
              </a:ext>
            </a:extLst>
          </p:cNvPr>
          <p:cNvSpPr/>
          <p:nvPr/>
        </p:nvSpPr>
        <p:spPr>
          <a:xfrm>
            <a:off x="189039" y="377689"/>
            <a:ext cx="10515600" cy="661720"/>
          </a:xfrm>
          <a:prstGeom prst="rect">
            <a:avLst/>
          </a:prstGeom>
          <a:solidFill>
            <a:srgbClr val="78BE67"/>
          </a:solidFill>
        </p:spPr>
        <p:txBody>
          <a:bodyPr wrap="square">
            <a:spAutoFit/>
          </a:bodyPr>
          <a:lstStyle/>
          <a:p>
            <a:r>
              <a:rPr lang="en-US" sz="3700" b="1" dirty="0">
                <a:solidFill>
                  <a:schemeClr val="lt1"/>
                </a:solidFill>
              </a:rPr>
              <a:t>7. Good Practices </a:t>
            </a:r>
          </a:p>
        </p:txBody>
      </p:sp>
    </p:spTree>
    <p:extLst>
      <p:ext uri="{BB962C8B-B14F-4D97-AF65-F5344CB8AC3E}">
        <p14:creationId xmlns:p14="http://schemas.microsoft.com/office/powerpoint/2010/main" val="1659561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99A175-263B-5C43-BA09-C40E994279A4}"/>
              </a:ext>
            </a:extLst>
          </p:cNvPr>
          <p:cNvSpPr/>
          <p:nvPr/>
        </p:nvSpPr>
        <p:spPr>
          <a:xfrm>
            <a:off x="338669" y="1187309"/>
            <a:ext cx="2545848" cy="830997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/>
              <a:t>Efforts Towards Behavioral Change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3E794D-431E-8C47-A6B1-DD1C27D7A248}"/>
              </a:ext>
            </a:extLst>
          </p:cNvPr>
          <p:cNvSpPr/>
          <p:nvPr/>
        </p:nvSpPr>
        <p:spPr>
          <a:xfrm>
            <a:off x="338669" y="2347129"/>
            <a:ext cx="31099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200" dirty="0"/>
              <a:t>Engaging Men and Boys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/>
              <a:t>Reaching 12 millions with 24 thousands volunteers  </a:t>
            </a:r>
            <a:endParaRPr lang="en-US" sz="2200" dirty="0"/>
          </a:p>
          <a:p>
            <a:pPr algn="just"/>
            <a:endParaRPr lang="en-US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1DCD57-8A54-074C-B22F-5420CF89406C}"/>
              </a:ext>
            </a:extLst>
          </p:cNvPr>
          <p:cNvSpPr/>
          <p:nvPr/>
        </p:nvSpPr>
        <p:spPr>
          <a:xfrm>
            <a:off x="189039" y="377689"/>
            <a:ext cx="10515600" cy="661720"/>
          </a:xfrm>
          <a:prstGeom prst="rect">
            <a:avLst/>
          </a:prstGeom>
          <a:solidFill>
            <a:srgbClr val="78BE67"/>
          </a:solidFill>
        </p:spPr>
        <p:txBody>
          <a:bodyPr wrap="square">
            <a:spAutoFit/>
          </a:bodyPr>
          <a:lstStyle/>
          <a:p>
            <a:r>
              <a:rPr lang="en-US" sz="3700" b="1" dirty="0">
                <a:solidFill>
                  <a:schemeClr val="lt1"/>
                </a:solidFill>
              </a:rPr>
              <a:t>7. Good Practices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F3DE0-2CA0-5F41-8629-575FEBBD7C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537" y="4572000"/>
            <a:ext cx="1528358" cy="1606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48B91F-D799-F64E-BBAE-947CD9E46B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825" y="1161569"/>
            <a:ext cx="4077934" cy="3051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271B0D-797D-A64D-AA35-51E83168F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954" y="4412602"/>
            <a:ext cx="3784600" cy="1612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554" y="1085526"/>
            <a:ext cx="3011685" cy="3103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554" y="4264702"/>
            <a:ext cx="3448595" cy="205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21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 Governmental Organizations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222" y="2275885"/>
            <a:ext cx="1647689" cy="1900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440" y="1825625"/>
            <a:ext cx="2682240" cy="2877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051" y="2390504"/>
            <a:ext cx="3709852" cy="17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2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54E1D34-459B-BF4F-BF02-D17FC3DABA08}"/>
              </a:ext>
            </a:extLst>
          </p:cNvPr>
          <p:cNvSpPr txBox="1">
            <a:spLocks/>
          </p:cNvSpPr>
          <p:nvPr/>
        </p:nvSpPr>
        <p:spPr>
          <a:xfrm>
            <a:off x="338668" y="272639"/>
            <a:ext cx="10515600" cy="65896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endParaRPr lang="en-US" sz="1800" b="1" dirty="0"/>
          </a:p>
          <a:p>
            <a:pPr marL="742950" indent="-742950" algn="ctr">
              <a:buFont typeface="+mj-lt"/>
              <a:buAutoNum type="arabicPeriod"/>
            </a:pPr>
            <a:r>
              <a:rPr lang="en-US" sz="4000" b="1" dirty="0"/>
              <a:t>Strengthening Normative, Legal And Policy Frameworks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1492109"/>
            <a:ext cx="5427133" cy="584775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Women’s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2017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335EDB-FCA3-324E-8E0D-94790C3D8B53}"/>
              </a:ext>
            </a:extLst>
          </p:cNvPr>
          <p:cNvSpPr/>
          <p:nvPr/>
        </p:nvSpPr>
        <p:spPr>
          <a:xfrm>
            <a:off x="1143000" y="2332594"/>
            <a:ext cx="54271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cs typeface="Times New Roman" panose="02020603050405020304" pitchFamily="18" charset="0"/>
              </a:rPr>
              <a:t>2017 was declared by the president to be the women’s year</a:t>
            </a:r>
            <a:endParaRPr lang="en-US" sz="3200" b="1" dirty="0"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7C67788-54AF-604A-AFED-90DFA654A1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467" y="1351946"/>
            <a:ext cx="4146724" cy="482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38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 international partners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18995"/>
            <a:ext cx="1646239" cy="86789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520" y="2092263"/>
            <a:ext cx="1280160" cy="794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375" y="1828800"/>
            <a:ext cx="1028700" cy="1058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7930" y="2067180"/>
            <a:ext cx="876300" cy="771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748" y="1929220"/>
            <a:ext cx="1333500" cy="857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5957" y="2018995"/>
            <a:ext cx="923925" cy="733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779" y="3215198"/>
            <a:ext cx="1439660" cy="904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6555" y="3157946"/>
            <a:ext cx="1381125" cy="962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3375" y="3215198"/>
            <a:ext cx="781050" cy="723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6455" y="3181996"/>
            <a:ext cx="1247775" cy="757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6259" y="3062696"/>
            <a:ext cx="1176745" cy="8764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89756" y="3080727"/>
            <a:ext cx="1076325" cy="7905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3619" y="4305435"/>
            <a:ext cx="1295400" cy="885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16555" y="4305435"/>
            <a:ext cx="1200150" cy="8286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9471" y="4305435"/>
            <a:ext cx="990600" cy="7905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30808" y="4174468"/>
            <a:ext cx="1266825" cy="9620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40161" y="4159330"/>
            <a:ext cx="1171575" cy="9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Embassies' Partners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embassy of china </a:t>
            </a:r>
          </a:p>
          <a:p>
            <a:r>
              <a:rPr lang="en-US" dirty="0"/>
              <a:t>The embassy of Denmark</a:t>
            </a:r>
          </a:p>
          <a:p>
            <a:r>
              <a:rPr lang="en-US" dirty="0"/>
              <a:t>The embassy of Finland</a:t>
            </a:r>
          </a:p>
          <a:p>
            <a:r>
              <a:rPr lang="en-US" dirty="0"/>
              <a:t>The embassy of France </a:t>
            </a:r>
          </a:p>
          <a:p>
            <a:r>
              <a:rPr lang="en-US" dirty="0"/>
              <a:t>The embassy of Italy</a:t>
            </a:r>
          </a:p>
          <a:p>
            <a:r>
              <a:rPr lang="en-US" dirty="0"/>
              <a:t>The embassy of Japan</a:t>
            </a:r>
          </a:p>
          <a:p>
            <a:r>
              <a:rPr lang="en-US" dirty="0"/>
              <a:t>The embassy of Korea</a:t>
            </a:r>
          </a:p>
          <a:p>
            <a:r>
              <a:rPr lang="en-US" dirty="0"/>
              <a:t>The Embassy of Spain</a:t>
            </a:r>
          </a:p>
          <a:p>
            <a:r>
              <a:rPr lang="en-US" dirty="0"/>
              <a:t>The embassy of Sweden</a:t>
            </a:r>
          </a:p>
          <a:p>
            <a:r>
              <a:rPr lang="en-US" dirty="0"/>
              <a:t>Embassy of Netherlands</a:t>
            </a:r>
          </a:p>
          <a:p>
            <a:r>
              <a:rPr lang="en-US" dirty="0"/>
              <a:t>Embassy of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46594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1E1342-A9F8-3D45-A1C3-3B9AC4263BDB}"/>
              </a:ext>
            </a:extLst>
          </p:cNvPr>
          <p:cNvGrpSpPr/>
          <p:nvPr/>
        </p:nvGrpSpPr>
        <p:grpSpPr>
          <a:xfrm>
            <a:off x="960839" y="1431080"/>
            <a:ext cx="9929309" cy="4546388"/>
            <a:chOff x="1408689" y="1219412"/>
            <a:chExt cx="8136047" cy="37252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044510B-F5EC-9F49-8A0C-D9C1F6BEB1E6}"/>
                </a:ext>
              </a:extLst>
            </p:cNvPr>
            <p:cNvSpPr/>
            <p:nvPr/>
          </p:nvSpPr>
          <p:spPr>
            <a:xfrm>
              <a:off x="2724787" y="1219412"/>
              <a:ext cx="465275" cy="465275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341C85-CD62-DC4E-B8A9-9719A6F72192}"/>
                </a:ext>
              </a:extLst>
            </p:cNvPr>
            <p:cNvSpPr/>
            <p:nvPr/>
          </p:nvSpPr>
          <p:spPr>
            <a:xfrm>
              <a:off x="1408689" y="2389708"/>
              <a:ext cx="1938600" cy="1893318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FD83B5-1826-DA47-87EE-4CD5245F6D8C}"/>
                </a:ext>
              </a:extLst>
            </p:cNvPr>
            <p:cNvSpPr/>
            <p:nvPr/>
          </p:nvSpPr>
          <p:spPr>
            <a:xfrm>
              <a:off x="3413302" y="3271106"/>
              <a:ext cx="6131433" cy="465276"/>
            </a:xfrm>
            <a:custGeom>
              <a:avLst/>
              <a:gdLst>
                <a:gd name="connsiteX0" fmla="*/ 0 w 6131433"/>
                <a:gd name="connsiteY0" fmla="*/ 0 h 465275"/>
                <a:gd name="connsiteX1" fmla="*/ 5898796 w 6131433"/>
                <a:gd name="connsiteY1" fmla="*/ 0 h 465275"/>
                <a:gd name="connsiteX2" fmla="*/ 6131433 w 6131433"/>
                <a:gd name="connsiteY2" fmla="*/ 232638 h 465275"/>
                <a:gd name="connsiteX3" fmla="*/ 5898796 w 6131433"/>
                <a:gd name="connsiteY3" fmla="*/ 465275 h 465275"/>
                <a:gd name="connsiteX4" fmla="*/ 0 w 6131433"/>
                <a:gd name="connsiteY4" fmla="*/ 465275 h 465275"/>
                <a:gd name="connsiteX5" fmla="*/ 0 w 6131433"/>
                <a:gd name="connsiteY5" fmla="*/ 0 h 46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433" h="465275">
                  <a:moveTo>
                    <a:pt x="6131433" y="465274"/>
                  </a:moveTo>
                  <a:lnTo>
                    <a:pt x="232637" y="465274"/>
                  </a:lnTo>
                  <a:lnTo>
                    <a:pt x="0" y="232637"/>
                  </a:lnTo>
                  <a:lnTo>
                    <a:pt x="232637" y="1"/>
                  </a:lnTo>
                  <a:lnTo>
                    <a:pt x="6131433" y="1"/>
                  </a:lnTo>
                  <a:lnTo>
                    <a:pt x="6131433" y="46527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1493" tIns="91441" rIns="170688" bIns="9143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National Strategy to combat VAW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0F8F0D8-7493-9045-A94C-B956016506B5}"/>
                </a:ext>
              </a:extLst>
            </p:cNvPr>
            <p:cNvSpPr/>
            <p:nvPr/>
          </p:nvSpPr>
          <p:spPr>
            <a:xfrm>
              <a:off x="3413302" y="3875269"/>
              <a:ext cx="6131433" cy="465276"/>
            </a:xfrm>
            <a:custGeom>
              <a:avLst/>
              <a:gdLst>
                <a:gd name="connsiteX0" fmla="*/ 0 w 6131433"/>
                <a:gd name="connsiteY0" fmla="*/ 0 h 465275"/>
                <a:gd name="connsiteX1" fmla="*/ 5898796 w 6131433"/>
                <a:gd name="connsiteY1" fmla="*/ 0 h 465275"/>
                <a:gd name="connsiteX2" fmla="*/ 6131433 w 6131433"/>
                <a:gd name="connsiteY2" fmla="*/ 232638 h 465275"/>
                <a:gd name="connsiteX3" fmla="*/ 5898796 w 6131433"/>
                <a:gd name="connsiteY3" fmla="*/ 465275 h 465275"/>
                <a:gd name="connsiteX4" fmla="*/ 0 w 6131433"/>
                <a:gd name="connsiteY4" fmla="*/ 465275 h 465275"/>
                <a:gd name="connsiteX5" fmla="*/ 0 w 6131433"/>
                <a:gd name="connsiteY5" fmla="*/ 0 h 46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433" h="465275">
                  <a:moveTo>
                    <a:pt x="6131433" y="465274"/>
                  </a:moveTo>
                  <a:lnTo>
                    <a:pt x="232637" y="465274"/>
                  </a:lnTo>
                  <a:lnTo>
                    <a:pt x="0" y="232637"/>
                  </a:lnTo>
                  <a:lnTo>
                    <a:pt x="232637" y="1"/>
                  </a:lnTo>
                  <a:lnTo>
                    <a:pt x="6131433" y="1"/>
                  </a:lnTo>
                  <a:lnTo>
                    <a:pt x="6131433" y="46527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1493" tIns="91441" rIns="170688" bIns="9143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National Strategy to combat FGM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8F4DD00-38D4-A44E-8FE0-FF34D4C1393E}"/>
                </a:ext>
              </a:extLst>
            </p:cNvPr>
            <p:cNvSpPr/>
            <p:nvPr/>
          </p:nvSpPr>
          <p:spPr>
            <a:xfrm>
              <a:off x="3413302" y="4479433"/>
              <a:ext cx="6131433" cy="465276"/>
            </a:xfrm>
            <a:custGeom>
              <a:avLst/>
              <a:gdLst>
                <a:gd name="connsiteX0" fmla="*/ 0 w 6131433"/>
                <a:gd name="connsiteY0" fmla="*/ 0 h 465275"/>
                <a:gd name="connsiteX1" fmla="*/ 5898796 w 6131433"/>
                <a:gd name="connsiteY1" fmla="*/ 0 h 465275"/>
                <a:gd name="connsiteX2" fmla="*/ 6131433 w 6131433"/>
                <a:gd name="connsiteY2" fmla="*/ 232638 h 465275"/>
                <a:gd name="connsiteX3" fmla="*/ 5898796 w 6131433"/>
                <a:gd name="connsiteY3" fmla="*/ 465275 h 465275"/>
                <a:gd name="connsiteX4" fmla="*/ 0 w 6131433"/>
                <a:gd name="connsiteY4" fmla="*/ 465275 h 465275"/>
                <a:gd name="connsiteX5" fmla="*/ 0 w 6131433"/>
                <a:gd name="connsiteY5" fmla="*/ 0 h 46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433" h="465275">
                  <a:moveTo>
                    <a:pt x="6131433" y="465274"/>
                  </a:moveTo>
                  <a:lnTo>
                    <a:pt x="232637" y="465274"/>
                  </a:lnTo>
                  <a:lnTo>
                    <a:pt x="0" y="232637"/>
                  </a:lnTo>
                  <a:lnTo>
                    <a:pt x="232637" y="1"/>
                  </a:lnTo>
                  <a:lnTo>
                    <a:pt x="6131433" y="1"/>
                  </a:lnTo>
                  <a:lnTo>
                    <a:pt x="6131433" y="46527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1493" tIns="83821" rIns="156464" bIns="83819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/>
                <a:t>National Strategy to combat Child </a:t>
              </a:r>
              <a:r>
                <a:rPr lang="en-US" sz="2200" b="1" kern="1200" dirty="0" err="1"/>
                <a:t>Marraige</a:t>
              </a:r>
              <a:endParaRPr lang="en-US" sz="2200" b="1" kern="120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F880A73-4917-C140-B91B-ECBE67F1B486}"/>
                </a:ext>
              </a:extLst>
            </p:cNvPr>
            <p:cNvSpPr/>
            <p:nvPr/>
          </p:nvSpPr>
          <p:spPr>
            <a:xfrm>
              <a:off x="3319556" y="2389708"/>
              <a:ext cx="6225180" cy="675227"/>
            </a:xfrm>
            <a:custGeom>
              <a:avLst/>
              <a:gdLst>
                <a:gd name="connsiteX0" fmla="*/ 0 w 6692643"/>
                <a:gd name="connsiteY0" fmla="*/ 0 h 602983"/>
                <a:gd name="connsiteX1" fmla="*/ 6391152 w 6692643"/>
                <a:gd name="connsiteY1" fmla="*/ 0 h 602983"/>
                <a:gd name="connsiteX2" fmla="*/ 6692643 w 6692643"/>
                <a:gd name="connsiteY2" fmla="*/ 301492 h 602983"/>
                <a:gd name="connsiteX3" fmla="*/ 6391152 w 6692643"/>
                <a:gd name="connsiteY3" fmla="*/ 602983 h 602983"/>
                <a:gd name="connsiteX4" fmla="*/ 0 w 6692643"/>
                <a:gd name="connsiteY4" fmla="*/ 602983 h 602983"/>
                <a:gd name="connsiteX5" fmla="*/ 0 w 6692643"/>
                <a:gd name="connsiteY5" fmla="*/ 0 h 6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2643" h="602983">
                  <a:moveTo>
                    <a:pt x="6692643" y="602982"/>
                  </a:moveTo>
                  <a:lnTo>
                    <a:pt x="301491" y="602982"/>
                  </a:lnTo>
                  <a:lnTo>
                    <a:pt x="0" y="301491"/>
                  </a:lnTo>
                  <a:lnTo>
                    <a:pt x="301491" y="1"/>
                  </a:lnTo>
                  <a:lnTo>
                    <a:pt x="6692643" y="1"/>
                  </a:lnTo>
                  <a:lnTo>
                    <a:pt x="6692643" y="60298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920" tIns="83820" rIns="156464" bIns="83821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/>
                <a:t>National Strategy for the empowerment of Egyptian Women 2030</a:t>
              </a: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0DA4546-D40D-A547-AA31-83CE5F3E2518}"/>
                </a:ext>
              </a:extLst>
            </p:cNvPr>
            <p:cNvSpPr/>
            <p:nvPr/>
          </p:nvSpPr>
          <p:spPr>
            <a:xfrm>
              <a:off x="3319556" y="1780713"/>
              <a:ext cx="6225179" cy="465277"/>
            </a:xfrm>
            <a:custGeom>
              <a:avLst/>
              <a:gdLst>
                <a:gd name="connsiteX0" fmla="*/ 0 w 6131433"/>
                <a:gd name="connsiteY0" fmla="*/ 0 h 465275"/>
                <a:gd name="connsiteX1" fmla="*/ 5898796 w 6131433"/>
                <a:gd name="connsiteY1" fmla="*/ 0 h 465275"/>
                <a:gd name="connsiteX2" fmla="*/ 6131433 w 6131433"/>
                <a:gd name="connsiteY2" fmla="*/ 232638 h 465275"/>
                <a:gd name="connsiteX3" fmla="*/ 5898796 w 6131433"/>
                <a:gd name="connsiteY3" fmla="*/ 465275 h 465275"/>
                <a:gd name="connsiteX4" fmla="*/ 0 w 6131433"/>
                <a:gd name="connsiteY4" fmla="*/ 465275 h 465275"/>
                <a:gd name="connsiteX5" fmla="*/ 0 w 6131433"/>
                <a:gd name="connsiteY5" fmla="*/ 0 h 46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1433" h="465275">
                  <a:moveTo>
                    <a:pt x="6131433" y="465274"/>
                  </a:moveTo>
                  <a:lnTo>
                    <a:pt x="232637" y="465274"/>
                  </a:lnTo>
                  <a:lnTo>
                    <a:pt x="0" y="232637"/>
                  </a:lnTo>
                  <a:lnTo>
                    <a:pt x="232637" y="1"/>
                  </a:lnTo>
                  <a:lnTo>
                    <a:pt x="6131433" y="1"/>
                  </a:lnTo>
                  <a:lnTo>
                    <a:pt x="6131433" y="46527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1493" tIns="91441" rIns="170688" bIns="91441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Egypt’s Vision 2030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B54E1D34-459B-BF4F-BF02-D17FC3DABA08}"/>
              </a:ext>
            </a:extLst>
          </p:cNvPr>
          <p:cNvSpPr txBox="1">
            <a:spLocks/>
          </p:cNvSpPr>
          <p:nvPr/>
        </p:nvSpPr>
        <p:spPr>
          <a:xfrm>
            <a:off x="338668" y="272639"/>
            <a:ext cx="10515600" cy="65896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endParaRPr lang="en-US" sz="1800" b="1" dirty="0"/>
          </a:p>
          <a:p>
            <a:pPr marL="742950" indent="-742950" algn="ctr">
              <a:buFont typeface="+mj-lt"/>
              <a:buAutoNum type="arabicPeriod"/>
            </a:pPr>
            <a:r>
              <a:rPr lang="en-US" sz="4000" b="1" dirty="0"/>
              <a:t>Strengthening Normative, Legal And Policy Frameworks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1751" y="1169559"/>
            <a:ext cx="3314776" cy="609398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Framework</a:t>
            </a:r>
          </a:p>
        </p:txBody>
      </p:sp>
    </p:spTree>
    <p:extLst>
      <p:ext uri="{BB962C8B-B14F-4D97-AF65-F5344CB8AC3E}">
        <p14:creationId xmlns:p14="http://schemas.microsoft.com/office/powerpoint/2010/main" val="147548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8872" y="1204655"/>
            <a:ext cx="3335557" cy="609398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Framework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5A65BA-EC19-4F42-897A-F606DE20E7AA}"/>
              </a:ext>
            </a:extLst>
          </p:cNvPr>
          <p:cNvSpPr/>
          <p:nvPr/>
        </p:nvSpPr>
        <p:spPr>
          <a:xfrm>
            <a:off x="8644467" y="1636855"/>
            <a:ext cx="4008420" cy="391479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FB2F308-60D6-184F-8F41-6B3B2EA9C7A6}"/>
              </a:ext>
            </a:extLst>
          </p:cNvPr>
          <p:cNvSpPr txBox="1">
            <a:spLocks/>
          </p:cNvSpPr>
          <p:nvPr/>
        </p:nvSpPr>
        <p:spPr>
          <a:xfrm>
            <a:off x="1034935" y="2087110"/>
            <a:ext cx="8030094" cy="4251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National Strategy for the Empowerment of Egyptian Women 2030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Egypt is the </a:t>
            </a:r>
            <a:r>
              <a:rPr lang="en-US" sz="2400" b="1" u="sng" dirty="0">
                <a:latin typeface="+mj-lt"/>
                <a:cs typeface="Times New Roman" panose="02020603050405020304" pitchFamily="18" charset="0"/>
              </a:rPr>
              <a:t>First country globally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to align and launch its 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Strategy 2030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to both the 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SDG Global Agenda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dirty="0">
                <a:latin typeface="+mj-lt"/>
                <a:cs typeface="Times New Roman" panose="02020603050405020304" pitchFamily="18" charset="0"/>
              </a:rPr>
              <a:t>It is  aligned to a pillar of Egypt’s SDS 2030.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In March 2017, The Egyptian President 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announced and endorsed the National strategy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for the Empowerment of Egyptian Women to be the 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national policy and  guiding document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for the Government.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The Establishment of 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The National Egyptian Women observatory.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200" b="1" dirty="0">
              <a:solidFill>
                <a:schemeClr val="accent4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DA6DB00-3D6F-D940-90C5-E1CEB6432AC2}"/>
              </a:ext>
            </a:extLst>
          </p:cNvPr>
          <p:cNvSpPr txBox="1">
            <a:spLocks/>
          </p:cNvSpPr>
          <p:nvPr/>
        </p:nvSpPr>
        <p:spPr>
          <a:xfrm>
            <a:off x="338668" y="272639"/>
            <a:ext cx="10515600" cy="65896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endParaRPr lang="en-US" sz="1800" b="1" dirty="0"/>
          </a:p>
          <a:p>
            <a:pPr marL="742950" indent="-742950" algn="ctr">
              <a:buFont typeface="+mj-lt"/>
              <a:buAutoNum type="arabicPeriod"/>
            </a:pPr>
            <a:r>
              <a:rPr lang="en-US" sz="4000" b="1" dirty="0"/>
              <a:t>Strengthening Normative, Legal And Policy Frameworks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E4AB1-A90C-B44A-BA41-B600A5CA7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382" y="1636855"/>
            <a:ext cx="3081880" cy="412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1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8668" y="1187309"/>
            <a:ext cx="4182532" cy="712824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Framework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5A65BA-EC19-4F42-897A-F606DE20E7AA}"/>
              </a:ext>
            </a:extLst>
          </p:cNvPr>
          <p:cNvSpPr/>
          <p:nvPr/>
        </p:nvSpPr>
        <p:spPr>
          <a:xfrm>
            <a:off x="8644467" y="1636855"/>
            <a:ext cx="4008420" cy="391479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CF0720-FB92-294E-A14D-7184B6D33308}"/>
              </a:ext>
            </a:extLst>
          </p:cNvPr>
          <p:cNvSpPr txBox="1">
            <a:spLocks/>
          </p:cNvSpPr>
          <p:nvPr/>
        </p:nvSpPr>
        <p:spPr>
          <a:xfrm>
            <a:off x="338668" y="2074332"/>
            <a:ext cx="9186333" cy="3757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National Strategy for the Empowerment of Egyptian Women 2030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Methodology of Strategy Preparation</a:t>
            </a:r>
          </a:p>
          <a:p>
            <a:pPr lvl="1" algn="just"/>
            <a:r>
              <a:rPr lang="en-US" sz="2800" dirty="0">
                <a:cs typeface="Times New Roman" panose="02020603050405020304" pitchFamily="18" charset="0"/>
              </a:rPr>
              <a:t>Evidence-based</a:t>
            </a:r>
          </a:p>
          <a:p>
            <a:pPr lvl="1" algn="just"/>
            <a:r>
              <a:rPr lang="en-US" sz="2800" dirty="0">
                <a:cs typeface="Times New Roman" panose="02020603050405020304" pitchFamily="18" charset="0"/>
              </a:rPr>
              <a:t>Scientific approach </a:t>
            </a:r>
          </a:p>
          <a:p>
            <a:pPr lvl="1" algn="just"/>
            <a:r>
              <a:rPr lang="en-US" sz="2800" dirty="0">
                <a:cs typeface="Times New Roman" panose="02020603050405020304" pitchFamily="18" charset="0"/>
              </a:rPr>
              <a:t>Consultation with the key stakeholders</a:t>
            </a:r>
          </a:p>
          <a:p>
            <a:pPr lvl="1" algn="just"/>
            <a:r>
              <a:rPr lang="en-US" sz="2800" dirty="0">
                <a:cs typeface="Times New Roman" panose="02020603050405020304" pitchFamily="18" charset="0"/>
              </a:rPr>
              <a:t>Expanding the space for participation of target groups.</a:t>
            </a:r>
          </a:p>
          <a:p>
            <a:pPr marL="457200" lvl="1" indent="0" algn="just">
              <a:buNone/>
            </a:pP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1E8461-1F3E-3B45-BC20-A236449CD5EF}"/>
              </a:ext>
            </a:extLst>
          </p:cNvPr>
          <p:cNvSpPr txBox="1">
            <a:spLocks/>
          </p:cNvSpPr>
          <p:nvPr/>
        </p:nvSpPr>
        <p:spPr>
          <a:xfrm>
            <a:off x="338668" y="272639"/>
            <a:ext cx="10515600" cy="65896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endParaRPr lang="en-US" sz="1800" b="1" dirty="0"/>
          </a:p>
          <a:p>
            <a:pPr marL="742950" indent="-742950" algn="ctr">
              <a:buFont typeface="+mj-lt"/>
              <a:buAutoNum type="arabicPeriod"/>
            </a:pPr>
            <a:r>
              <a:rPr lang="en-US" sz="4000" b="1" dirty="0"/>
              <a:t>Strengthening Normative, Legal And Policy Frameworks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965428" y="3767667"/>
            <a:ext cx="9067800" cy="4064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0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8668" y="1187309"/>
            <a:ext cx="4182532" cy="712824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Framework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5A65BA-EC19-4F42-897A-F606DE20E7AA}"/>
              </a:ext>
            </a:extLst>
          </p:cNvPr>
          <p:cNvSpPr/>
          <p:nvPr/>
        </p:nvSpPr>
        <p:spPr>
          <a:xfrm>
            <a:off x="8644467" y="1636855"/>
            <a:ext cx="4008420" cy="391479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CF0720-FB92-294E-A14D-7184B6D33308}"/>
              </a:ext>
            </a:extLst>
          </p:cNvPr>
          <p:cNvSpPr txBox="1">
            <a:spLocks/>
          </p:cNvSpPr>
          <p:nvPr/>
        </p:nvSpPr>
        <p:spPr>
          <a:xfrm>
            <a:off x="338668" y="2074332"/>
            <a:ext cx="9186333" cy="2876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National Strategy for the Empowerment of Egyptian Women 2030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The strategy used a Participatory approach </a:t>
            </a:r>
          </a:p>
          <a:p>
            <a:pPr algn="just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where 175,000 women </a:t>
            </a:r>
          </a:p>
          <a:p>
            <a:pPr algn="just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180 civil society</a:t>
            </a:r>
          </a:p>
          <a:p>
            <a:pPr algn="just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500,000 women demands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1E8461-1F3E-3B45-BC20-A236449CD5EF}"/>
              </a:ext>
            </a:extLst>
          </p:cNvPr>
          <p:cNvSpPr txBox="1">
            <a:spLocks/>
          </p:cNvSpPr>
          <p:nvPr/>
        </p:nvSpPr>
        <p:spPr>
          <a:xfrm>
            <a:off x="338668" y="272639"/>
            <a:ext cx="10515600" cy="65896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endParaRPr lang="en-US" sz="1800" b="1" dirty="0"/>
          </a:p>
          <a:p>
            <a:pPr marL="742950" indent="-742950" algn="ctr">
              <a:buFont typeface="+mj-lt"/>
              <a:buAutoNum type="arabicPeriod"/>
            </a:pPr>
            <a:r>
              <a:rPr lang="en-US" sz="4000" b="1" dirty="0"/>
              <a:t>Strengthening Normative, Legal And Policy Frameworks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26E1101-6F1D-174B-9D71-3299CD7436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328423"/>
              </p:ext>
            </p:extLst>
          </p:nvPr>
        </p:nvGraphicFramePr>
        <p:xfrm>
          <a:off x="965428" y="3775166"/>
          <a:ext cx="9067800" cy="405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272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8668" y="1187309"/>
            <a:ext cx="4182532" cy="712824"/>
          </a:xfrm>
          <a:prstGeom prst="rect">
            <a:avLst/>
          </a:prstGeom>
          <a:solidFill>
            <a:schemeClr val="accent2"/>
          </a:solidFill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Framework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5A65BA-EC19-4F42-897A-F606DE20E7AA}"/>
              </a:ext>
            </a:extLst>
          </p:cNvPr>
          <p:cNvSpPr/>
          <p:nvPr/>
        </p:nvSpPr>
        <p:spPr>
          <a:xfrm>
            <a:off x="8644467" y="1636855"/>
            <a:ext cx="4008420" cy="391479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CF0720-FB92-294E-A14D-7184B6D33308}"/>
              </a:ext>
            </a:extLst>
          </p:cNvPr>
          <p:cNvSpPr txBox="1">
            <a:spLocks/>
          </p:cNvSpPr>
          <p:nvPr/>
        </p:nvSpPr>
        <p:spPr>
          <a:xfrm>
            <a:off x="338668" y="2074332"/>
            <a:ext cx="9186333" cy="3757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National Strategy for the Empowerment of Egyptian Women 2030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The Strategy’s Pillars: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35D3B99-101B-194B-AB4A-74440AE77EE3}"/>
              </a:ext>
            </a:extLst>
          </p:cNvPr>
          <p:cNvGraphicFramePr/>
          <p:nvPr>
            <p:extLst/>
          </p:nvPr>
        </p:nvGraphicFramePr>
        <p:xfrm>
          <a:off x="3708401" y="2766717"/>
          <a:ext cx="5181600" cy="2903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FE59BB6-F591-774D-A73C-ECCF24575B4E}"/>
              </a:ext>
            </a:extLst>
          </p:cNvPr>
          <p:cNvSpPr/>
          <p:nvPr/>
        </p:nvSpPr>
        <p:spPr>
          <a:xfrm>
            <a:off x="4342784" y="5805559"/>
            <a:ext cx="5020734" cy="400110"/>
          </a:xfrm>
          <a:prstGeom prst="rect">
            <a:avLst/>
          </a:prstGeom>
          <a:solidFill>
            <a:srgbClr val="F7D2C7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2 Mainstreamed Pillars: </a:t>
            </a:r>
            <a:r>
              <a:rPr lang="en-US" sz="2000" b="1" dirty="0">
                <a:cs typeface="Times New Roman" panose="02020603050405020304" pitchFamily="18" charset="0"/>
              </a:rPr>
              <a:t>Legislation &amp; Culture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1E8461-1F3E-3B45-BC20-A236449CD5EF}"/>
              </a:ext>
            </a:extLst>
          </p:cNvPr>
          <p:cNvSpPr txBox="1">
            <a:spLocks/>
          </p:cNvSpPr>
          <p:nvPr/>
        </p:nvSpPr>
        <p:spPr>
          <a:xfrm>
            <a:off x="338668" y="272639"/>
            <a:ext cx="10515600" cy="65896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Font typeface="+mj-lt"/>
              <a:buAutoNum type="arabicPeriod"/>
            </a:pPr>
            <a:endParaRPr lang="en-US" sz="1800" b="1" dirty="0"/>
          </a:p>
          <a:p>
            <a:pPr marL="742950" indent="-742950" algn="ctr">
              <a:buFont typeface="+mj-lt"/>
              <a:buAutoNum type="arabicPeriod"/>
            </a:pPr>
            <a:r>
              <a:rPr lang="en-US" sz="4000" b="1" dirty="0"/>
              <a:t>Strengthening Normative, Legal And Policy Frameworks</a:t>
            </a:r>
          </a:p>
        </p:txBody>
      </p:sp>
    </p:spTree>
    <p:extLst>
      <p:ext uri="{BB962C8B-B14F-4D97-AF65-F5344CB8AC3E}">
        <p14:creationId xmlns:p14="http://schemas.microsoft.com/office/powerpoint/2010/main" val="4198185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2237</Words>
  <Application>Microsoft Macintosh PowerPoint</Application>
  <PresentationFormat>Widescreen</PresentationFormat>
  <Paragraphs>379</Paragraphs>
  <Slides>41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Adobe Arabic</vt:lpstr>
      <vt:lpstr>Arial</vt:lpstr>
      <vt:lpstr>Calibri</vt:lpstr>
      <vt:lpstr>Calibri Light</vt:lpstr>
      <vt:lpstr>Cambria</vt:lpstr>
      <vt:lpstr>Franklin Gothic Heavy</vt:lpstr>
      <vt:lpstr>Sakkal Majalla</vt:lpstr>
      <vt:lpstr>Times New Roman</vt:lpstr>
      <vt:lpstr>Wingdings</vt:lpstr>
      <vt:lpstr>Office Theme</vt:lpstr>
      <vt:lpstr>Women’s empowerment and the link to sustainable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Inclusive Growth, Macro-economic Stability &amp; Social Justice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Gender Equality Seal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Institutional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Together In Service for Our Country  A Program in collaboration of the Ministry of Religious Endowment and Preachers, Nuns and women teachers in the three churches in Egypt.          Women Religious leaders  </vt:lpstr>
      <vt:lpstr>PowerPoint Presentation</vt:lpstr>
      <vt:lpstr>Inter Governmental Organizations </vt:lpstr>
      <vt:lpstr>Our  international partners </vt:lpstr>
      <vt:lpstr>Our Embassies' Partners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abuzeid</dc:creator>
  <cp:lastModifiedBy>Jean-Jacques DAGUERRE</cp:lastModifiedBy>
  <cp:revision>284</cp:revision>
  <dcterms:created xsi:type="dcterms:W3CDTF">2019-03-04T10:04:08Z</dcterms:created>
  <dcterms:modified xsi:type="dcterms:W3CDTF">2019-03-13T17:39:50Z</dcterms:modified>
</cp:coreProperties>
</file>