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Lst>
  <p:notesMasterIdLst>
    <p:notesMasterId r:id="rId30"/>
  </p:notesMasterIdLst>
  <p:sldIdLst>
    <p:sldId id="257" r:id="rId6"/>
    <p:sldId id="258" r:id="rId7"/>
    <p:sldId id="327" r:id="rId8"/>
    <p:sldId id="329" r:id="rId9"/>
    <p:sldId id="330" r:id="rId10"/>
    <p:sldId id="331" r:id="rId11"/>
    <p:sldId id="332" r:id="rId12"/>
    <p:sldId id="333" r:id="rId13"/>
    <p:sldId id="334" r:id="rId14"/>
    <p:sldId id="335" r:id="rId15"/>
    <p:sldId id="336" r:id="rId16"/>
    <p:sldId id="337" r:id="rId17"/>
    <p:sldId id="338" r:id="rId18"/>
    <p:sldId id="339" r:id="rId19"/>
    <p:sldId id="340" r:id="rId20"/>
    <p:sldId id="341" r:id="rId21"/>
    <p:sldId id="343" r:id="rId22"/>
    <p:sldId id="344" r:id="rId23"/>
    <p:sldId id="345" r:id="rId24"/>
    <p:sldId id="346" r:id="rId25"/>
    <p:sldId id="347" r:id="rId26"/>
    <p:sldId id="348" r:id="rId27"/>
    <p:sldId id="349" r:id="rId28"/>
    <p:sldId id="304" r:id="rId29"/>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8822CA-6BA8-42CB-8273-5157289CBEE7}">
          <p14:sldIdLst>
            <p14:sldId id="257"/>
            <p14:sldId id="258"/>
            <p14:sldId id="327"/>
            <p14:sldId id="329"/>
            <p14:sldId id="330"/>
            <p14:sldId id="331"/>
            <p14:sldId id="332"/>
            <p14:sldId id="333"/>
            <p14:sldId id="334"/>
            <p14:sldId id="335"/>
            <p14:sldId id="336"/>
            <p14:sldId id="337"/>
            <p14:sldId id="338"/>
            <p14:sldId id="339"/>
            <p14:sldId id="340"/>
            <p14:sldId id="341"/>
            <p14:sldId id="343"/>
            <p14:sldId id="344"/>
            <p14:sldId id="345"/>
            <p14:sldId id="346"/>
            <p14:sldId id="347"/>
            <p14:sldId id="348"/>
            <p14:sldId id="349"/>
            <p14:sldId id="3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7979"/>
    <a:srgbClr val="009DDC"/>
    <a:srgbClr val="33B1E3"/>
    <a:srgbClr val="000000"/>
    <a:srgbClr val="67B7E6"/>
    <a:srgbClr val="2AA9DB"/>
    <a:srgbClr val="56E084"/>
    <a:srgbClr val="D0F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60183" autoAdjust="0"/>
  </p:normalViewPr>
  <p:slideViewPr>
    <p:cSldViewPr>
      <p:cViewPr varScale="1">
        <p:scale>
          <a:sx n="69" d="100"/>
          <a:sy n="69" d="100"/>
        </p:scale>
        <p:origin x="1148"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15374" y="0"/>
            <a:ext cx="2918831" cy="495029"/>
          </a:xfrm>
          <a:prstGeom prst="rect">
            <a:avLst/>
          </a:prstGeom>
        </p:spPr>
        <p:txBody>
          <a:bodyPr vert="horz" lIns="93177" tIns="46589" rIns="93177" bIns="46589" rtlCol="0"/>
          <a:lstStyle>
            <a:lvl1pPr algn="r">
              <a:defRPr sz="1200"/>
            </a:lvl1pPr>
          </a:lstStyle>
          <a:p>
            <a:fld id="{37F6BA96-04E3-4DFA-B581-8B47BB6CAB6F}" type="datetimeFigureOut">
              <a:rPr lang="en-US" smtClean="0"/>
              <a:t>3/5/2019</a:t>
            </a:fld>
            <a:endParaRPr lang="en-US" dirty="0"/>
          </a:p>
        </p:txBody>
      </p:sp>
      <p:sp>
        <p:nvSpPr>
          <p:cNvPr id="4" name="Slide Image Placeholder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6"/>
            <a:ext cx="2918831" cy="495028"/>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5374" y="9371286"/>
            <a:ext cx="2918831" cy="495028"/>
          </a:xfrm>
          <a:prstGeom prst="rect">
            <a:avLst/>
          </a:prstGeom>
        </p:spPr>
        <p:txBody>
          <a:bodyPr vert="horz" lIns="93177" tIns="46589" rIns="93177" bIns="46589" rtlCol="0" anchor="b"/>
          <a:lstStyle>
            <a:lvl1pPr algn="r">
              <a:defRPr sz="1200"/>
            </a:lvl1pPr>
          </a:lstStyle>
          <a:p>
            <a:fld id="{10549BA4-E725-4C30-A7D6-5B6D060BF380}" type="slidenum">
              <a:rPr lang="en-US" smtClean="0"/>
              <a:t>‹#›</a:t>
            </a:fld>
            <a:endParaRPr lang="en-US" dirty="0"/>
          </a:p>
        </p:txBody>
      </p:sp>
    </p:spTree>
    <p:extLst>
      <p:ext uri="{BB962C8B-B14F-4D97-AF65-F5344CB8AC3E}">
        <p14:creationId xmlns:p14="http://schemas.microsoft.com/office/powerpoint/2010/main" val="254516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549BA4-E725-4C30-A7D6-5B6D060BF380}" type="slidenum">
              <a:rPr lang="en-US" smtClean="0"/>
              <a:t>1</a:t>
            </a:fld>
            <a:endParaRPr lang="en-US" dirty="0"/>
          </a:p>
        </p:txBody>
      </p:sp>
    </p:spTree>
    <p:extLst>
      <p:ext uri="{BB962C8B-B14F-4D97-AF65-F5344CB8AC3E}">
        <p14:creationId xmlns:p14="http://schemas.microsoft.com/office/powerpoint/2010/main" val="1820207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10</a:t>
            </a:fld>
            <a:endParaRPr lang="en-US" dirty="0"/>
          </a:p>
        </p:txBody>
      </p:sp>
    </p:spTree>
    <p:extLst>
      <p:ext uri="{BB962C8B-B14F-4D97-AF65-F5344CB8AC3E}">
        <p14:creationId xmlns:p14="http://schemas.microsoft.com/office/powerpoint/2010/main" val="4076951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11</a:t>
            </a:fld>
            <a:endParaRPr lang="en-US" dirty="0"/>
          </a:p>
        </p:txBody>
      </p:sp>
    </p:spTree>
    <p:extLst>
      <p:ext uri="{BB962C8B-B14F-4D97-AF65-F5344CB8AC3E}">
        <p14:creationId xmlns:p14="http://schemas.microsoft.com/office/powerpoint/2010/main" val="1638502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12</a:t>
            </a:fld>
            <a:endParaRPr lang="en-US" dirty="0"/>
          </a:p>
        </p:txBody>
      </p:sp>
    </p:spTree>
    <p:extLst>
      <p:ext uri="{BB962C8B-B14F-4D97-AF65-F5344CB8AC3E}">
        <p14:creationId xmlns:p14="http://schemas.microsoft.com/office/powerpoint/2010/main" val="143883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13</a:t>
            </a:fld>
            <a:endParaRPr lang="en-US" dirty="0"/>
          </a:p>
        </p:txBody>
      </p:sp>
    </p:spTree>
    <p:extLst>
      <p:ext uri="{BB962C8B-B14F-4D97-AF65-F5344CB8AC3E}">
        <p14:creationId xmlns:p14="http://schemas.microsoft.com/office/powerpoint/2010/main" val="2570895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14</a:t>
            </a:fld>
            <a:endParaRPr lang="en-US" dirty="0"/>
          </a:p>
        </p:txBody>
      </p:sp>
    </p:spTree>
    <p:extLst>
      <p:ext uri="{BB962C8B-B14F-4D97-AF65-F5344CB8AC3E}">
        <p14:creationId xmlns:p14="http://schemas.microsoft.com/office/powerpoint/2010/main" val="3169448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15</a:t>
            </a:fld>
            <a:endParaRPr lang="en-US" dirty="0"/>
          </a:p>
        </p:txBody>
      </p:sp>
    </p:spTree>
    <p:extLst>
      <p:ext uri="{BB962C8B-B14F-4D97-AF65-F5344CB8AC3E}">
        <p14:creationId xmlns:p14="http://schemas.microsoft.com/office/powerpoint/2010/main" val="1093273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16</a:t>
            </a:fld>
            <a:endParaRPr lang="en-US" dirty="0"/>
          </a:p>
        </p:txBody>
      </p:sp>
    </p:spTree>
    <p:extLst>
      <p:ext uri="{BB962C8B-B14F-4D97-AF65-F5344CB8AC3E}">
        <p14:creationId xmlns:p14="http://schemas.microsoft.com/office/powerpoint/2010/main" val="2636235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17</a:t>
            </a:fld>
            <a:endParaRPr lang="en-US" dirty="0"/>
          </a:p>
        </p:txBody>
      </p:sp>
    </p:spTree>
    <p:extLst>
      <p:ext uri="{BB962C8B-B14F-4D97-AF65-F5344CB8AC3E}">
        <p14:creationId xmlns:p14="http://schemas.microsoft.com/office/powerpoint/2010/main" val="2131945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18</a:t>
            </a:fld>
            <a:endParaRPr lang="en-US" dirty="0"/>
          </a:p>
        </p:txBody>
      </p:sp>
    </p:spTree>
    <p:extLst>
      <p:ext uri="{BB962C8B-B14F-4D97-AF65-F5344CB8AC3E}">
        <p14:creationId xmlns:p14="http://schemas.microsoft.com/office/powerpoint/2010/main" val="4948587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19</a:t>
            </a:fld>
            <a:endParaRPr lang="en-US" dirty="0"/>
          </a:p>
        </p:txBody>
      </p:sp>
    </p:spTree>
    <p:extLst>
      <p:ext uri="{BB962C8B-B14F-4D97-AF65-F5344CB8AC3E}">
        <p14:creationId xmlns:p14="http://schemas.microsoft.com/office/powerpoint/2010/main" val="3596038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549BA4-E725-4C30-A7D6-5B6D060BF380}" type="slidenum">
              <a:rPr lang="en-US" smtClean="0"/>
              <a:t>2</a:t>
            </a:fld>
            <a:endParaRPr lang="en-US" dirty="0"/>
          </a:p>
        </p:txBody>
      </p:sp>
    </p:spTree>
    <p:extLst>
      <p:ext uri="{BB962C8B-B14F-4D97-AF65-F5344CB8AC3E}">
        <p14:creationId xmlns:p14="http://schemas.microsoft.com/office/powerpoint/2010/main" val="22990186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20</a:t>
            </a:fld>
            <a:endParaRPr lang="en-US" dirty="0"/>
          </a:p>
        </p:txBody>
      </p:sp>
    </p:spTree>
    <p:extLst>
      <p:ext uri="{BB962C8B-B14F-4D97-AF65-F5344CB8AC3E}">
        <p14:creationId xmlns:p14="http://schemas.microsoft.com/office/powerpoint/2010/main" val="9718799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21</a:t>
            </a:fld>
            <a:endParaRPr lang="en-US" dirty="0"/>
          </a:p>
        </p:txBody>
      </p:sp>
    </p:spTree>
    <p:extLst>
      <p:ext uri="{BB962C8B-B14F-4D97-AF65-F5344CB8AC3E}">
        <p14:creationId xmlns:p14="http://schemas.microsoft.com/office/powerpoint/2010/main" val="4091777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22</a:t>
            </a:fld>
            <a:endParaRPr lang="en-US" dirty="0"/>
          </a:p>
        </p:txBody>
      </p:sp>
    </p:spTree>
    <p:extLst>
      <p:ext uri="{BB962C8B-B14F-4D97-AF65-F5344CB8AC3E}">
        <p14:creationId xmlns:p14="http://schemas.microsoft.com/office/powerpoint/2010/main" val="19100546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23</a:t>
            </a:fld>
            <a:endParaRPr lang="en-US" dirty="0"/>
          </a:p>
        </p:txBody>
      </p:sp>
    </p:spTree>
    <p:extLst>
      <p:ext uri="{BB962C8B-B14F-4D97-AF65-F5344CB8AC3E}">
        <p14:creationId xmlns:p14="http://schemas.microsoft.com/office/powerpoint/2010/main" val="35614453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549BA4-E725-4C30-A7D6-5B6D060BF380}" type="slidenum">
              <a:rPr lang="en-US" smtClean="0"/>
              <a:t>24</a:t>
            </a:fld>
            <a:endParaRPr lang="en-US"/>
          </a:p>
        </p:txBody>
      </p:sp>
    </p:spTree>
    <p:extLst>
      <p:ext uri="{BB962C8B-B14F-4D97-AF65-F5344CB8AC3E}">
        <p14:creationId xmlns:p14="http://schemas.microsoft.com/office/powerpoint/2010/main" val="3010074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3</a:t>
            </a:fld>
            <a:endParaRPr lang="en-US" dirty="0"/>
          </a:p>
        </p:txBody>
      </p:sp>
    </p:spTree>
    <p:extLst>
      <p:ext uri="{BB962C8B-B14F-4D97-AF65-F5344CB8AC3E}">
        <p14:creationId xmlns:p14="http://schemas.microsoft.com/office/powerpoint/2010/main" val="3373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4</a:t>
            </a:fld>
            <a:endParaRPr lang="en-US" dirty="0"/>
          </a:p>
        </p:txBody>
      </p:sp>
    </p:spTree>
    <p:extLst>
      <p:ext uri="{BB962C8B-B14F-4D97-AF65-F5344CB8AC3E}">
        <p14:creationId xmlns:p14="http://schemas.microsoft.com/office/powerpoint/2010/main" val="365412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5</a:t>
            </a:fld>
            <a:endParaRPr lang="en-US" dirty="0"/>
          </a:p>
        </p:txBody>
      </p:sp>
    </p:spTree>
    <p:extLst>
      <p:ext uri="{BB962C8B-B14F-4D97-AF65-F5344CB8AC3E}">
        <p14:creationId xmlns:p14="http://schemas.microsoft.com/office/powerpoint/2010/main" val="1293411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6</a:t>
            </a:fld>
            <a:endParaRPr lang="en-US" dirty="0"/>
          </a:p>
        </p:txBody>
      </p:sp>
    </p:spTree>
    <p:extLst>
      <p:ext uri="{BB962C8B-B14F-4D97-AF65-F5344CB8AC3E}">
        <p14:creationId xmlns:p14="http://schemas.microsoft.com/office/powerpoint/2010/main" val="2884993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7</a:t>
            </a:fld>
            <a:endParaRPr lang="en-US" dirty="0"/>
          </a:p>
        </p:txBody>
      </p:sp>
    </p:spTree>
    <p:extLst>
      <p:ext uri="{BB962C8B-B14F-4D97-AF65-F5344CB8AC3E}">
        <p14:creationId xmlns:p14="http://schemas.microsoft.com/office/powerpoint/2010/main" val="1221189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8</a:t>
            </a:fld>
            <a:endParaRPr lang="en-US" dirty="0"/>
          </a:p>
        </p:txBody>
      </p:sp>
    </p:spTree>
    <p:extLst>
      <p:ext uri="{BB962C8B-B14F-4D97-AF65-F5344CB8AC3E}">
        <p14:creationId xmlns:p14="http://schemas.microsoft.com/office/powerpoint/2010/main" val="3173936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trike="noStrike" dirty="0">
              <a:solidFill>
                <a:srgbClr val="FF0000"/>
              </a:solidFill>
            </a:endParaRPr>
          </a:p>
        </p:txBody>
      </p:sp>
      <p:sp>
        <p:nvSpPr>
          <p:cNvPr id="4" name="Slide Number Placeholder 3"/>
          <p:cNvSpPr>
            <a:spLocks noGrp="1"/>
          </p:cNvSpPr>
          <p:nvPr>
            <p:ph type="sldNum" sz="quarter" idx="10"/>
          </p:nvPr>
        </p:nvSpPr>
        <p:spPr/>
        <p:txBody>
          <a:bodyPr/>
          <a:lstStyle/>
          <a:p>
            <a:fld id="{10549BA4-E725-4C30-A7D6-5B6D060BF380}" type="slidenum">
              <a:rPr lang="en-US" smtClean="0"/>
              <a:t>9</a:t>
            </a:fld>
            <a:endParaRPr lang="en-US" dirty="0"/>
          </a:p>
        </p:txBody>
      </p:sp>
    </p:spTree>
    <p:extLst>
      <p:ext uri="{BB962C8B-B14F-4D97-AF65-F5344CB8AC3E}">
        <p14:creationId xmlns:p14="http://schemas.microsoft.com/office/powerpoint/2010/main" val="1552837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Slide">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1981200" y="0"/>
            <a:ext cx="1905000" cy="2209800"/>
          </a:xfrm>
          <a:effectLst/>
        </p:spPr>
        <p:txBody>
          <a:bodyPr/>
          <a:lstStyle>
            <a:lvl1pPr>
              <a:defRPr>
                <a:ln>
                  <a:noFill/>
                </a:ln>
              </a:defRPr>
            </a:lvl1pPr>
          </a:lstStyle>
          <a:p>
            <a:pPr lvl="0"/>
            <a:endParaRPr lang="en-US" noProof="0" dirty="0"/>
          </a:p>
        </p:txBody>
      </p:sp>
      <p:sp>
        <p:nvSpPr>
          <p:cNvPr id="2" name="Title 1"/>
          <p:cNvSpPr>
            <a:spLocks noGrp="1"/>
          </p:cNvSpPr>
          <p:nvPr>
            <p:ph type="title"/>
          </p:nvPr>
        </p:nvSpPr>
        <p:spPr>
          <a:xfrm>
            <a:off x="4114800" y="2603500"/>
            <a:ext cx="4762500" cy="1701800"/>
          </a:xfrm>
        </p:spPr>
        <p:txBody>
          <a:bodyPr>
            <a:normAutofit/>
          </a:bodyPr>
          <a:lstStyle>
            <a:lvl1pPr algn="l">
              <a:buNone/>
              <a:defRPr sz="4400" b="0" cap="none">
                <a:solidFill>
                  <a:srgbClr val="FFFFFF"/>
                </a:solidFill>
              </a:defRPr>
            </a:lvl1pPr>
          </a:lstStyle>
          <a:p>
            <a:r>
              <a:rPr lang="en-US" dirty="0"/>
              <a:t>Click to edit Master title style</a:t>
            </a:r>
          </a:p>
        </p:txBody>
      </p:sp>
      <p:sp>
        <p:nvSpPr>
          <p:cNvPr id="6" name="Picture Placeholder 11"/>
          <p:cNvSpPr>
            <a:spLocks noGrp="1"/>
          </p:cNvSpPr>
          <p:nvPr>
            <p:ph type="pic" sz="quarter" idx="15"/>
          </p:nvPr>
        </p:nvSpPr>
        <p:spPr>
          <a:xfrm>
            <a:off x="1981200" y="2286000"/>
            <a:ext cx="1905000" cy="2209800"/>
          </a:xfrm>
          <a:effectLst/>
        </p:spPr>
        <p:txBody>
          <a:bodyPr/>
          <a:lstStyle>
            <a:lvl1pPr>
              <a:defRPr>
                <a:ln>
                  <a:noFill/>
                </a:ln>
              </a:defRPr>
            </a:lvl1pPr>
          </a:lstStyle>
          <a:p>
            <a:pPr lvl="0"/>
            <a:endParaRPr lang="en-US" noProof="0" dirty="0"/>
          </a:p>
        </p:txBody>
      </p:sp>
      <p:sp>
        <p:nvSpPr>
          <p:cNvPr id="7" name="Picture Placeholder 11"/>
          <p:cNvSpPr>
            <a:spLocks noGrp="1"/>
          </p:cNvSpPr>
          <p:nvPr>
            <p:ph type="pic" sz="quarter" idx="16"/>
          </p:nvPr>
        </p:nvSpPr>
        <p:spPr>
          <a:xfrm>
            <a:off x="1981200" y="4572000"/>
            <a:ext cx="1905000" cy="2286000"/>
          </a:xfrm>
          <a:effectLst/>
        </p:spPr>
        <p:txBody>
          <a:bodyPr/>
          <a:lstStyle>
            <a:lvl1pPr>
              <a:defRPr>
                <a:ln>
                  <a:noFill/>
                </a:ln>
              </a:defRPr>
            </a:lvl1pPr>
          </a:lstStyle>
          <a:p>
            <a:pPr lvl="0"/>
            <a:endParaRPr lang="en-US" noProof="0" dirty="0"/>
          </a:p>
        </p:txBody>
      </p:sp>
      <p:sp>
        <p:nvSpPr>
          <p:cNvPr id="21" name="Picture Placeholder 11"/>
          <p:cNvSpPr>
            <a:spLocks noGrp="1"/>
          </p:cNvSpPr>
          <p:nvPr>
            <p:ph type="pic" sz="quarter" idx="17"/>
          </p:nvPr>
        </p:nvSpPr>
        <p:spPr>
          <a:xfrm>
            <a:off x="0" y="0"/>
            <a:ext cx="1905000" cy="2209800"/>
          </a:xfrm>
          <a:effectLst/>
        </p:spPr>
        <p:txBody>
          <a:bodyPr/>
          <a:lstStyle>
            <a:lvl1pPr>
              <a:defRPr>
                <a:ln>
                  <a:noFill/>
                </a:ln>
              </a:defRPr>
            </a:lvl1pPr>
          </a:lstStyle>
          <a:p>
            <a:pPr lvl="0"/>
            <a:endParaRPr lang="en-US" noProof="0" dirty="0"/>
          </a:p>
        </p:txBody>
      </p:sp>
      <p:sp>
        <p:nvSpPr>
          <p:cNvPr id="22" name="Picture Placeholder 11"/>
          <p:cNvSpPr>
            <a:spLocks noGrp="1"/>
          </p:cNvSpPr>
          <p:nvPr>
            <p:ph type="pic" sz="quarter" idx="18"/>
          </p:nvPr>
        </p:nvSpPr>
        <p:spPr>
          <a:xfrm>
            <a:off x="0" y="2286000"/>
            <a:ext cx="1905000" cy="2209800"/>
          </a:xfrm>
          <a:effectLst/>
        </p:spPr>
        <p:txBody>
          <a:bodyPr/>
          <a:lstStyle>
            <a:lvl1pPr>
              <a:defRPr>
                <a:ln>
                  <a:noFill/>
                </a:ln>
              </a:defRPr>
            </a:lvl1pPr>
          </a:lstStyle>
          <a:p>
            <a:pPr lvl="0"/>
            <a:endParaRPr lang="en-US" noProof="0" dirty="0"/>
          </a:p>
        </p:txBody>
      </p:sp>
      <p:sp>
        <p:nvSpPr>
          <p:cNvPr id="23" name="Picture Placeholder 11"/>
          <p:cNvSpPr>
            <a:spLocks noGrp="1"/>
          </p:cNvSpPr>
          <p:nvPr>
            <p:ph type="pic" sz="quarter" idx="19"/>
          </p:nvPr>
        </p:nvSpPr>
        <p:spPr>
          <a:xfrm>
            <a:off x="0" y="4572000"/>
            <a:ext cx="1905000" cy="2286000"/>
          </a:xfrm>
          <a:effectLst/>
        </p:spPr>
        <p:txBody>
          <a:bodyPr/>
          <a:lstStyle>
            <a:lvl1pPr>
              <a:defRPr>
                <a:ln>
                  <a:noFill/>
                </a:ln>
              </a:defRPr>
            </a:lvl1pPr>
          </a:lstStyle>
          <a:p>
            <a:pPr lvl="0"/>
            <a:endParaRPr lang="en-US" noProof="0" dirty="0"/>
          </a:p>
        </p:txBody>
      </p:sp>
    </p:spTree>
    <p:extLst>
      <p:ext uri="{BB962C8B-B14F-4D97-AF65-F5344CB8AC3E}">
        <p14:creationId xmlns:p14="http://schemas.microsoft.com/office/powerpoint/2010/main" val="212666518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a:xfrm>
            <a:off x="6096000" y="6248400"/>
            <a:ext cx="26670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fontAlgn="base">
              <a:spcBef>
                <a:spcPct val="0"/>
              </a:spcBef>
              <a:spcAft>
                <a:spcPct val="0"/>
              </a:spcAft>
            </a:pPr>
            <a:endParaRPr lang="en-US" dirty="0">
              <a:solidFill>
                <a:srgbClr val="009DDC"/>
              </a:solidFill>
              <a:latin typeface="Arial" pitchFamily="34" charset="0"/>
              <a:ea typeface="ＭＳ Ｐゴシック" pitchFamily="34" charset="-128"/>
            </a:endParaRPr>
          </a:p>
        </p:txBody>
      </p:sp>
      <p:sp>
        <p:nvSpPr>
          <p:cNvPr id="8" name="Footer Placeholder 2"/>
          <p:cNvSpPr>
            <a:spLocks noGrp="1"/>
          </p:cNvSpPr>
          <p:nvPr>
            <p:ph type="ftr" sz="quarter" idx="11"/>
          </p:nvPr>
        </p:nvSpPr>
        <p:spPr>
          <a:xfrm>
            <a:off x="609600" y="6248400"/>
            <a:ext cx="5421313" cy="365125"/>
          </a:xfrm>
          <a:prstGeom prst="rect">
            <a:avLst/>
          </a:prstGeom>
        </p:spPr>
        <p:txBody>
          <a:bodyPr/>
          <a:lstStyle>
            <a:lvl1pPr>
              <a:defRPr>
                <a:latin typeface="Arial" charset="0"/>
                <a:ea typeface="ＭＳ Ｐゴシック" charset="0"/>
                <a:cs typeface="ＭＳ Ｐゴシック" charset="0"/>
              </a:defRPr>
            </a:lvl1pPr>
          </a:lstStyle>
          <a:p>
            <a:pPr fontAlgn="base">
              <a:spcBef>
                <a:spcPct val="0"/>
              </a:spcBef>
              <a:spcAft>
                <a:spcPct val="0"/>
              </a:spcAft>
              <a:defRPr/>
            </a:pPr>
            <a:endParaRPr lang="en-US" dirty="0">
              <a:solidFill>
                <a:srgbClr val="009DDC"/>
              </a:solidFill>
            </a:endParaRPr>
          </a:p>
        </p:txBody>
      </p:sp>
      <p:sp>
        <p:nvSpPr>
          <p:cNvPr id="9" name="Slide Number Placeholder 22"/>
          <p:cNvSpPr>
            <a:spLocks noGrp="1"/>
          </p:cNvSpPr>
          <p:nvPr>
            <p:ph type="sldNum" sz="quarter" idx="12"/>
          </p:nvPr>
        </p:nvSpPr>
        <p:spPr>
          <a:xfrm>
            <a:off x="0" y="1271588"/>
            <a:ext cx="533400" cy="244475"/>
          </a:xfrm>
          <a:prstGeom prst="rect">
            <a:avLst/>
          </a:prstGeom>
        </p:spPr>
        <p:txBody>
          <a:bodyPr vert="horz" wrap="square" lIns="91440" tIns="45720" rIns="91440" bIns="45720" numCol="1" anchor="t" anchorCtr="0" compatLnSpc="1">
            <a:prstTxWarp prst="textNoShape">
              <a:avLst/>
            </a:prstTxWarp>
          </a:bodyPr>
          <a:lstStyle>
            <a:lvl1pPr>
              <a:defRPr/>
            </a:lvl1pPr>
          </a:lstStyle>
          <a:p>
            <a:pPr fontAlgn="base">
              <a:spcBef>
                <a:spcPct val="0"/>
              </a:spcBef>
              <a:spcAft>
                <a:spcPct val="0"/>
              </a:spcAft>
            </a:pPr>
            <a:fld id="{41257361-9736-458F-AECF-C9DE84F509DA}" type="slidenum">
              <a:rPr lang="en-US">
                <a:solidFill>
                  <a:srgbClr val="009DDC"/>
                </a:solidFill>
                <a:latin typeface="Arial" pitchFamily="34" charset="0"/>
                <a:ea typeface="ＭＳ Ｐゴシック" pitchFamily="34" charset="-128"/>
              </a:rPr>
              <a:pPr fontAlgn="base">
                <a:spcBef>
                  <a:spcPct val="0"/>
                </a:spcBef>
                <a:spcAft>
                  <a:spcPct val="0"/>
                </a:spcAft>
              </a:pPr>
              <a:t>‹#›</a:t>
            </a:fld>
            <a:endParaRPr lang="en-US" dirty="0">
              <a:solidFill>
                <a:srgbClr val="009DDC"/>
              </a:solidFill>
              <a:latin typeface="Arial" pitchFamily="34" charset="0"/>
              <a:ea typeface="ＭＳ Ｐゴシック" pitchFamily="34" charset="-128"/>
            </a:endParaRPr>
          </a:p>
        </p:txBody>
      </p:sp>
    </p:spTree>
    <p:extLst>
      <p:ext uri="{BB962C8B-B14F-4D97-AF65-F5344CB8AC3E}">
        <p14:creationId xmlns:p14="http://schemas.microsoft.com/office/powerpoint/2010/main" val="150940148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36200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Rectangle 4"/>
          <p:cNvSpPr/>
          <p:nvPr userDrawn="1"/>
        </p:nvSpPr>
        <p:spPr>
          <a:xfrm>
            <a:off x="3886200" y="0"/>
            <a:ext cx="525780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6" name="Rectangle 5"/>
          <p:cNvSpPr/>
          <p:nvPr/>
        </p:nvSpPr>
        <p:spPr bwMode="auto">
          <a:xfrm>
            <a:off x="3886200" y="381000"/>
            <a:ext cx="52578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12" name="Picture Placeholder 11"/>
          <p:cNvSpPr>
            <a:spLocks noGrp="1"/>
          </p:cNvSpPr>
          <p:nvPr>
            <p:ph type="pic" sz="quarter" idx="13"/>
          </p:nvPr>
        </p:nvSpPr>
        <p:spPr>
          <a:xfrm>
            <a:off x="0" y="0"/>
            <a:ext cx="3886200" cy="6858000"/>
          </a:xfrm>
          <a:effectLst>
            <a:outerShdw blurRad="50800" dist="38100" algn="l" rotWithShape="0">
              <a:prstClr val="black">
                <a:alpha val="40000"/>
              </a:prstClr>
            </a:outerShdw>
          </a:effectLst>
        </p:spPr>
        <p:txBody>
          <a:bodyPr/>
          <a:lstStyle/>
          <a:p>
            <a:pPr lvl="0"/>
            <a:endParaRPr lang="en-US" noProof="0" dirty="0"/>
          </a:p>
        </p:txBody>
      </p:sp>
      <p:sp>
        <p:nvSpPr>
          <p:cNvPr id="3" name="Text Placeholder 2"/>
          <p:cNvSpPr>
            <a:spLocks noGrp="1"/>
          </p:cNvSpPr>
          <p:nvPr>
            <p:ph type="body" idx="1"/>
          </p:nvPr>
        </p:nvSpPr>
        <p:spPr>
          <a:xfrm>
            <a:off x="4114800" y="1587500"/>
            <a:ext cx="4864100" cy="4318000"/>
          </a:xfrm>
        </p:spPr>
        <p:txBody>
          <a:bodyPr/>
          <a:lstStyle>
            <a:lvl1pPr marL="0" indent="0">
              <a:buNone/>
              <a:defRPr sz="48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a:t>Click to edit Master text styles</a:t>
            </a:r>
          </a:p>
        </p:txBody>
      </p:sp>
      <p:sp>
        <p:nvSpPr>
          <p:cNvPr id="2" name="Title 1"/>
          <p:cNvSpPr>
            <a:spLocks noGrp="1"/>
          </p:cNvSpPr>
          <p:nvPr>
            <p:ph type="title"/>
          </p:nvPr>
        </p:nvSpPr>
        <p:spPr>
          <a:xfrm>
            <a:off x="4114800" y="419100"/>
            <a:ext cx="4876800" cy="596900"/>
          </a:xfrm>
        </p:spPr>
        <p:txBody>
          <a:bodyPr>
            <a:normAutofit/>
          </a:bodyPr>
          <a:lstStyle>
            <a:lvl1pPr algn="l">
              <a:buNone/>
              <a:defRPr sz="3600" b="0" cap="none">
                <a:solidFill>
                  <a:srgbClr val="FFFFFF"/>
                </a:solidFill>
              </a:defRPr>
            </a:lvl1pPr>
          </a:lstStyle>
          <a:p>
            <a:r>
              <a:rPr lang="en-US" dirty="0"/>
              <a:t>Click to edit Master title style</a:t>
            </a:r>
          </a:p>
        </p:txBody>
      </p:sp>
    </p:spTree>
    <p:extLst>
      <p:ext uri="{BB962C8B-B14F-4D97-AF65-F5344CB8AC3E}">
        <p14:creationId xmlns:p14="http://schemas.microsoft.com/office/powerpoint/2010/main" val="32817821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ft Picture-Right Text">
    <p:spTree>
      <p:nvGrpSpPr>
        <p:cNvPr id="1" name=""/>
        <p:cNvGrpSpPr/>
        <p:nvPr/>
      </p:nvGrpSpPr>
      <p:grpSpPr>
        <a:xfrm>
          <a:off x="0" y="0"/>
          <a:ext cx="0" cy="0"/>
          <a:chOff x="0" y="0"/>
          <a:chExt cx="0" cy="0"/>
        </a:xfrm>
      </p:grpSpPr>
      <p:sp>
        <p:nvSpPr>
          <p:cNvPr id="6" name="Rectangle 5"/>
          <p:cNvSpPr/>
          <p:nvPr userDrawn="1"/>
        </p:nvSpPr>
        <p:spPr>
          <a:xfrm>
            <a:off x="3886200" y="0"/>
            <a:ext cx="990600" cy="6858000"/>
          </a:xfrm>
          <a:prstGeom prst="rect">
            <a:avLst/>
          </a:prstGeom>
          <a:gradFill flip="none" rotWithShape="1">
            <a:gsLst>
              <a:gs pos="0">
                <a:schemeClr val="accent2">
                  <a:lumMod val="20000"/>
                  <a:lumOff val="80000"/>
                </a:schemeClr>
              </a:gs>
              <a:gs pos="100000">
                <a:srgbClr val="000000">
                  <a:alpha val="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7" name="Rectangle 6"/>
          <p:cNvSpPr/>
          <p:nvPr/>
        </p:nvSpPr>
        <p:spPr bwMode="auto">
          <a:xfrm>
            <a:off x="3886200" y="381000"/>
            <a:ext cx="52578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12" name="Picture Placeholder 11"/>
          <p:cNvSpPr>
            <a:spLocks noGrp="1"/>
          </p:cNvSpPr>
          <p:nvPr>
            <p:ph type="pic" sz="quarter" idx="13"/>
          </p:nvPr>
        </p:nvSpPr>
        <p:spPr>
          <a:xfrm>
            <a:off x="0" y="0"/>
            <a:ext cx="3886200" cy="6858000"/>
          </a:xfrm>
          <a:effectLst>
            <a:outerShdw blurRad="50800" dist="38100" algn="l" rotWithShape="0">
              <a:prstClr val="black">
                <a:alpha val="40000"/>
              </a:prstClr>
            </a:outerShdw>
          </a:effectLst>
        </p:spPr>
        <p:txBody>
          <a:bodyPr/>
          <a:lstStyle/>
          <a:p>
            <a:pPr lvl="0"/>
            <a:endParaRPr lang="en-US" noProof="0" dirty="0"/>
          </a:p>
        </p:txBody>
      </p:sp>
      <p:sp>
        <p:nvSpPr>
          <p:cNvPr id="2" name="Title 1"/>
          <p:cNvSpPr>
            <a:spLocks noGrp="1"/>
          </p:cNvSpPr>
          <p:nvPr>
            <p:ph type="title"/>
          </p:nvPr>
        </p:nvSpPr>
        <p:spPr>
          <a:xfrm>
            <a:off x="4114800" y="419100"/>
            <a:ext cx="4876800" cy="596900"/>
          </a:xfrm>
        </p:spPr>
        <p:txBody>
          <a:bodyPr>
            <a:noAutofit/>
          </a:bodyPr>
          <a:lstStyle>
            <a:lvl1pPr algn="l">
              <a:buNone/>
              <a:defRPr sz="4000" b="0" cap="none">
                <a:solidFill>
                  <a:srgbClr val="FFFFFF"/>
                </a:solidFill>
              </a:defRPr>
            </a:lvl1pPr>
          </a:lstStyle>
          <a:p>
            <a:r>
              <a:rPr lang="en-US" dirty="0"/>
              <a:t>Click to edit Master title style</a:t>
            </a:r>
          </a:p>
        </p:txBody>
      </p:sp>
      <p:sp>
        <p:nvSpPr>
          <p:cNvPr id="5" name="Text Placeholder 4"/>
          <p:cNvSpPr>
            <a:spLocks noGrp="1"/>
          </p:cNvSpPr>
          <p:nvPr>
            <p:ph type="body" sz="quarter" idx="14"/>
          </p:nvPr>
        </p:nvSpPr>
        <p:spPr>
          <a:xfrm>
            <a:off x="4152900" y="1409700"/>
            <a:ext cx="4724400"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258700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942062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Left Pictures-Right Text">
    <p:spTree>
      <p:nvGrpSpPr>
        <p:cNvPr id="1" name=""/>
        <p:cNvGrpSpPr/>
        <p:nvPr/>
      </p:nvGrpSpPr>
      <p:grpSpPr>
        <a:xfrm>
          <a:off x="0" y="0"/>
          <a:ext cx="0" cy="0"/>
          <a:chOff x="0" y="0"/>
          <a:chExt cx="0" cy="0"/>
        </a:xfrm>
      </p:grpSpPr>
      <p:sp>
        <p:nvSpPr>
          <p:cNvPr id="8" name="Rectangle 7"/>
          <p:cNvSpPr/>
          <p:nvPr userDrawn="1"/>
        </p:nvSpPr>
        <p:spPr>
          <a:xfrm>
            <a:off x="3886200" y="0"/>
            <a:ext cx="990600" cy="6858000"/>
          </a:xfrm>
          <a:prstGeom prst="rect">
            <a:avLst/>
          </a:prstGeom>
          <a:gradFill flip="none" rotWithShape="1">
            <a:gsLst>
              <a:gs pos="0">
                <a:schemeClr val="accent2">
                  <a:lumMod val="20000"/>
                  <a:lumOff val="80000"/>
                </a:schemeClr>
              </a:gs>
              <a:gs pos="100000">
                <a:srgbClr val="000000">
                  <a:alpha val="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9" name="Rectangle 8"/>
          <p:cNvSpPr/>
          <p:nvPr/>
        </p:nvSpPr>
        <p:spPr bwMode="auto">
          <a:xfrm>
            <a:off x="3886200" y="381000"/>
            <a:ext cx="52578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12" name="Picture Placeholder 11"/>
          <p:cNvSpPr>
            <a:spLocks noGrp="1"/>
          </p:cNvSpPr>
          <p:nvPr>
            <p:ph type="pic" sz="quarter" idx="13"/>
          </p:nvPr>
        </p:nvSpPr>
        <p:spPr>
          <a:xfrm>
            <a:off x="0" y="0"/>
            <a:ext cx="3886200" cy="2286000"/>
          </a:xfrm>
          <a:effectLst>
            <a:outerShdw blurRad="50800" dist="38100" algn="l" rotWithShape="0">
              <a:prstClr val="black">
                <a:alpha val="40000"/>
              </a:prstClr>
            </a:outerShdw>
          </a:effectLst>
        </p:spPr>
        <p:txBody>
          <a:bodyPr/>
          <a:lstStyle>
            <a:lvl1pPr>
              <a:defRPr>
                <a:ln>
                  <a:noFill/>
                </a:ln>
              </a:defRPr>
            </a:lvl1pPr>
          </a:lstStyle>
          <a:p>
            <a:pPr lvl="0"/>
            <a:endParaRPr lang="en-US" noProof="0" dirty="0"/>
          </a:p>
        </p:txBody>
      </p:sp>
      <p:sp>
        <p:nvSpPr>
          <p:cNvPr id="2" name="Title 1"/>
          <p:cNvSpPr>
            <a:spLocks noGrp="1"/>
          </p:cNvSpPr>
          <p:nvPr>
            <p:ph type="title"/>
          </p:nvPr>
        </p:nvSpPr>
        <p:spPr>
          <a:xfrm>
            <a:off x="4114800" y="419100"/>
            <a:ext cx="4876800" cy="596900"/>
          </a:xfrm>
        </p:spPr>
        <p:txBody>
          <a:bodyPr>
            <a:noAutofit/>
          </a:bodyPr>
          <a:lstStyle>
            <a:lvl1pPr algn="l">
              <a:buNone/>
              <a:defRPr sz="4000" b="0" cap="none">
                <a:solidFill>
                  <a:srgbClr val="FFFFFF"/>
                </a:solidFill>
              </a:defRPr>
            </a:lvl1pPr>
          </a:lstStyle>
          <a:p>
            <a:r>
              <a:rPr lang="en-US" dirty="0"/>
              <a:t>Click to edit Master title style</a:t>
            </a:r>
          </a:p>
        </p:txBody>
      </p:sp>
      <p:sp>
        <p:nvSpPr>
          <p:cNvPr id="5" name="Text Placeholder 4"/>
          <p:cNvSpPr>
            <a:spLocks noGrp="1"/>
          </p:cNvSpPr>
          <p:nvPr>
            <p:ph type="body" sz="quarter" idx="14"/>
          </p:nvPr>
        </p:nvSpPr>
        <p:spPr>
          <a:xfrm>
            <a:off x="4152900" y="1409700"/>
            <a:ext cx="4724400"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p:cNvSpPr>
            <a:spLocks noGrp="1"/>
          </p:cNvSpPr>
          <p:nvPr>
            <p:ph type="pic" sz="quarter" idx="15"/>
          </p:nvPr>
        </p:nvSpPr>
        <p:spPr>
          <a:xfrm>
            <a:off x="0" y="2286000"/>
            <a:ext cx="3886200" cy="2273300"/>
          </a:xfrm>
          <a:effectLst>
            <a:outerShdw blurRad="50800" dist="38100" algn="l" rotWithShape="0">
              <a:prstClr val="black">
                <a:alpha val="40000"/>
              </a:prstClr>
            </a:outerShdw>
          </a:effectLst>
        </p:spPr>
        <p:txBody>
          <a:bodyPr/>
          <a:lstStyle>
            <a:lvl1pPr>
              <a:defRPr>
                <a:ln>
                  <a:noFill/>
                </a:ln>
              </a:defRPr>
            </a:lvl1pPr>
          </a:lstStyle>
          <a:p>
            <a:pPr lvl="0"/>
            <a:endParaRPr lang="en-US" noProof="0" dirty="0"/>
          </a:p>
        </p:txBody>
      </p:sp>
      <p:sp>
        <p:nvSpPr>
          <p:cNvPr id="7" name="Picture Placeholder 11"/>
          <p:cNvSpPr>
            <a:spLocks noGrp="1"/>
          </p:cNvSpPr>
          <p:nvPr>
            <p:ph type="pic" sz="quarter" idx="16"/>
          </p:nvPr>
        </p:nvSpPr>
        <p:spPr>
          <a:xfrm>
            <a:off x="0" y="4546600"/>
            <a:ext cx="3886200" cy="2311400"/>
          </a:xfrm>
          <a:effectLst>
            <a:outerShdw blurRad="50800" dist="38100" algn="l" rotWithShape="0">
              <a:prstClr val="black">
                <a:alpha val="40000"/>
              </a:prstClr>
            </a:outerShdw>
          </a:effectLst>
        </p:spPr>
        <p:txBody>
          <a:bodyPr/>
          <a:lstStyle>
            <a:lvl1pPr>
              <a:defRPr>
                <a:ln>
                  <a:noFill/>
                </a:ln>
              </a:defRPr>
            </a:lvl1pPr>
          </a:lstStyle>
          <a:p>
            <a:pPr lvl="0"/>
            <a:endParaRPr lang="en-US" noProof="0" dirty="0"/>
          </a:p>
        </p:txBody>
      </p:sp>
    </p:spTree>
    <p:extLst>
      <p:ext uri="{BB962C8B-B14F-4D97-AF65-F5344CB8AC3E}">
        <p14:creationId xmlns:p14="http://schemas.microsoft.com/office/powerpoint/2010/main" val="417442907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ide-No Photos">
    <p:spTree>
      <p:nvGrpSpPr>
        <p:cNvPr id="1" name=""/>
        <p:cNvGrpSpPr/>
        <p:nvPr/>
      </p:nvGrpSpPr>
      <p:grpSpPr>
        <a:xfrm>
          <a:off x="0" y="0"/>
          <a:ext cx="0" cy="0"/>
          <a:chOff x="0" y="0"/>
          <a:chExt cx="0" cy="0"/>
        </a:xfrm>
      </p:grpSpPr>
      <p:sp>
        <p:nvSpPr>
          <p:cNvPr id="6" name="Rectangle 5"/>
          <p:cNvSpPr/>
          <p:nvPr/>
        </p:nvSpPr>
        <p:spPr bwMode="auto">
          <a:xfrm>
            <a:off x="3886200" y="381000"/>
            <a:ext cx="52578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grpSp>
        <p:nvGrpSpPr>
          <p:cNvPr id="7" name="Group 5"/>
          <p:cNvGrpSpPr>
            <a:grpSpLocks/>
          </p:cNvGrpSpPr>
          <p:nvPr userDrawn="1"/>
        </p:nvGrpSpPr>
        <p:grpSpPr bwMode="auto">
          <a:xfrm>
            <a:off x="0" y="381000"/>
            <a:ext cx="3886200" cy="685800"/>
            <a:chOff x="0" y="381000"/>
            <a:chExt cx="3886200" cy="685800"/>
          </a:xfrm>
        </p:grpSpPr>
        <p:sp>
          <p:nvSpPr>
            <p:cNvPr id="8" name="Rectangle 7"/>
            <p:cNvSpPr/>
            <p:nvPr/>
          </p:nvSpPr>
          <p:spPr bwMode="auto">
            <a:xfrm>
              <a:off x="0" y="381000"/>
              <a:ext cx="38862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pic>
          <p:nvPicPr>
            <p:cNvPr id="9" name="Picture 4" descr="UN_Women_English_White.pn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268288" y="493713"/>
              <a:ext cx="1560512"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 Placeholder 4"/>
          <p:cNvSpPr>
            <a:spLocks noGrp="1"/>
          </p:cNvSpPr>
          <p:nvPr>
            <p:ph type="body" sz="quarter" idx="14"/>
          </p:nvPr>
        </p:nvSpPr>
        <p:spPr>
          <a:xfrm>
            <a:off x="393700" y="1409700"/>
            <a:ext cx="8483600"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311400" y="419100"/>
            <a:ext cx="6680200" cy="596900"/>
          </a:xfrm>
        </p:spPr>
        <p:txBody>
          <a:bodyPr>
            <a:noAutofit/>
          </a:bodyPr>
          <a:lstStyle>
            <a:lvl1pPr algn="l">
              <a:buNone/>
              <a:defRPr sz="4000" b="0" cap="none">
                <a:solidFill>
                  <a:srgbClr val="FFFFFF"/>
                </a:solidFill>
              </a:defRPr>
            </a:lvl1pPr>
          </a:lstStyle>
          <a:p>
            <a:r>
              <a:rPr lang="en-US" dirty="0"/>
              <a:t>Click to edit Master title style</a:t>
            </a:r>
          </a:p>
        </p:txBody>
      </p:sp>
    </p:spTree>
    <p:extLst>
      <p:ext uri="{BB962C8B-B14F-4D97-AF65-F5344CB8AC3E}">
        <p14:creationId xmlns:p14="http://schemas.microsoft.com/office/powerpoint/2010/main" val="2506467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Left Pictures on Blue">
    <p:spTree>
      <p:nvGrpSpPr>
        <p:cNvPr id="1" name=""/>
        <p:cNvGrpSpPr/>
        <p:nvPr/>
      </p:nvGrpSpPr>
      <p:grpSpPr>
        <a:xfrm>
          <a:off x="0" y="0"/>
          <a:ext cx="0" cy="0"/>
          <a:chOff x="0" y="0"/>
          <a:chExt cx="0" cy="0"/>
        </a:xfrm>
      </p:grpSpPr>
      <p:sp>
        <p:nvSpPr>
          <p:cNvPr id="6" name="Rectangle 5"/>
          <p:cNvSpPr>
            <a:spLocks noChangeArrowheads="1"/>
          </p:cNvSpPr>
          <p:nvPr userDrawn="1"/>
        </p:nvSpPr>
        <p:spPr bwMode="auto">
          <a:xfrm>
            <a:off x="0" y="0"/>
            <a:ext cx="3886200" cy="6858000"/>
          </a:xfrm>
          <a:prstGeom prst="rect">
            <a:avLst/>
          </a:prstGeom>
          <a:solidFill>
            <a:schemeClr val="bg2"/>
          </a:solidFill>
          <a:ln>
            <a:noFill/>
          </a:ln>
          <a:effectLst>
            <a:outerShdw blurRad="50800" dist="38100" algn="l" rotWithShape="0">
              <a:srgbClr val="808080">
                <a:alpha val="39999"/>
              </a:srgbClr>
            </a:outerShdw>
          </a:effectLst>
          <a:extLst>
            <a:ext uri="{91240B29-F687-4F45-9708-019B960494DF}">
              <a14:hiddenLine xmlns:a14="http://schemas.microsoft.com/office/drawing/2010/main" w="10000">
                <a:solidFill>
                  <a:srgbClr val="000000"/>
                </a:solidFill>
                <a:miter lim="800000"/>
                <a:headEnd/>
                <a:tailEnd/>
              </a14:hiddenLine>
            </a:ext>
          </a:extLst>
        </p:spPr>
        <p:txBody>
          <a:bodyPr anchor="ctr"/>
          <a:lstStyle/>
          <a:p>
            <a:pPr algn="ctr" fontAlgn="base">
              <a:spcBef>
                <a:spcPct val="0"/>
              </a:spcBef>
              <a:spcAft>
                <a:spcPct val="0"/>
              </a:spcAft>
              <a:defRPr/>
            </a:pPr>
            <a:endParaRPr lang="en-US" dirty="0">
              <a:solidFill>
                <a:prstClr val="white"/>
              </a:solidFill>
              <a:ea typeface="ＭＳ Ｐゴシック" pitchFamily="34" charset="-128"/>
            </a:endParaRPr>
          </a:p>
        </p:txBody>
      </p:sp>
      <p:sp>
        <p:nvSpPr>
          <p:cNvPr id="8" name="Rectangle 7"/>
          <p:cNvSpPr/>
          <p:nvPr userDrawn="1"/>
        </p:nvSpPr>
        <p:spPr>
          <a:xfrm>
            <a:off x="3886200" y="0"/>
            <a:ext cx="990600" cy="6858000"/>
          </a:xfrm>
          <a:prstGeom prst="rect">
            <a:avLst/>
          </a:prstGeom>
          <a:gradFill flip="none" rotWithShape="1">
            <a:gsLst>
              <a:gs pos="0">
                <a:schemeClr val="accent2">
                  <a:lumMod val="20000"/>
                  <a:lumOff val="80000"/>
                </a:schemeClr>
              </a:gs>
              <a:gs pos="100000">
                <a:srgbClr val="000000">
                  <a:alpha val="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9" name="Rectangle 8"/>
          <p:cNvSpPr/>
          <p:nvPr/>
        </p:nvSpPr>
        <p:spPr bwMode="auto">
          <a:xfrm>
            <a:off x="3886200" y="381000"/>
            <a:ext cx="5257800" cy="685800"/>
          </a:xfrm>
          <a:prstGeom prst="rect">
            <a:avLst/>
          </a:prstGeom>
          <a:solidFill>
            <a:schemeClr val="tx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2" name="Title 1"/>
          <p:cNvSpPr>
            <a:spLocks noGrp="1"/>
          </p:cNvSpPr>
          <p:nvPr>
            <p:ph type="title"/>
          </p:nvPr>
        </p:nvSpPr>
        <p:spPr>
          <a:xfrm>
            <a:off x="4114801" y="363607"/>
            <a:ext cx="4762500" cy="707886"/>
          </a:xfrm>
        </p:spPr>
        <p:txBody>
          <a:bodyPr wrap="none">
            <a:normAutofit/>
          </a:bodyPr>
          <a:lstStyle>
            <a:lvl1pPr algn="l">
              <a:buNone/>
              <a:defRPr sz="4000" b="0" cap="none">
                <a:solidFill>
                  <a:srgbClr val="FFFFFF"/>
                </a:solidFill>
              </a:defRPr>
            </a:lvl1pPr>
          </a:lstStyle>
          <a:p>
            <a:r>
              <a:rPr lang="en-US" dirty="0"/>
              <a:t>Click to edit Master title style</a:t>
            </a:r>
          </a:p>
        </p:txBody>
      </p:sp>
      <p:sp>
        <p:nvSpPr>
          <p:cNvPr id="5" name="Text Placeholder 4"/>
          <p:cNvSpPr>
            <a:spLocks noGrp="1"/>
          </p:cNvSpPr>
          <p:nvPr>
            <p:ph type="body" sz="quarter" idx="14"/>
          </p:nvPr>
        </p:nvSpPr>
        <p:spPr>
          <a:xfrm>
            <a:off x="4152900" y="1409700"/>
            <a:ext cx="4724400"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p:cNvSpPr>
            <a:spLocks noGrp="1"/>
          </p:cNvSpPr>
          <p:nvPr>
            <p:ph type="pic" sz="quarter" idx="16"/>
          </p:nvPr>
        </p:nvSpPr>
        <p:spPr>
          <a:xfrm>
            <a:off x="0" y="1066800"/>
            <a:ext cx="3886200" cy="2603500"/>
          </a:xfrm>
          <a:effectLst/>
        </p:spPr>
        <p:txBody>
          <a:bodyPr/>
          <a:lstStyle>
            <a:lvl1pPr>
              <a:defRPr>
                <a:ln>
                  <a:noFill/>
                </a:ln>
              </a:defRPr>
            </a:lvl1pPr>
          </a:lstStyle>
          <a:p>
            <a:pPr lvl="0"/>
            <a:endParaRPr lang="en-US" noProof="0" dirty="0"/>
          </a:p>
        </p:txBody>
      </p:sp>
      <p:sp>
        <p:nvSpPr>
          <p:cNvPr id="11" name="Picture Placeholder 11"/>
          <p:cNvSpPr>
            <a:spLocks noGrp="1"/>
          </p:cNvSpPr>
          <p:nvPr>
            <p:ph type="pic" sz="quarter" idx="17"/>
          </p:nvPr>
        </p:nvSpPr>
        <p:spPr>
          <a:xfrm>
            <a:off x="0" y="3683000"/>
            <a:ext cx="3886200" cy="2628900"/>
          </a:xfrm>
          <a:effectLst/>
        </p:spPr>
        <p:txBody>
          <a:bodyPr/>
          <a:lstStyle>
            <a:lvl1pPr>
              <a:defRPr>
                <a:ln>
                  <a:noFill/>
                </a:ln>
              </a:defRPr>
            </a:lvl1pPr>
          </a:lstStyle>
          <a:p>
            <a:pPr lvl="0"/>
            <a:endParaRPr lang="en-US" noProof="0" dirty="0"/>
          </a:p>
        </p:txBody>
      </p:sp>
    </p:spTree>
    <p:extLst>
      <p:ext uri="{BB962C8B-B14F-4D97-AF65-F5344CB8AC3E}">
        <p14:creationId xmlns:p14="http://schemas.microsoft.com/office/powerpoint/2010/main" val="32548533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Text-Right Picture">
    <p:spTree>
      <p:nvGrpSpPr>
        <p:cNvPr id="1" name=""/>
        <p:cNvGrpSpPr/>
        <p:nvPr/>
      </p:nvGrpSpPr>
      <p:grpSpPr>
        <a:xfrm>
          <a:off x="0" y="0"/>
          <a:ext cx="0" cy="0"/>
          <a:chOff x="0" y="0"/>
          <a:chExt cx="0" cy="0"/>
        </a:xfrm>
      </p:grpSpPr>
      <p:sp>
        <p:nvSpPr>
          <p:cNvPr id="6" name="Rectangle 5"/>
          <p:cNvSpPr/>
          <p:nvPr userDrawn="1"/>
        </p:nvSpPr>
        <p:spPr>
          <a:xfrm>
            <a:off x="0" y="0"/>
            <a:ext cx="990600" cy="6858000"/>
          </a:xfrm>
          <a:prstGeom prst="rect">
            <a:avLst/>
          </a:prstGeom>
          <a:gradFill flip="none" rotWithShape="1">
            <a:gsLst>
              <a:gs pos="0">
                <a:schemeClr val="accent2">
                  <a:lumMod val="20000"/>
                  <a:lumOff val="80000"/>
                </a:schemeClr>
              </a:gs>
              <a:gs pos="100000">
                <a:srgbClr val="000000">
                  <a:alpha val="0"/>
                </a:srgb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7" name="Rectangle 6"/>
          <p:cNvSpPr>
            <a:spLocks noChangeArrowheads="1"/>
          </p:cNvSpPr>
          <p:nvPr/>
        </p:nvSpPr>
        <p:spPr bwMode="auto">
          <a:xfrm>
            <a:off x="0" y="381000"/>
            <a:ext cx="5257800" cy="685800"/>
          </a:xfrm>
          <a:prstGeom prst="rect">
            <a:avLst/>
          </a:prstGeom>
          <a:solidFill>
            <a:schemeClr val="tx1">
              <a:alpha val="79999"/>
            </a:schemeClr>
          </a:solidFill>
          <a:ln>
            <a:noFill/>
          </a:ln>
          <a:effectLst>
            <a:outerShdw blurRad="50800" dist="38100" algn="l" rotWithShape="0">
              <a:srgbClr val="808080">
                <a:alpha val="39999"/>
              </a:srgbClr>
            </a:outerShdw>
          </a:effectLst>
          <a:extLst>
            <a:ext uri="{91240B29-F687-4F45-9708-019B960494DF}">
              <a14:hiddenLine xmlns:a14="http://schemas.microsoft.com/office/drawing/2010/main" w="10000">
                <a:solidFill>
                  <a:srgbClr val="000000"/>
                </a:solidFill>
                <a:miter lim="800000"/>
                <a:headEnd/>
                <a:tailEnd/>
              </a14:hiddenLine>
            </a:ext>
          </a:extLst>
        </p:spPr>
        <p:txBody>
          <a:bodyPr anchor="ctr"/>
          <a:lstStyle/>
          <a:p>
            <a:pPr algn="ctr" fontAlgn="base">
              <a:spcBef>
                <a:spcPct val="0"/>
              </a:spcBef>
              <a:spcAft>
                <a:spcPct val="0"/>
              </a:spcAft>
              <a:defRPr/>
            </a:pPr>
            <a:endParaRPr lang="en-US" dirty="0">
              <a:solidFill>
                <a:srgbClr val="FFFFFF"/>
              </a:solidFill>
              <a:ea typeface="ＭＳ Ｐゴシック" charset="-128"/>
              <a:cs typeface="ＭＳ Ｐゴシック" charset="-128"/>
            </a:endParaRPr>
          </a:p>
        </p:txBody>
      </p:sp>
      <p:sp>
        <p:nvSpPr>
          <p:cNvPr id="12" name="Picture Placeholder 11"/>
          <p:cNvSpPr>
            <a:spLocks noGrp="1"/>
          </p:cNvSpPr>
          <p:nvPr>
            <p:ph type="pic" sz="quarter" idx="13"/>
          </p:nvPr>
        </p:nvSpPr>
        <p:spPr>
          <a:xfrm>
            <a:off x="5257800" y="0"/>
            <a:ext cx="3886200" cy="6858000"/>
          </a:xfrm>
          <a:effectLst>
            <a:innerShdw blurRad="63500" dist="50800" dir="10800000">
              <a:prstClr val="black">
                <a:alpha val="50000"/>
              </a:prstClr>
            </a:innerShdw>
          </a:effectLst>
        </p:spPr>
        <p:txBody>
          <a:bodyPr/>
          <a:lstStyle/>
          <a:p>
            <a:pPr lvl="0"/>
            <a:endParaRPr lang="en-US" noProof="0" dirty="0"/>
          </a:p>
        </p:txBody>
      </p:sp>
      <p:sp>
        <p:nvSpPr>
          <p:cNvPr id="2" name="Title 1"/>
          <p:cNvSpPr>
            <a:spLocks noGrp="1"/>
          </p:cNvSpPr>
          <p:nvPr>
            <p:ph type="title"/>
          </p:nvPr>
        </p:nvSpPr>
        <p:spPr>
          <a:xfrm>
            <a:off x="228600" y="419100"/>
            <a:ext cx="4876800" cy="596900"/>
          </a:xfrm>
        </p:spPr>
        <p:txBody>
          <a:bodyPr>
            <a:normAutofit/>
          </a:bodyPr>
          <a:lstStyle>
            <a:lvl1pPr algn="l">
              <a:buNone/>
              <a:defRPr sz="4000" b="0" cap="none">
                <a:solidFill>
                  <a:srgbClr val="FFFFFF"/>
                </a:solidFill>
              </a:defRPr>
            </a:lvl1pPr>
          </a:lstStyle>
          <a:p>
            <a:r>
              <a:rPr lang="en-US" dirty="0"/>
              <a:t>Click to edit Master title style</a:t>
            </a:r>
          </a:p>
        </p:txBody>
      </p:sp>
      <p:sp>
        <p:nvSpPr>
          <p:cNvPr id="5" name="Text Placeholder 4"/>
          <p:cNvSpPr>
            <a:spLocks noGrp="1"/>
          </p:cNvSpPr>
          <p:nvPr>
            <p:ph type="body" sz="quarter" idx="14"/>
          </p:nvPr>
        </p:nvSpPr>
        <p:spPr>
          <a:xfrm>
            <a:off x="266700" y="1409700"/>
            <a:ext cx="4724400" cy="4394200"/>
          </a:xfrm>
        </p:spPr>
        <p:txBody>
          <a:bodyPr/>
          <a:lstStyle>
            <a:lvl1pPr>
              <a:defRPr b="0"/>
            </a:lvl1pPr>
            <a:lvl2pPr marL="228600" indent="-228600">
              <a:buFont typeface="Arial"/>
              <a:buChar char="•"/>
              <a:defRPr/>
            </a:lvl2pPr>
            <a:lvl3pPr marL="457200" indent="-228600">
              <a:buSzPct val="120000"/>
              <a:buFont typeface="Arial"/>
              <a:buChar char="•"/>
              <a:defRPr/>
            </a:lvl3pPr>
            <a:lvl4pPr marL="749300" indent="-228600">
              <a:buSzPct val="120000"/>
              <a:buFont typeface="Arial"/>
              <a:buChar char="•"/>
              <a:defRPr/>
            </a:lvl4pPr>
            <a:lvl5pPr marL="1028700" indent="-228600">
              <a:buSzPct val="120000"/>
              <a:buFont typeface="Arial"/>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4630310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a:xfrm>
            <a:off x="6096000" y="6248400"/>
            <a:ext cx="26670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fontAlgn="base">
              <a:spcBef>
                <a:spcPct val="0"/>
              </a:spcBef>
              <a:spcAft>
                <a:spcPct val="0"/>
              </a:spcAft>
            </a:pPr>
            <a:endParaRPr lang="en-US" dirty="0">
              <a:solidFill>
                <a:srgbClr val="009DDC"/>
              </a:solidFill>
              <a:latin typeface="Arial" pitchFamily="34" charset="0"/>
              <a:ea typeface="ＭＳ Ｐゴシック" pitchFamily="34" charset="-128"/>
            </a:endParaRPr>
          </a:p>
        </p:txBody>
      </p:sp>
      <p:sp>
        <p:nvSpPr>
          <p:cNvPr id="6" name="Footer Placeholder 2"/>
          <p:cNvSpPr>
            <a:spLocks noGrp="1"/>
          </p:cNvSpPr>
          <p:nvPr>
            <p:ph type="ftr" sz="quarter" idx="11"/>
          </p:nvPr>
        </p:nvSpPr>
        <p:spPr>
          <a:xfrm>
            <a:off x="609600" y="6248400"/>
            <a:ext cx="5421313" cy="365125"/>
          </a:xfrm>
          <a:prstGeom prst="rect">
            <a:avLst/>
          </a:prstGeom>
        </p:spPr>
        <p:txBody>
          <a:bodyPr/>
          <a:lstStyle>
            <a:lvl1pPr>
              <a:defRPr>
                <a:latin typeface="Arial" charset="0"/>
                <a:ea typeface="ＭＳ Ｐゴシック" charset="0"/>
                <a:cs typeface="ＭＳ Ｐゴシック" charset="0"/>
              </a:defRPr>
            </a:lvl1pPr>
          </a:lstStyle>
          <a:p>
            <a:pPr fontAlgn="base">
              <a:spcBef>
                <a:spcPct val="0"/>
              </a:spcBef>
              <a:spcAft>
                <a:spcPct val="0"/>
              </a:spcAft>
              <a:defRPr/>
            </a:pPr>
            <a:endParaRPr lang="en-US" dirty="0">
              <a:solidFill>
                <a:srgbClr val="009DDC"/>
              </a:solidFill>
            </a:endParaRPr>
          </a:p>
        </p:txBody>
      </p:sp>
      <p:sp>
        <p:nvSpPr>
          <p:cNvPr id="7" name="Slide Number Placeholder 22"/>
          <p:cNvSpPr>
            <a:spLocks noGrp="1"/>
          </p:cNvSpPr>
          <p:nvPr>
            <p:ph type="sldNum" sz="quarter" idx="12"/>
          </p:nvPr>
        </p:nvSpPr>
        <p:spPr>
          <a:xfrm>
            <a:off x="0" y="1271588"/>
            <a:ext cx="533400" cy="244475"/>
          </a:xfrm>
          <a:prstGeom prst="rect">
            <a:avLst/>
          </a:prstGeom>
        </p:spPr>
        <p:txBody>
          <a:bodyPr vert="horz" wrap="square" lIns="91440" tIns="45720" rIns="91440" bIns="45720" numCol="1" anchor="t" anchorCtr="0" compatLnSpc="1">
            <a:prstTxWarp prst="textNoShape">
              <a:avLst/>
            </a:prstTxWarp>
          </a:bodyPr>
          <a:lstStyle>
            <a:lvl1pPr>
              <a:defRPr/>
            </a:lvl1pPr>
          </a:lstStyle>
          <a:p>
            <a:pPr fontAlgn="base">
              <a:spcBef>
                <a:spcPct val="0"/>
              </a:spcBef>
              <a:spcAft>
                <a:spcPct val="0"/>
              </a:spcAft>
            </a:pPr>
            <a:fld id="{A665FE2C-7301-41BB-B5E8-B63A8DE943D9}" type="slidenum">
              <a:rPr lang="en-US">
                <a:solidFill>
                  <a:srgbClr val="009DDC"/>
                </a:solidFill>
                <a:latin typeface="Arial" pitchFamily="34" charset="0"/>
                <a:ea typeface="ＭＳ Ｐゴシック" pitchFamily="34" charset="-128"/>
              </a:rPr>
              <a:pPr fontAlgn="base">
                <a:spcBef>
                  <a:spcPct val="0"/>
                </a:spcBef>
                <a:spcAft>
                  <a:spcPct val="0"/>
                </a:spcAft>
              </a:pPr>
              <a:t>‹#›</a:t>
            </a:fld>
            <a:endParaRPr lang="en-US" dirty="0">
              <a:solidFill>
                <a:srgbClr val="009DDC"/>
              </a:solidFill>
              <a:latin typeface="Arial" pitchFamily="34" charset="0"/>
              <a:ea typeface="ＭＳ Ｐゴシック" pitchFamily="34" charset="-128"/>
            </a:endParaRPr>
          </a:p>
        </p:txBody>
      </p:sp>
    </p:spTree>
    <p:extLst>
      <p:ext uri="{BB962C8B-B14F-4D97-AF65-F5344CB8AC3E}">
        <p14:creationId xmlns:p14="http://schemas.microsoft.com/office/powerpoint/2010/main" val="14229419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178300" y="228600"/>
            <a:ext cx="45847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4241800" y="1600200"/>
            <a:ext cx="452437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4213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1" r:id="rId4"/>
    <p:sldLayoutId id="2147483664" r:id="rId5"/>
    <p:sldLayoutId id="2147483665" r:id="rId6"/>
    <p:sldLayoutId id="2147483666" r:id="rId7"/>
    <p:sldLayoutId id="2147483667" r:id="rId8"/>
    <p:sldLayoutId id="2147483668" r:id="rId9"/>
    <p:sldLayoutId id="2147483669" r:id="rId10"/>
    <p:sldLayoutId id="2147483670" r:id="rId11"/>
  </p:sldLayoutIdLst>
  <p:hf hdr="0" dt="0"/>
  <p:txStyles>
    <p:titleStyle>
      <a:lvl1pPr algn="l" rtl="0" eaLnBrk="0" fontAlgn="base" hangingPunct="0">
        <a:spcBef>
          <a:spcPct val="0"/>
        </a:spcBef>
        <a:spcAft>
          <a:spcPct val="0"/>
        </a:spcAft>
        <a:defRPr sz="4400" kern="1200">
          <a:solidFill>
            <a:srgbClr val="6C6C6C"/>
          </a:solidFill>
          <a:latin typeface="+mj-lt"/>
          <a:ea typeface="ＭＳ Ｐゴシック" charset="0"/>
          <a:cs typeface="ＭＳ Ｐゴシック" charset="0"/>
        </a:defRPr>
      </a:lvl1pPr>
      <a:lvl2pPr algn="l" rtl="0" eaLnBrk="0" fontAlgn="base" hangingPunct="0">
        <a:spcBef>
          <a:spcPct val="0"/>
        </a:spcBef>
        <a:spcAft>
          <a:spcPct val="0"/>
        </a:spcAft>
        <a:defRPr sz="4400">
          <a:solidFill>
            <a:srgbClr val="6C6C6C"/>
          </a:solidFill>
          <a:latin typeface="Calibri" pitchFamily="34" charset="0"/>
          <a:ea typeface="ＭＳ Ｐゴシック" charset="0"/>
          <a:cs typeface="ＭＳ Ｐゴシック" charset="0"/>
        </a:defRPr>
      </a:lvl2pPr>
      <a:lvl3pPr algn="l" rtl="0" eaLnBrk="0" fontAlgn="base" hangingPunct="0">
        <a:spcBef>
          <a:spcPct val="0"/>
        </a:spcBef>
        <a:spcAft>
          <a:spcPct val="0"/>
        </a:spcAft>
        <a:defRPr sz="4400">
          <a:solidFill>
            <a:srgbClr val="6C6C6C"/>
          </a:solidFill>
          <a:latin typeface="Calibri" pitchFamily="34" charset="0"/>
          <a:ea typeface="ＭＳ Ｐゴシック" charset="0"/>
          <a:cs typeface="ＭＳ Ｐゴシック" charset="0"/>
        </a:defRPr>
      </a:lvl3pPr>
      <a:lvl4pPr algn="l" rtl="0" eaLnBrk="0" fontAlgn="base" hangingPunct="0">
        <a:spcBef>
          <a:spcPct val="0"/>
        </a:spcBef>
        <a:spcAft>
          <a:spcPct val="0"/>
        </a:spcAft>
        <a:defRPr sz="4400">
          <a:solidFill>
            <a:srgbClr val="6C6C6C"/>
          </a:solidFill>
          <a:latin typeface="Calibri" pitchFamily="34" charset="0"/>
          <a:ea typeface="ＭＳ Ｐゴシック" charset="0"/>
          <a:cs typeface="ＭＳ Ｐゴシック" charset="0"/>
        </a:defRPr>
      </a:lvl4pPr>
      <a:lvl5pPr algn="l" rtl="0" eaLnBrk="0" fontAlgn="base" hangingPunct="0">
        <a:spcBef>
          <a:spcPct val="0"/>
        </a:spcBef>
        <a:spcAft>
          <a:spcPct val="0"/>
        </a:spcAft>
        <a:defRPr sz="4400">
          <a:solidFill>
            <a:srgbClr val="6C6C6C"/>
          </a:solidFill>
          <a:latin typeface="Calibri" pitchFamily="34" charset="0"/>
          <a:ea typeface="ＭＳ Ｐゴシック" charset="0"/>
          <a:cs typeface="ＭＳ Ｐゴシック"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42900" indent="-342900" algn="l" rtl="0" eaLnBrk="0" fontAlgn="base" hangingPunct="0">
        <a:spcBef>
          <a:spcPct val="0"/>
        </a:spcBef>
        <a:spcAft>
          <a:spcPts val="1200"/>
        </a:spcAft>
        <a:buClr>
          <a:schemeClr val="bg2"/>
        </a:buClr>
        <a:buSzPct val="60000"/>
        <a:defRPr sz="2400" kern="1200">
          <a:solidFill>
            <a:srgbClr val="6C6C6C"/>
          </a:solidFill>
          <a:latin typeface="+mn-lt"/>
          <a:ea typeface="ＭＳ Ｐゴシック" charset="0"/>
          <a:cs typeface="ＭＳ Ｐゴシック" charset="0"/>
        </a:defRPr>
      </a:lvl1pPr>
      <a:lvl2pPr marL="639763" indent="-273050" algn="l" rtl="0" eaLnBrk="0" fontAlgn="base" hangingPunct="0">
        <a:spcBef>
          <a:spcPct val="0"/>
        </a:spcBef>
        <a:spcAft>
          <a:spcPts val="1200"/>
        </a:spcAft>
        <a:buClr>
          <a:schemeClr val="bg2"/>
        </a:buClr>
        <a:buSzPct val="100000"/>
        <a:buFont typeface="Arial" pitchFamily="34" charset="0"/>
        <a:buChar char="•"/>
        <a:defRPr sz="2400" kern="1200">
          <a:solidFill>
            <a:srgbClr val="6C6C6C"/>
          </a:solidFill>
          <a:latin typeface="+mn-lt"/>
          <a:ea typeface="ＭＳ Ｐゴシック" charset="0"/>
          <a:cs typeface="+mn-cs"/>
        </a:defRPr>
      </a:lvl2pPr>
      <a:lvl3pPr marL="914400" indent="-228600" algn="l" rtl="0" eaLnBrk="0" fontAlgn="base" hangingPunct="0">
        <a:spcBef>
          <a:spcPct val="0"/>
        </a:spcBef>
        <a:spcAft>
          <a:spcPts val="1200"/>
        </a:spcAft>
        <a:buClr>
          <a:schemeClr val="bg2"/>
        </a:buClr>
        <a:buSzPct val="75000"/>
        <a:buFont typeface="Arial" pitchFamily="34" charset="0"/>
        <a:buChar char="•"/>
        <a:defRPr sz="2000" kern="1200">
          <a:solidFill>
            <a:srgbClr val="6C6C6C"/>
          </a:solidFill>
          <a:latin typeface="+mn-lt"/>
          <a:ea typeface="ＭＳ Ｐゴシック" charset="0"/>
          <a:cs typeface="Geneva" charset="0"/>
        </a:defRPr>
      </a:lvl3pPr>
      <a:lvl4pPr marL="1371600" indent="-228600" algn="l" rtl="0" eaLnBrk="0" fontAlgn="base" hangingPunct="0">
        <a:spcBef>
          <a:spcPct val="0"/>
        </a:spcBef>
        <a:spcAft>
          <a:spcPts val="1200"/>
        </a:spcAft>
        <a:buClr>
          <a:schemeClr val="bg2"/>
        </a:buClr>
        <a:buSzPct val="75000"/>
        <a:buFont typeface="Arial" pitchFamily="34" charset="0"/>
        <a:buChar char="•"/>
        <a:defRPr sz="2000" kern="1200">
          <a:solidFill>
            <a:srgbClr val="6C6C6C"/>
          </a:solidFill>
          <a:latin typeface="+mn-lt"/>
          <a:ea typeface="Geneva" pitchFamily="-109" charset="-128"/>
          <a:cs typeface="Geneva" charset="0"/>
        </a:defRPr>
      </a:lvl4pPr>
      <a:lvl5pPr marL="1828800" indent="-228600" algn="l" rtl="0" eaLnBrk="0" fontAlgn="base" hangingPunct="0">
        <a:spcBef>
          <a:spcPct val="0"/>
        </a:spcBef>
        <a:spcAft>
          <a:spcPts val="1200"/>
        </a:spcAft>
        <a:buClr>
          <a:schemeClr val="bg2"/>
        </a:buClr>
        <a:buSzPct val="65000"/>
        <a:buFont typeface="Arial" pitchFamily="34" charset="0"/>
        <a:buChar char="•"/>
        <a:defRPr sz="2000" kern="1200">
          <a:solidFill>
            <a:srgbClr val="6C6C6C"/>
          </a:solidFill>
          <a:latin typeface="+mn-lt"/>
          <a:ea typeface="Geneva" pitchFamily="-109" charset="-128"/>
          <a:cs typeface="Geneva" charset="0"/>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jp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7.emf"/><Relationship Id="rId5" Type="http://schemas.openxmlformats.org/officeDocument/2006/relationships/image" Target="../media/image8.png"/><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6.jpg"/><Relationship Id="rId5" Type="http://schemas.microsoft.com/office/2007/relationships/hdphoto" Target="../media/hdphoto2.wdp"/><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24.jpe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26.jpe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image" Target="../media/image7.emf"/><Relationship Id="rId5" Type="http://schemas.openxmlformats.org/officeDocument/2006/relationships/image" Target="../media/image8.png"/><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3.png"/><Relationship Id="rId7"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image" Target="../media/image29.jpeg"/><Relationship Id="rId5" Type="http://schemas.openxmlformats.org/officeDocument/2006/relationships/image" Target="../media/image21.jpeg"/><Relationship Id="rId4" Type="http://schemas.microsoft.com/office/2007/relationships/hdphoto" Target="../media/hdphoto2.wdp"/><Relationship Id="rId9" Type="http://schemas.openxmlformats.org/officeDocument/2006/relationships/image" Target="../media/image7.emf"/></Relationships>
</file>

<file path=ppt/slides/_rels/slide1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30.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image" Target="../media/image6.jpg"/><Relationship Id="rId5" Type="http://schemas.openxmlformats.org/officeDocument/2006/relationships/image" Target="../media/image17.jpeg"/><Relationship Id="rId4" Type="http://schemas.openxmlformats.org/officeDocument/2006/relationships/image" Target="../media/image31.jpeg"/><Relationship Id="rId9" Type="http://schemas.openxmlformats.org/officeDocument/2006/relationships/image" Target="../media/image32.jpeg"/></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3.png"/><Relationship Id="rId7"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7.emf"/><Relationship Id="rId5" Type="http://schemas.openxmlformats.org/officeDocument/2006/relationships/image" Target="../media/image34.png"/><Relationship Id="rId4" Type="http://schemas.microsoft.com/office/2007/relationships/hdphoto" Target="../media/hdphoto3.wdp"/></Relationships>
</file>

<file path=ppt/slides/_rels/slide1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emf"/></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3.png"/><Relationship Id="rId7" Type="http://schemas.openxmlformats.org/officeDocument/2006/relationships/image" Target="../media/image6.jpg"/><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image" Target="../media/image25.png"/><Relationship Id="rId5" Type="http://schemas.openxmlformats.org/officeDocument/2006/relationships/image" Target="../media/image36.png"/><Relationship Id="rId4" Type="http://schemas.microsoft.com/office/2007/relationships/hdphoto" Target="../media/hdphoto3.wdp"/><Relationship Id="rId9" Type="http://schemas.openxmlformats.org/officeDocument/2006/relationships/image" Target="../media/image7.emf"/></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6.xml"/><Relationship Id="rId6" Type="http://schemas.openxmlformats.org/officeDocument/2006/relationships/image" Target="../media/image7.emf"/><Relationship Id="rId5" Type="http://schemas.openxmlformats.org/officeDocument/2006/relationships/image" Target="../media/image8.png"/><Relationship Id="rId4" Type="http://schemas.openxmlformats.org/officeDocument/2006/relationships/image" Target="../media/image6.jpg"/></Relationships>
</file>

<file path=ppt/slides/_rels/slide2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7.png"/><Relationship Id="rId7" Type="http://schemas.openxmlformats.org/officeDocument/2006/relationships/image" Target="../media/image6.jpg"/><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image" Target="../media/image7.emf"/><Relationship Id="rId5" Type="http://schemas.openxmlformats.org/officeDocument/2006/relationships/image" Target="../media/image10.png"/><Relationship Id="rId4" Type="http://schemas.microsoft.com/office/2007/relationships/hdphoto" Target="../media/hdphoto4.wdp"/></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6.jpg"/><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emf"/><Relationship Id="rId4" Type="http://schemas.microsoft.com/office/2007/relationships/hdphoto" Target="../media/hdphoto3.wdp"/></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0.png"/><Relationship Id="rId4" Type="http://schemas.microsoft.com/office/2007/relationships/hdphoto" Target="../media/hdphoto1.wdp"/><Relationship Id="rId9" Type="http://schemas.openxmlformats.org/officeDocument/2006/relationships/image" Target="../media/image7.emf"/></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10.png"/><Relationship Id="rId7"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4.png"/><Relationship Id="rId7"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7.jpeg"/><Relationship Id="rId5" Type="http://schemas.openxmlformats.org/officeDocument/2006/relationships/image" Target="../media/image16.png"/><Relationship Id="rId10" Type="http://schemas.openxmlformats.org/officeDocument/2006/relationships/image" Target="../media/image18.jpeg"/><Relationship Id="rId4" Type="http://schemas.openxmlformats.org/officeDocument/2006/relationships/image" Target="../media/image15.jpeg"/><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12.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6.jpg"/><Relationship Id="rId5" Type="http://schemas.openxmlformats.org/officeDocument/2006/relationships/image" Target="../media/image19.jpe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jp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6.jpg"/><Relationship Id="rId5" Type="http://schemas.openxmlformats.org/officeDocument/2006/relationships/image" Target="../media/image21.jpe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2.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15.jpeg"/><Relationship Id="rId5" Type="http://schemas.openxmlformats.org/officeDocument/2006/relationships/image" Target="../media/image23.png"/><Relationship Id="rId10" Type="http://schemas.openxmlformats.org/officeDocument/2006/relationships/image" Target="../media/image7.emf"/><Relationship Id="rId4" Type="http://schemas.microsoft.com/office/2007/relationships/hdphoto" Target="../media/hdphoto2.wdp"/><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114800" y="2667000"/>
            <a:ext cx="4762500" cy="1701800"/>
          </a:xfrm>
        </p:spPr>
        <p:txBody>
          <a:bodyPr>
            <a:normAutofit fontScale="90000"/>
          </a:bodyPr>
          <a:lstStyle/>
          <a:p>
            <a:r>
              <a:rPr lang="en-US" sz="3600" b="1" dirty="0"/>
              <a:t/>
            </a:r>
            <a:br>
              <a:rPr lang="en-US" sz="3600" b="1" dirty="0"/>
            </a:br>
            <a:r>
              <a:rPr lang="en-US" sz="3600" b="1" dirty="0"/>
              <a:t/>
            </a:r>
            <a:br>
              <a:rPr lang="en-US" sz="3600" b="1" dirty="0"/>
            </a:br>
            <a:r>
              <a:rPr lang="en-US" sz="3600" dirty="0"/>
              <a:t/>
            </a:r>
            <a:br>
              <a:rPr lang="en-US" sz="3600" dirty="0"/>
            </a:br>
            <a:r>
              <a:rPr lang="en-US" sz="3200" b="1" dirty="0"/>
              <a:t/>
            </a:r>
            <a:br>
              <a:rPr lang="en-US" sz="3200" b="1" dirty="0"/>
            </a:b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
            </a:r>
            <a:b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br>
            <a:endParaRPr lang="en-US" dirty="0"/>
          </a:p>
        </p:txBody>
      </p:sp>
      <p:sp>
        <p:nvSpPr>
          <p:cNvPr id="4" name="TextBox 3"/>
          <p:cNvSpPr txBox="1"/>
          <p:nvPr/>
        </p:nvSpPr>
        <p:spPr>
          <a:xfrm>
            <a:off x="266700" y="1981200"/>
            <a:ext cx="8610600" cy="2123658"/>
          </a:xfrm>
          <a:prstGeom prst="rect">
            <a:avLst/>
          </a:prstGeom>
          <a:solidFill>
            <a:srgbClr val="009DDC"/>
          </a:solidFill>
        </p:spPr>
        <p:txBody>
          <a:bodyPr wrap="square" rtlCol="0">
            <a:spAutoFit/>
          </a:bodyPr>
          <a:lstStyle/>
          <a:p>
            <a:pPr algn="ctr"/>
            <a:r>
              <a:rPr lang="en-US" sz="4400" dirty="0" smtClean="0">
                <a:solidFill>
                  <a:schemeClr val="bg1"/>
                </a:solidFill>
                <a:latin typeface="DIN Next LT Arabic" panose="020B0503020203050203" pitchFamily="34" charset="-78"/>
                <a:cs typeface="DIN Next LT Arabic" panose="020B0503020203050203" pitchFamily="34" charset="-78"/>
              </a:rPr>
              <a:t>Voluntary Presentation for the Kingdom of Saudi Arabia on the Review Theme of CSW63</a:t>
            </a:r>
            <a:endParaRPr lang="en-US" sz="4400" dirty="0">
              <a:solidFill>
                <a:schemeClr val="bg1"/>
              </a:solidFill>
              <a:latin typeface="DIN Next LT Arabic" panose="020B0503020203050203" pitchFamily="34" charset="-78"/>
              <a:cs typeface="DIN Next LT Arabic" panose="020B0503020203050203" pitchFamily="34" charset="-78"/>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981929" y="5227205"/>
            <a:ext cx="240296" cy="346373"/>
          </a:xfrm>
          <a:prstGeom prst="rect">
            <a:avLst/>
          </a:prstGeom>
        </p:spPr>
      </p:pic>
      <p:sp>
        <p:nvSpPr>
          <p:cNvPr id="5" name="TextBox 4"/>
          <p:cNvSpPr txBox="1"/>
          <p:nvPr/>
        </p:nvSpPr>
        <p:spPr>
          <a:xfrm>
            <a:off x="6248400" y="5296579"/>
            <a:ext cx="3836100" cy="276999"/>
          </a:xfrm>
          <a:prstGeom prst="rect">
            <a:avLst/>
          </a:prstGeom>
          <a:noFill/>
        </p:spPr>
        <p:txBody>
          <a:bodyPr wrap="square" rtlCol="0">
            <a:spAutoFit/>
          </a:bodyPr>
          <a:lstStyle/>
          <a:p>
            <a:r>
              <a:rPr lang="en-US" sz="1200" dirty="0" smtClean="0">
                <a:solidFill>
                  <a:schemeClr val="bg1">
                    <a:lumMod val="50000"/>
                  </a:schemeClr>
                </a:solidFill>
              </a:rPr>
              <a:t>New York- United Nation Headquarters</a:t>
            </a:r>
            <a:endParaRPr lang="en-US" sz="1200" dirty="0">
              <a:solidFill>
                <a:schemeClr val="bg1">
                  <a:lumMod val="50000"/>
                </a:schemeClr>
              </a:solidFill>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5867325" y="5587479"/>
            <a:ext cx="469504" cy="469504"/>
          </a:xfrm>
          <a:prstGeom prst="rect">
            <a:avLst/>
          </a:prstGeom>
        </p:spPr>
      </p:pic>
      <p:sp>
        <p:nvSpPr>
          <p:cNvPr id="9" name="TextBox 8"/>
          <p:cNvSpPr txBox="1"/>
          <p:nvPr/>
        </p:nvSpPr>
        <p:spPr>
          <a:xfrm>
            <a:off x="6248400" y="5683732"/>
            <a:ext cx="3836100" cy="276999"/>
          </a:xfrm>
          <a:prstGeom prst="rect">
            <a:avLst/>
          </a:prstGeom>
          <a:noFill/>
        </p:spPr>
        <p:txBody>
          <a:bodyPr wrap="square" rtlCol="0">
            <a:spAutoFit/>
          </a:bodyPr>
          <a:lstStyle/>
          <a:p>
            <a:r>
              <a:rPr lang="en-US" sz="1200" dirty="0" smtClean="0">
                <a:solidFill>
                  <a:schemeClr val="bg1">
                    <a:lumMod val="50000"/>
                  </a:schemeClr>
                </a:solidFill>
              </a:rPr>
              <a:t>11- 22 March, 2019</a:t>
            </a:r>
            <a:endParaRPr lang="en-US" sz="1200" dirty="0">
              <a:solidFill>
                <a:schemeClr val="bg1">
                  <a:lumMod val="50000"/>
                </a:schemeClr>
              </a:solidFill>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4162" y="179828"/>
            <a:ext cx="1400838" cy="1400838"/>
          </a:xfrm>
          <a:prstGeom prst="rect">
            <a:avLst/>
          </a:prstGeom>
        </p:spPr>
      </p:pic>
    </p:spTree>
    <p:extLst>
      <p:ext uri="{BB962C8B-B14F-4D97-AF65-F5344CB8AC3E}">
        <p14:creationId xmlns:p14="http://schemas.microsoft.com/office/powerpoint/2010/main" val="13702022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2. Fostering enabling environments for financing gender equality and women’s empowerment</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4669" y="1298443"/>
            <a:ext cx="7599217" cy="338554"/>
          </a:xfrm>
          <a:prstGeom prst="rect">
            <a:avLst/>
          </a:prstGeom>
          <a:noFill/>
        </p:spPr>
        <p:txBody>
          <a:bodyPr wrap="square" rtlCol="0">
            <a:spAutoFit/>
          </a:bodyPr>
          <a:lstStyle/>
          <a:p>
            <a:pPr marL="0" lvl="1" indent="0">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2.2</a:t>
            </a:r>
            <a:r>
              <a:rPr lang="en-US"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Mainstreaming gender-responsive budgeting across government and sectors</a:t>
            </a:r>
          </a:p>
        </p:txBody>
      </p:sp>
      <p:sp>
        <p:nvSpPr>
          <p:cNvPr id="13" name="Rectangle 12"/>
          <p:cNvSpPr/>
          <p:nvPr/>
        </p:nvSpPr>
        <p:spPr>
          <a:xfrm>
            <a:off x="1823287" y="3048214"/>
            <a:ext cx="5080095" cy="1046440"/>
          </a:xfrm>
          <a:prstGeom prst="rect">
            <a:avLst/>
          </a:prstGeom>
        </p:spPr>
        <p:txBody>
          <a:bodyPr wrap="square">
            <a:spAutoFit/>
          </a:bodyPr>
          <a:lstStyle/>
          <a:p>
            <a:pPr algn="just"/>
            <a:r>
              <a:rPr lang="en-GB" sz="1400" b="1" dirty="0" err="1">
                <a:solidFill>
                  <a:schemeClr val="accent5">
                    <a:lumMod val="50000"/>
                  </a:schemeClr>
                </a:solidFill>
                <a:latin typeface="DIN Next LT Arabic" panose="020B0503020203050203" pitchFamily="34" charset="-78"/>
                <a:cs typeface="DIN Next LT Arabic" panose="020B0503020203050203" pitchFamily="34" charset="-78"/>
              </a:rPr>
              <a:t>Taqaat</a:t>
            </a:r>
            <a:r>
              <a:rPr lang="en-GB" sz="1400" b="1" dirty="0">
                <a:solidFill>
                  <a:schemeClr val="accent5">
                    <a:lumMod val="50000"/>
                  </a:schemeClr>
                </a:solidFill>
                <a:latin typeface="DIN Next LT Arabic" panose="020B0503020203050203" pitchFamily="34" charset="-78"/>
                <a:cs typeface="DIN Next LT Arabic" panose="020B0503020203050203" pitchFamily="34" charset="-78"/>
              </a:rPr>
              <a:t> program </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supports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30% of Saudi nationals’ wages for their first year of work. Then, the wage subsidies get reduced to 20% and 10% for the second year and the third year, respectively.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entities are entitled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to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an additional incentive of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10%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case the employees are females.</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1208924" y="2002039"/>
            <a:ext cx="7034962" cy="523220"/>
          </a:xfrm>
          <a:prstGeom prst="rect">
            <a:avLst/>
          </a:prstGeom>
        </p:spPr>
        <p:txBody>
          <a:bodyPr wrap="square">
            <a:spAutoFit/>
          </a:bodyPr>
          <a:lstStyle/>
          <a:p>
            <a:pPr algn="just"/>
            <a:r>
              <a:rPr lang="en-US" sz="1400" dirty="0">
                <a:solidFill>
                  <a:schemeClr val="accent5">
                    <a:lumMod val="50000"/>
                  </a:schemeClr>
                </a:solidFill>
                <a:latin typeface="DIN Next LT Arabic" panose="020B0503020203050203" pitchFamily="34" charset="-78"/>
                <a:cs typeface="DIN Next LT Arabic" panose="020B0503020203050203" pitchFamily="34" charset="-78"/>
              </a:rPr>
              <a:t>Human Resources Development Fund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has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allocated allowance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to women and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entities as an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incentive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to increase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female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human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capital</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2" name="Straight Connector 11"/>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10125" y="3048214"/>
            <a:ext cx="365826" cy="365826"/>
          </a:xfrm>
          <a:prstGeom prst="rect">
            <a:avLst/>
          </a:prstGeom>
        </p:spPr>
      </p:pic>
      <p:sp>
        <p:nvSpPr>
          <p:cNvPr id="19" name="TextBox 18"/>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10</a:t>
            </a:r>
            <a:endParaRPr lang="en-US" sz="1100" dirty="0">
              <a:solidFill>
                <a:schemeClr val="bg1">
                  <a:lumMod val="65000"/>
                </a:schemeClr>
              </a:solidFill>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2" name="Picture 21"/>
          <p:cNvPicPr>
            <a:picLocks noChangeAspect="1"/>
          </p:cNvPicPr>
          <p:nvPr/>
        </p:nvPicPr>
        <p:blipFill>
          <a:blip r:embed="rId5"/>
          <a:stretch>
            <a:fillRect/>
          </a:stretch>
        </p:blipFill>
        <p:spPr>
          <a:xfrm>
            <a:off x="838200" y="5970062"/>
            <a:ext cx="655375" cy="520139"/>
          </a:xfrm>
          <a:prstGeom prst="rect">
            <a:avLst/>
          </a:prstGeom>
        </p:spPr>
      </p:pic>
      <p:pic>
        <p:nvPicPr>
          <p:cNvPr id="23" name="Picture 22"/>
          <p:cNvPicPr>
            <a:picLocks noChangeAspect="1"/>
          </p:cNvPicPr>
          <p:nvPr/>
        </p:nvPicPr>
        <p:blipFill>
          <a:blip r:embed="rId6"/>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214403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4"/>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2. Fostering enabling environments for financing gender equality and women’s empowerment</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85800" y="1918416"/>
            <a:ext cx="6289530" cy="584775"/>
          </a:xfrm>
          <a:prstGeom prst="rect">
            <a:avLst/>
          </a:prstGeom>
          <a:noFill/>
        </p:spPr>
        <p:txBody>
          <a:bodyPr wrap="square" rtlCol="0">
            <a:spAutoFit/>
          </a:bodyPr>
          <a:lstStyle/>
          <a:p>
            <a:pPr marL="0" lvl="1"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2.3</a:t>
            </a:r>
            <a:r>
              <a:rPr lang="en-US" sz="1600" dirty="0">
                <a:solidFill>
                  <a:srgbClr val="33B1E3"/>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Institutionalizing gender-responsive financial analysis of policies and budgets</a:t>
            </a:r>
          </a:p>
        </p:txBody>
      </p:sp>
      <p:sp>
        <p:nvSpPr>
          <p:cNvPr id="4" name="Rectangle 3"/>
          <p:cNvSpPr/>
          <p:nvPr/>
        </p:nvSpPr>
        <p:spPr>
          <a:xfrm>
            <a:off x="2418844" y="4022564"/>
            <a:ext cx="5029200" cy="261610"/>
          </a:xfrm>
          <a:prstGeom prst="rect">
            <a:avLst/>
          </a:prstGeom>
        </p:spPr>
        <p:txBody>
          <a:bodyPr wrap="square">
            <a:spAutoFit/>
          </a:bodyPr>
          <a:lstStyle/>
          <a:p>
            <a:pPr marL="0" lvl="1" indent="0" algn="just">
              <a:buNone/>
            </a:pPr>
            <a:r>
              <a:rPr lang="en-GB" sz="1100" dirty="0">
                <a:solidFill>
                  <a:schemeClr val="accent5">
                    <a:lumMod val="50000"/>
                  </a:schemeClr>
                </a:solidFill>
                <a:latin typeface="DIN Next LT Arabic" panose="020B0503020203050203" pitchFamily="34" charset="-78"/>
                <a:cs typeface="DIN Next LT Arabic" panose="020B0503020203050203" pitchFamily="34" charset="-78"/>
              </a:rPr>
              <a:t>Enable women in the government sector and promote their leadership </a:t>
            </a:r>
            <a:r>
              <a:rPr lang="en-GB" sz="1100" dirty="0" smtClean="0">
                <a:solidFill>
                  <a:schemeClr val="accent5">
                    <a:lumMod val="50000"/>
                  </a:schemeClr>
                </a:solidFill>
                <a:latin typeface="DIN Next LT Arabic" panose="020B0503020203050203" pitchFamily="34" charset="-78"/>
                <a:cs typeface="DIN Next LT Arabic" panose="020B0503020203050203" pitchFamily="34" charset="-78"/>
              </a:rPr>
              <a:t>role</a:t>
            </a:r>
            <a:endParaRPr lang="en-GB" sz="1100" dirty="0">
              <a:solidFill>
                <a:schemeClr val="accent5">
                  <a:lumMod val="50000"/>
                </a:schemeClr>
              </a:solidFill>
              <a:latin typeface="DIN Next LT Arabic" panose="020B0503020203050203" pitchFamily="34" charset="-78"/>
              <a:cs typeface="DIN Next LT Arabic" panose="020B0503020203050203" pitchFamily="34" charset="-78"/>
            </a:endParaRPr>
          </a:p>
        </p:txBody>
      </p:sp>
      <p:cxnSp>
        <p:nvCxnSpPr>
          <p:cNvPr id="11" name="Straight Connector 10"/>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2942" y="2931135"/>
            <a:ext cx="533400" cy="505787"/>
          </a:xfrm>
          <a:prstGeom prst="rect">
            <a:avLst/>
          </a:prstGeom>
        </p:spPr>
      </p:pic>
      <p:sp>
        <p:nvSpPr>
          <p:cNvPr id="19" name="TextBox 18"/>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11</a:t>
            </a:r>
            <a:endParaRPr lang="en-US" sz="1100" dirty="0">
              <a:solidFill>
                <a:schemeClr val="bg1">
                  <a:lumMod val="65000"/>
                </a:schemeClr>
              </a:solidFill>
            </a:endParaRPr>
          </a:p>
        </p:txBody>
      </p:sp>
      <p:sp>
        <p:nvSpPr>
          <p:cNvPr id="13" name="Rectangle 12"/>
          <p:cNvSpPr/>
          <p:nvPr/>
        </p:nvSpPr>
        <p:spPr>
          <a:xfrm>
            <a:off x="1938741" y="3171971"/>
            <a:ext cx="6305145" cy="646331"/>
          </a:xfrm>
          <a:prstGeom prst="rect">
            <a:avLst/>
          </a:prstGeom>
        </p:spPr>
        <p:txBody>
          <a:bodyPr wrap="square">
            <a:spAutoFit/>
          </a:bodyPr>
          <a:lstStyle/>
          <a:p>
            <a:pPr marL="0" lvl="1" indent="0" algn="just">
              <a:buNone/>
            </a:pP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Increasing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women participation in </a:t>
            </a:r>
            <a:r>
              <a:rPr lang="en-GB" sz="1200" dirty="0" err="1" smtClean="0">
                <a:solidFill>
                  <a:schemeClr val="accent5">
                    <a:lumMod val="50000"/>
                  </a:schemeClr>
                </a:solidFill>
                <a:latin typeface="DIN Next LT Arabic" panose="020B0503020203050203" pitchFamily="34" charset="-78"/>
                <a:cs typeface="DIN Next LT Arabic" panose="020B0503020203050203" pitchFamily="34" charset="-78"/>
              </a:rPr>
              <a:t>labor</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market is one of Saudi Vision 2030 objectives. Many programs were launched to achieve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women inclusion,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each one of them has a separate budget.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The following are some of the programs:</a:t>
            </a:r>
            <a:endParaRPr lang="en-GB" sz="12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16" name="Rectangle 15"/>
          <p:cNvSpPr/>
          <p:nvPr/>
        </p:nvSpPr>
        <p:spPr>
          <a:xfrm>
            <a:off x="2418844" y="4410138"/>
            <a:ext cx="5963156" cy="261610"/>
          </a:xfrm>
          <a:prstGeom prst="rect">
            <a:avLst/>
          </a:prstGeom>
        </p:spPr>
        <p:txBody>
          <a:bodyPr wrap="square">
            <a:spAutoFit/>
          </a:bodyPr>
          <a:lstStyle/>
          <a:p>
            <a:pPr marL="0" lvl="1" indent="0" algn="just">
              <a:buNone/>
            </a:pPr>
            <a:r>
              <a:rPr lang="en-GB" sz="1100" dirty="0">
                <a:solidFill>
                  <a:schemeClr val="accent5">
                    <a:lumMod val="50000"/>
                  </a:schemeClr>
                </a:solidFill>
                <a:latin typeface="DIN Next LT Arabic" panose="020B0503020203050203" pitchFamily="34" charset="-78"/>
                <a:cs typeface="DIN Next LT Arabic" panose="020B0503020203050203" pitchFamily="34" charset="-78"/>
              </a:rPr>
              <a:t>Provide day care facilities for children, and subsidized women </a:t>
            </a:r>
            <a:r>
              <a:rPr lang="en-GB" sz="1100" dirty="0" smtClean="0">
                <a:solidFill>
                  <a:schemeClr val="accent5">
                    <a:lumMod val="50000"/>
                  </a:schemeClr>
                </a:solidFill>
                <a:latin typeface="DIN Next LT Arabic" panose="020B0503020203050203" pitchFamily="34" charset="-78"/>
                <a:cs typeface="DIN Next LT Arabic" panose="020B0503020203050203" pitchFamily="34" charset="-78"/>
              </a:rPr>
              <a:t>transportation</a:t>
            </a:r>
            <a:endParaRPr lang="en-GB" sz="11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17" name="Rectangle 16"/>
          <p:cNvSpPr/>
          <p:nvPr/>
        </p:nvSpPr>
        <p:spPr>
          <a:xfrm>
            <a:off x="2418844" y="4765721"/>
            <a:ext cx="5825042" cy="430887"/>
          </a:xfrm>
          <a:prstGeom prst="rect">
            <a:avLst/>
          </a:prstGeom>
        </p:spPr>
        <p:txBody>
          <a:bodyPr wrap="square">
            <a:spAutoFit/>
          </a:bodyPr>
          <a:lstStyle/>
          <a:p>
            <a:pPr marL="0" lvl="1" indent="0" algn="just">
              <a:buNone/>
            </a:pPr>
            <a:r>
              <a:rPr lang="en-GB" sz="1100" dirty="0">
                <a:solidFill>
                  <a:schemeClr val="accent5">
                    <a:lumMod val="50000"/>
                  </a:schemeClr>
                </a:solidFill>
                <a:latin typeface="DIN Next LT Arabic" panose="020B0503020203050203" pitchFamily="34" charset="-78"/>
                <a:cs typeface="DIN Next LT Arabic" panose="020B0503020203050203" pitchFamily="34" charset="-78"/>
              </a:rPr>
              <a:t>Parallel training targeting unemployed women to unable them with the skills necessary to enhance their chances in the </a:t>
            </a:r>
            <a:r>
              <a:rPr lang="en-GB" sz="1100" dirty="0" err="1">
                <a:solidFill>
                  <a:schemeClr val="accent5">
                    <a:lumMod val="50000"/>
                  </a:schemeClr>
                </a:solidFill>
                <a:latin typeface="DIN Next LT Arabic" panose="020B0503020203050203" pitchFamily="34" charset="-78"/>
                <a:cs typeface="DIN Next LT Arabic" panose="020B0503020203050203" pitchFamily="34" charset="-78"/>
              </a:rPr>
              <a:t>labor</a:t>
            </a:r>
            <a:r>
              <a:rPr lang="en-GB" sz="1100" dirty="0">
                <a:solidFill>
                  <a:schemeClr val="accent5">
                    <a:lumMod val="50000"/>
                  </a:schemeClr>
                </a:solidFill>
                <a:latin typeface="DIN Next LT Arabic" panose="020B0503020203050203" pitchFamily="34" charset="-78"/>
                <a:cs typeface="DIN Next LT Arabic" panose="020B0503020203050203" pitchFamily="34" charset="-78"/>
              </a:rPr>
              <a:t> </a:t>
            </a:r>
            <a:r>
              <a:rPr lang="en-GB" sz="1100" dirty="0" smtClean="0">
                <a:solidFill>
                  <a:schemeClr val="accent5">
                    <a:lumMod val="50000"/>
                  </a:schemeClr>
                </a:solidFill>
                <a:latin typeface="DIN Next LT Arabic" panose="020B0503020203050203" pitchFamily="34" charset="-78"/>
                <a:cs typeface="DIN Next LT Arabic" panose="020B0503020203050203" pitchFamily="34" charset="-78"/>
              </a:rPr>
              <a:t>market</a:t>
            </a:r>
            <a:endParaRPr lang="en-GB" sz="1100" dirty="0">
              <a:solidFill>
                <a:schemeClr val="accent5">
                  <a:lumMod val="50000"/>
                </a:schemeClr>
              </a:solidFill>
              <a:latin typeface="DIN Next LT Arabic" panose="020B0503020203050203" pitchFamily="34" charset="-78"/>
              <a:cs typeface="DIN Next LT Arabic" panose="020B0503020203050203" pitchFamily="34" charset="-78"/>
            </a:endParaRPr>
          </a:p>
        </p:txBody>
      </p:sp>
      <p:pic>
        <p:nvPicPr>
          <p:cNvPr id="20" name="Picture 19"/>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43416" y="4113421"/>
            <a:ext cx="175796" cy="192357"/>
          </a:xfrm>
          <a:prstGeom prst="rect">
            <a:avLst/>
          </a:prstGeom>
        </p:spPr>
      </p:pic>
      <p:pic>
        <p:nvPicPr>
          <p:cNvPr id="21" name="Picture 20"/>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43416" y="4444764"/>
            <a:ext cx="175796" cy="192357"/>
          </a:xfrm>
          <a:prstGeom prst="rect">
            <a:avLst/>
          </a:prstGeom>
        </p:spPr>
      </p:pic>
      <p:pic>
        <p:nvPicPr>
          <p:cNvPr id="22" name="Picture 21"/>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43416" y="4810734"/>
            <a:ext cx="175796" cy="192357"/>
          </a:xfrm>
          <a:prstGeom prst="rect">
            <a:avLst/>
          </a:prstGeom>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6" name="Picture 25"/>
          <p:cNvPicPr>
            <a:picLocks noChangeAspect="1"/>
          </p:cNvPicPr>
          <p:nvPr/>
        </p:nvPicPr>
        <p:blipFill>
          <a:blip r:embed="rId7"/>
          <a:stretch>
            <a:fillRect/>
          </a:stretch>
        </p:blipFill>
        <p:spPr>
          <a:xfrm>
            <a:off x="838200" y="5970062"/>
            <a:ext cx="655375" cy="520139"/>
          </a:xfrm>
          <a:prstGeom prst="rect">
            <a:avLst/>
          </a:prstGeom>
        </p:spPr>
      </p:pic>
      <p:pic>
        <p:nvPicPr>
          <p:cNvPr id="27" name="Picture 26"/>
          <p:cNvPicPr>
            <a:picLocks noChangeAspect="1"/>
          </p:cNvPicPr>
          <p:nvPr/>
        </p:nvPicPr>
        <p:blipFill>
          <a:blip r:embed="rId8"/>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5818000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2. Fostering enabling environments for financing gender equality and women’s empowerment</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4670" y="1298443"/>
            <a:ext cx="5372100" cy="338554"/>
          </a:xfrm>
          <a:prstGeom prst="rect">
            <a:avLst/>
          </a:prstGeom>
          <a:noFill/>
        </p:spPr>
        <p:txBody>
          <a:bodyPr wrap="square" rtlCol="0">
            <a:spAutoFit/>
          </a:bodyPr>
          <a:lstStyle/>
          <a:p>
            <a:pPr marL="0" lvl="1" indent="0">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2.4</a:t>
            </a:r>
            <a:r>
              <a:rPr lang="en-US" sz="1600" dirty="0">
                <a:solidFill>
                  <a:srgbClr val="33B1E3"/>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Establishing dedicated funds for gender equality</a:t>
            </a:r>
          </a:p>
        </p:txBody>
      </p:sp>
      <p:sp>
        <p:nvSpPr>
          <p:cNvPr id="13" name="Rectangle 12"/>
          <p:cNvSpPr/>
          <p:nvPr/>
        </p:nvSpPr>
        <p:spPr>
          <a:xfrm>
            <a:off x="998681" y="2904618"/>
            <a:ext cx="7245205" cy="861774"/>
          </a:xfrm>
          <a:prstGeom prst="rect">
            <a:avLst/>
          </a:prstGeom>
        </p:spPr>
        <p:txBody>
          <a:bodyPr wrap="square">
            <a:spAutoFit/>
          </a:bodyPr>
          <a:lstStyle/>
          <a:p>
            <a:pPr lvl="2" algn="just"/>
            <a:r>
              <a:rPr lang="en-GB" sz="1400" b="1" dirty="0">
                <a:solidFill>
                  <a:schemeClr val="bg1">
                    <a:lumMod val="50000"/>
                  </a:schemeClr>
                </a:solidFill>
                <a:latin typeface="DIN Next LT Arabic" panose="020B0503020203050203" pitchFamily="34" charset="-78"/>
                <a:cs typeface="DIN Next LT Arabic" panose="020B0503020203050203" pitchFamily="34" charset="-78"/>
              </a:rPr>
              <a:t>Retraining science college female </a:t>
            </a:r>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graduates</a:t>
            </a:r>
          </a:p>
          <a:p>
            <a:pPr lvl="2" algn="just"/>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is a program that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provides retraining to female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graduates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of science colleges to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work in some health or auxiliary health fields.</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781934" y="1761795"/>
            <a:ext cx="7461953" cy="954107"/>
          </a:xfrm>
          <a:prstGeom prst="rect">
            <a:avLst/>
          </a:prstGeom>
        </p:spPr>
        <p:txBody>
          <a:bodyPr wrap="square">
            <a:spAutoFit/>
          </a:bodyPr>
          <a:lstStyle/>
          <a:p>
            <a:pPr marL="228600" lvl="2" indent="0" algn="just">
              <a:buNone/>
            </a:pPr>
            <a:r>
              <a:rPr lang="en-GB" sz="1400" dirty="0">
                <a:solidFill>
                  <a:schemeClr val="bg1">
                    <a:lumMod val="50000"/>
                  </a:schemeClr>
                </a:solidFill>
                <a:latin typeface="DIN Next LT Arabic" panose="020B0503020203050203" pitchFamily="34" charset="-78"/>
                <a:cs typeface="DIN Next LT Arabic" panose="020B0503020203050203" pitchFamily="34" charset="-78"/>
              </a:rPr>
              <a:t>There is no particular fund dedicated for gender equality as most funding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takes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into consideration serving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both gender equally</a:t>
            </a:r>
            <a:r>
              <a:rPr lang="en-GB" sz="1400" dirty="0">
                <a:solidFill>
                  <a:schemeClr val="bg1">
                    <a:lumMod val="50000"/>
                  </a:schemeClr>
                </a:solidFill>
                <a:latin typeface="DIN Next LT Arabic" panose="020B0503020203050203" pitchFamily="34" charset="-78"/>
                <a:cs typeface="DIN Next LT Arabic" panose="020B0503020203050203" pitchFamily="34" charset="-78"/>
              </a:rPr>
              <a:t>; however, Saudi Arabia has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dedicated budgets to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programs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that aim to fulfil Saudi Vision 2030.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H</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uman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R</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esources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D</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evelopment Fund</a:t>
            </a:r>
            <a:r>
              <a:rPr lang="en-GB" sz="1400" dirty="0">
                <a:solidFill>
                  <a:schemeClr val="bg1">
                    <a:lumMod val="50000"/>
                  </a:schemeClr>
                </a:solidFill>
                <a:latin typeface="DIN Next LT Arabic" panose="020B0503020203050203" pitchFamily="34" charset="-78"/>
                <a:cs typeface="DIN Next LT Arabic" panose="020B0503020203050203" pitchFamily="34" charset="-78"/>
              </a:rPr>
              <a:t>,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HRDF, is one of the entities that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enable women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through programs that were launched such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as:</a:t>
            </a:r>
          </a:p>
        </p:txBody>
      </p:sp>
      <p:sp>
        <p:nvSpPr>
          <p:cNvPr id="4" name="Rectangle 3"/>
          <p:cNvSpPr/>
          <p:nvPr/>
        </p:nvSpPr>
        <p:spPr>
          <a:xfrm>
            <a:off x="1015909" y="3724994"/>
            <a:ext cx="7227978" cy="677108"/>
          </a:xfrm>
          <a:prstGeom prst="rect">
            <a:avLst/>
          </a:prstGeom>
        </p:spPr>
        <p:txBody>
          <a:bodyPr wrap="square">
            <a:spAutoFit/>
          </a:bodyPr>
          <a:lstStyle/>
          <a:p>
            <a:pPr lvl="2" algn="just"/>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Remote </a:t>
            </a:r>
            <a:r>
              <a:rPr lang="en-GB" sz="1400" b="1" dirty="0">
                <a:solidFill>
                  <a:schemeClr val="bg1">
                    <a:lumMod val="50000"/>
                  </a:schemeClr>
                </a:solidFill>
                <a:latin typeface="DIN Next LT Arabic" panose="020B0503020203050203" pitchFamily="34" charset="-78"/>
                <a:cs typeface="DIN Next LT Arabic" panose="020B0503020203050203" pitchFamily="34" charset="-78"/>
              </a:rPr>
              <a:t>Work </a:t>
            </a:r>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Program</a:t>
            </a:r>
          </a:p>
          <a:p>
            <a:pPr lvl="2"/>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aims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to meet the need of women and people with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special conditions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by offering flexible employment opportunities.</a:t>
            </a:r>
          </a:p>
        </p:txBody>
      </p:sp>
      <p:sp>
        <p:nvSpPr>
          <p:cNvPr id="6" name="Rectangle 5"/>
          <p:cNvSpPr/>
          <p:nvPr/>
        </p:nvSpPr>
        <p:spPr>
          <a:xfrm>
            <a:off x="1015909" y="4540502"/>
            <a:ext cx="7227978" cy="861774"/>
          </a:xfrm>
          <a:prstGeom prst="rect">
            <a:avLst/>
          </a:prstGeom>
        </p:spPr>
        <p:txBody>
          <a:bodyPr wrap="square">
            <a:spAutoFit/>
          </a:bodyPr>
          <a:lstStyle/>
          <a:p>
            <a:pPr lvl="2" algn="just"/>
            <a:r>
              <a:rPr lang="en-GB" sz="1400" b="1" dirty="0" err="1">
                <a:solidFill>
                  <a:schemeClr val="bg1">
                    <a:lumMod val="50000"/>
                  </a:schemeClr>
                </a:solidFill>
                <a:latin typeface="DIN Next LT Arabic" panose="020B0503020203050203" pitchFamily="34" charset="-78"/>
                <a:cs typeface="DIN Next LT Arabic" panose="020B0503020203050203" pitchFamily="34" charset="-78"/>
              </a:rPr>
              <a:t>Wosoul</a:t>
            </a:r>
            <a:r>
              <a:rPr lang="en-GB" sz="1400" b="1" dirty="0">
                <a:solidFill>
                  <a:schemeClr val="bg1">
                    <a:lumMod val="50000"/>
                  </a:schemeClr>
                </a:solidFill>
                <a:latin typeface="DIN Next LT Arabic" panose="020B0503020203050203" pitchFamily="34" charset="-78"/>
                <a:cs typeface="DIN Next LT Arabic" panose="020B0503020203050203" pitchFamily="34" charset="-78"/>
              </a:rPr>
              <a:t> </a:t>
            </a:r>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program</a:t>
            </a:r>
          </a:p>
          <a:p>
            <a:pPr lvl="2" algn="just"/>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an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initiative aiming to reduce the burden of transportation cost on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female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employees in the private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sector,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b</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y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providing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transportation subsidies. The service is provided through smart phone applications.</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6" name="Straight Connector 15"/>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3855" y="2930534"/>
            <a:ext cx="526143" cy="317500"/>
          </a:xfrm>
          <a:prstGeom prst="rect">
            <a:avLst/>
          </a:prstGeom>
        </p:spPr>
      </p:pic>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7571" y="2875596"/>
            <a:ext cx="526143" cy="317500"/>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7570" y="4593180"/>
            <a:ext cx="526143" cy="3175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4013" y="3726937"/>
            <a:ext cx="365826" cy="365826"/>
          </a:xfrm>
          <a:prstGeom prst="rect">
            <a:avLst/>
          </a:prstGeom>
        </p:spPr>
      </p:pic>
      <p:sp>
        <p:nvSpPr>
          <p:cNvPr id="26" name="TextBox 25"/>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12</a:t>
            </a:r>
            <a:endParaRPr lang="en-US" sz="1100" dirty="0">
              <a:solidFill>
                <a:schemeClr val="bg1">
                  <a:lumMod val="65000"/>
                </a:schemeClr>
              </a:solidFill>
            </a:endParaRP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8" name="Picture 27"/>
          <p:cNvPicPr>
            <a:picLocks noChangeAspect="1"/>
          </p:cNvPicPr>
          <p:nvPr/>
        </p:nvPicPr>
        <p:blipFill>
          <a:blip r:embed="rId6"/>
          <a:stretch>
            <a:fillRect/>
          </a:stretch>
        </p:blipFill>
        <p:spPr>
          <a:xfrm>
            <a:off x="838200" y="5970062"/>
            <a:ext cx="655375" cy="520139"/>
          </a:xfrm>
          <a:prstGeom prst="rect">
            <a:avLst/>
          </a:prstGeom>
        </p:spPr>
      </p:pic>
      <p:pic>
        <p:nvPicPr>
          <p:cNvPr id="29" name="Picture 28"/>
          <p:cNvPicPr>
            <a:picLocks noChangeAspect="1"/>
          </p:cNvPicPr>
          <p:nvPr/>
        </p:nvPicPr>
        <p:blipFill>
          <a:blip r:embed="rId7"/>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870210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2. Fostering enabling environments for financing gender equality and women’s empowerment</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600" y="1225085"/>
            <a:ext cx="7634286" cy="584775"/>
          </a:xfrm>
          <a:prstGeom prst="rect">
            <a:avLst/>
          </a:prstGeom>
          <a:noFill/>
        </p:spPr>
        <p:txBody>
          <a:bodyPr wrap="square" rtlCol="0">
            <a:spAutoFit/>
          </a:bodyPr>
          <a:lstStyle/>
          <a:p>
            <a:pPr marL="0" lvl="1"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2.5</a:t>
            </a:r>
            <a:r>
              <a:rPr lang="en-US"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Closing resource gaps, including strengthening international cooperation and fulfilling ODA commitments and prioritisation of gender equality</a:t>
            </a:r>
          </a:p>
        </p:txBody>
      </p:sp>
      <p:sp>
        <p:nvSpPr>
          <p:cNvPr id="8" name="Rectangle 7"/>
          <p:cNvSpPr/>
          <p:nvPr/>
        </p:nvSpPr>
        <p:spPr>
          <a:xfrm>
            <a:off x="1823098" y="2682704"/>
            <a:ext cx="6420788" cy="646331"/>
          </a:xfrm>
          <a:prstGeom prst="rect">
            <a:avLst/>
          </a:prstGeom>
        </p:spPr>
        <p:txBody>
          <a:bodyPr wrap="square">
            <a:spAutoFit/>
          </a:bodyPr>
          <a:lstStyle/>
          <a:p>
            <a:pPr algn="just"/>
            <a:r>
              <a:rPr lang="en-GB" sz="1200" b="1" dirty="0">
                <a:solidFill>
                  <a:schemeClr val="bg1">
                    <a:lumMod val="50000"/>
                  </a:schemeClr>
                </a:solidFill>
                <a:latin typeface="DIN Next LT Arabic" panose="020B0503020203050203" pitchFamily="34" charset="-78"/>
                <a:cs typeface="DIN Next LT Arabic" panose="020B0503020203050203" pitchFamily="34" charset="-78"/>
              </a:rPr>
              <a:t>$2.6 Billion</a:t>
            </a:r>
            <a:endParaRPr lang="en-GB" sz="12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algn="just"/>
            <a:r>
              <a:rPr lang="en-GB" sz="1200" dirty="0">
                <a:solidFill>
                  <a:schemeClr val="bg1">
                    <a:lumMod val="50000"/>
                  </a:schemeClr>
                </a:solidFill>
                <a:latin typeface="DIN Next LT Arabic" panose="020B0503020203050203" pitchFamily="34" charset="-78"/>
                <a:cs typeface="DIN Next LT Arabic" panose="020B0503020203050203" pitchFamily="34" charset="-78"/>
              </a:rPr>
              <a:t>W</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as spent in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the past five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years by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King Salman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Humanitarian Aid and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Relief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Center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in a program that supports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men and women without any discrimination</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5" name="Rectangle 14"/>
          <p:cNvSpPr/>
          <p:nvPr/>
        </p:nvSpPr>
        <p:spPr>
          <a:xfrm>
            <a:off x="1371600" y="4052538"/>
            <a:ext cx="6324600" cy="461665"/>
          </a:xfrm>
          <a:prstGeom prst="rect">
            <a:avLst/>
          </a:prstGeom>
        </p:spPr>
        <p:txBody>
          <a:bodyPr wrap="square">
            <a:spAutoFit/>
          </a:bodyPr>
          <a:lstStyle/>
          <a:p>
            <a:pPr lvl="1" algn="just"/>
            <a:r>
              <a:rPr lang="en-GB" sz="1200" b="1" dirty="0" smtClean="0">
                <a:solidFill>
                  <a:schemeClr val="bg1">
                    <a:lumMod val="50000"/>
                  </a:schemeClr>
                </a:solidFill>
                <a:latin typeface="DIN Next LT Arabic" panose="020B0503020203050203" pitchFamily="34" charset="-78"/>
                <a:cs typeface="DIN Next LT Arabic" panose="020B0503020203050203" pitchFamily="34" charset="-78"/>
              </a:rPr>
              <a:t>By 2017, SAR 55 Billion </a:t>
            </a:r>
          </a:p>
          <a:p>
            <a:pPr lvl="1" algn="just"/>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was spent by the Saudi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Fund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for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Development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to fund 674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projects in 82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countries.</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3" name="Straight Connector 12"/>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9362" y="2623544"/>
            <a:ext cx="463719" cy="465709"/>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89233" y="4093519"/>
            <a:ext cx="503847" cy="326081"/>
          </a:xfrm>
          <a:prstGeom prst="rect">
            <a:avLst/>
          </a:prstGeom>
        </p:spPr>
      </p:pic>
      <p:sp>
        <p:nvSpPr>
          <p:cNvPr id="21" name="TextBox 20"/>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13</a:t>
            </a:r>
            <a:endParaRPr lang="en-US" sz="1100" dirty="0">
              <a:solidFill>
                <a:schemeClr val="bg1">
                  <a:lumMod val="65000"/>
                </a:schemeClr>
              </a:solidFill>
            </a:endParaRPr>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3" name="Picture 22"/>
          <p:cNvPicPr>
            <a:picLocks noChangeAspect="1"/>
          </p:cNvPicPr>
          <p:nvPr/>
        </p:nvPicPr>
        <p:blipFill>
          <a:blip r:embed="rId6"/>
          <a:stretch>
            <a:fillRect/>
          </a:stretch>
        </p:blipFill>
        <p:spPr>
          <a:xfrm>
            <a:off x="838200" y="5970062"/>
            <a:ext cx="655375" cy="520139"/>
          </a:xfrm>
          <a:prstGeom prst="rect">
            <a:avLst/>
          </a:prstGeom>
        </p:spPr>
      </p:pic>
      <p:pic>
        <p:nvPicPr>
          <p:cNvPr id="24" name="Picture 23"/>
          <p:cNvPicPr>
            <a:picLocks noChangeAspect="1"/>
          </p:cNvPicPr>
          <p:nvPr/>
        </p:nvPicPr>
        <p:blipFill>
          <a:blip r:embed="rId7"/>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2242222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3. Strengthening women’s leadership and full and equal participation</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225085"/>
            <a:ext cx="7634287" cy="830997"/>
          </a:xfrm>
          <a:prstGeom prst="rect">
            <a:avLst/>
          </a:prstGeom>
          <a:noFill/>
        </p:spPr>
        <p:txBody>
          <a:bodyPr wrap="square" rtlCol="0">
            <a:spAutoFit/>
          </a:bodyPr>
          <a:lstStyle/>
          <a:p>
            <a:pPr marL="0" lvl="1" indent="0" algn="just">
              <a:buNone/>
            </a:pPr>
            <a:r>
              <a:rPr lang="en-GB" sz="1600" dirty="0">
                <a:solidFill>
                  <a:schemeClr val="accent3">
                    <a:lumMod val="75000"/>
                  </a:schemeClr>
                </a:solidFill>
                <a:latin typeface="DIN Next LT Arabic" panose="020B0503020203050203" pitchFamily="34" charset="-78"/>
                <a:cs typeface="DIN Next LT Arabic" panose="020B0503020203050203" pitchFamily="34" charset="-78"/>
              </a:rPr>
              <a:t>3.1</a:t>
            </a:r>
            <a:r>
              <a:rPr lang="en-GB" sz="1600" dirty="0">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Temporary special measures and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affirmative action measures such as quotas for political representation in elections and parliaments and membership of public and private sector boards</a:t>
            </a:r>
          </a:p>
        </p:txBody>
      </p:sp>
      <p:sp>
        <p:nvSpPr>
          <p:cNvPr id="8" name="Rectangle 7"/>
          <p:cNvSpPr/>
          <p:nvPr/>
        </p:nvSpPr>
        <p:spPr>
          <a:xfrm>
            <a:off x="1597349" y="2970927"/>
            <a:ext cx="2822251" cy="1231106"/>
          </a:xfrm>
          <a:prstGeom prst="rect">
            <a:avLst/>
          </a:prstGeom>
        </p:spPr>
        <p:txBody>
          <a:bodyPr wrap="square">
            <a:spAutoFit/>
          </a:bodyPr>
          <a:lstStyle/>
          <a:p>
            <a:pPr marL="0" lvl="2"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20% of </a:t>
            </a:r>
            <a:r>
              <a:rPr lang="en-US" sz="1400" b="1" dirty="0" err="1">
                <a:solidFill>
                  <a:schemeClr val="bg1">
                    <a:lumMod val="50000"/>
                  </a:schemeClr>
                </a:solidFill>
                <a:latin typeface="DIN Next LT Arabic" panose="020B0503020203050203" pitchFamily="34" charset="-78"/>
                <a:cs typeface="DIN Next LT Arabic" panose="020B0503020203050203" pitchFamily="34" charset="-78"/>
              </a:rPr>
              <a:t>Shuraa</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 Council</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seats are designated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to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women</a:t>
            </a:r>
          </a:p>
          <a:p>
            <a:pPr marL="0" lvl="2" algn="just"/>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The </a:t>
            </a:r>
            <a:r>
              <a:rPr lang="en-US" sz="1200" dirty="0" err="1" smtClean="0">
                <a:solidFill>
                  <a:schemeClr val="accent5">
                    <a:lumMod val="50000"/>
                  </a:schemeClr>
                </a:solidFill>
                <a:latin typeface="DIN Next LT Arabic" panose="020B0503020203050203" pitchFamily="34" charset="-78"/>
                <a:cs typeface="DIN Next LT Arabic" panose="020B0503020203050203" pitchFamily="34" charset="-78"/>
              </a:rPr>
              <a:t>Shuraa</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 Council is an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advisory body that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plays a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vital role in reviewing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legislations by reporting directly to the king.</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2" name="Rectangle 1"/>
          <p:cNvSpPr/>
          <p:nvPr/>
        </p:nvSpPr>
        <p:spPr>
          <a:xfrm>
            <a:off x="957262" y="2136882"/>
            <a:ext cx="7286624" cy="523220"/>
          </a:xfrm>
          <a:prstGeom prst="rect">
            <a:avLst/>
          </a:prstGeom>
        </p:spPr>
        <p:txBody>
          <a:bodyPr wrap="square">
            <a:spAutoFit/>
          </a:bodyPr>
          <a:lstStyle/>
          <a:p>
            <a:pPr marL="0" lvl="2" indent="0" algn="just">
              <a:buNone/>
            </a:pP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KSA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has taken several measures that aim to enable women to hold leading positions in the government, and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prohibits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discrimination against female workers. </a:t>
            </a:r>
            <a:endParaRPr lang="ar-SA" sz="14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4" name="Rectangle 3"/>
          <p:cNvSpPr/>
          <p:nvPr/>
        </p:nvSpPr>
        <p:spPr>
          <a:xfrm>
            <a:off x="5424487" y="2939288"/>
            <a:ext cx="2652714" cy="1600438"/>
          </a:xfrm>
          <a:prstGeom prst="rect">
            <a:avLst/>
          </a:prstGeom>
        </p:spPr>
        <p:txBody>
          <a:bodyPr wrap="square">
            <a:spAutoFit/>
          </a:bodyPr>
          <a:lstStyle/>
          <a:p>
            <a:pPr marL="0" lvl="2"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Saudi W</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omen in Leadership</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holding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different leading positions in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the government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and private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sectors,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such as vice minister, chairperson of councils and CEO positions of leading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banks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and several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companies, and recently the first female ambassador was appointed to the US.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1567006" y="4607248"/>
            <a:ext cx="6860851" cy="677108"/>
          </a:xfrm>
          <a:prstGeom prst="rect">
            <a:avLst/>
          </a:prstGeom>
        </p:spPr>
        <p:txBody>
          <a:bodyPr wrap="square">
            <a:spAutoFit/>
          </a:bodyPr>
          <a:lstStyle/>
          <a:p>
            <a:pPr marL="0" lvl="2" algn="just"/>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Equal Right </a:t>
            </a:r>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to </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Vote </a:t>
            </a:r>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and </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Run </a:t>
            </a:r>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for </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Election</a:t>
            </a:r>
          </a:p>
          <a:p>
            <a:pPr marL="0" lvl="2" algn="just"/>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Saudi women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participated actively in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municipal, and </a:t>
            </a:r>
            <a:r>
              <a:rPr lang="en-US" sz="1200" dirty="0" err="1" smtClean="0">
                <a:solidFill>
                  <a:schemeClr val="accent5">
                    <a:lumMod val="50000"/>
                  </a:schemeClr>
                </a:solidFill>
                <a:latin typeface="DIN Next LT Arabic" panose="020B0503020203050203" pitchFamily="34" charset="-78"/>
                <a:cs typeface="DIN Next LT Arabic" panose="020B0503020203050203" pitchFamily="34" charset="-78"/>
              </a:rPr>
              <a:t>Champer</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 of Commerce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elections, having run for over 19 seats</a:t>
            </a:r>
            <a:r>
              <a:rPr lang="ar-SA" sz="1200" dirty="0">
                <a:solidFill>
                  <a:schemeClr val="accent5">
                    <a:lumMod val="50000"/>
                  </a:schemeClr>
                </a:solidFill>
                <a:latin typeface="DIN Next LT Arabic" panose="020B0503020203050203" pitchFamily="34" charset="-78"/>
                <a:cs typeface="DIN Next LT Arabic" panose="020B0503020203050203" pitchFamily="34" charset="-78"/>
              </a:rPr>
              <a:t>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in the pervious round (2016)</a:t>
            </a:r>
            <a:r>
              <a:rPr lang="en-US" sz="1200" dirty="0">
                <a:solidFill>
                  <a:schemeClr val="bg2"/>
                </a:solidFill>
                <a:latin typeface="DIN Next LT Arabic" panose="020B0503020203050203" pitchFamily="34" charset="-78"/>
                <a:cs typeface="DIN Next LT Arabic" panose="020B0503020203050203" pitchFamily="34" charset="-78"/>
              </a:rPr>
              <a:t>      </a:t>
            </a:r>
            <a:endParaRPr lang="en-US" sz="1200" dirty="0">
              <a:latin typeface="DIN Next LT Arabic" panose="020B0503020203050203" pitchFamily="34" charset="-78"/>
              <a:cs typeface="DIN Next LT Arabic" panose="020B0503020203050203" pitchFamily="34" charset="-78"/>
            </a:endParaRPr>
          </a:p>
        </p:txBody>
      </p:sp>
      <p:cxnSp>
        <p:nvCxnSpPr>
          <p:cNvPr id="17" name="Straight Connector 16"/>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3606" y="2857425"/>
            <a:ext cx="533400" cy="505787"/>
          </a:xfrm>
          <a:prstGeom prst="rect">
            <a:avLst/>
          </a:prstGeom>
        </p:spPr>
      </p:pic>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3606" y="4498099"/>
            <a:ext cx="533400" cy="505787"/>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91087" y="2860652"/>
            <a:ext cx="533400" cy="505787"/>
          </a:xfrm>
          <a:prstGeom prst="rect">
            <a:avLst/>
          </a:prstGeom>
        </p:spPr>
      </p:pic>
      <p:sp>
        <p:nvSpPr>
          <p:cNvPr id="26" name="TextBox 25"/>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14</a:t>
            </a:r>
            <a:endParaRPr lang="en-US" sz="1100" dirty="0">
              <a:solidFill>
                <a:schemeClr val="bg1">
                  <a:lumMod val="65000"/>
                </a:schemeClr>
              </a:solidFill>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7" name="Picture 26"/>
          <p:cNvPicPr>
            <a:picLocks noChangeAspect="1"/>
          </p:cNvPicPr>
          <p:nvPr/>
        </p:nvPicPr>
        <p:blipFill>
          <a:blip r:embed="rId5"/>
          <a:stretch>
            <a:fillRect/>
          </a:stretch>
        </p:blipFill>
        <p:spPr>
          <a:xfrm>
            <a:off x="838200" y="5970062"/>
            <a:ext cx="655375" cy="520139"/>
          </a:xfrm>
          <a:prstGeom prst="rect">
            <a:avLst/>
          </a:prstGeom>
        </p:spPr>
      </p:pic>
      <p:pic>
        <p:nvPicPr>
          <p:cNvPr id="28" name="Picture 27"/>
          <p:cNvPicPr>
            <a:picLocks noChangeAspect="1"/>
          </p:cNvPicPr>
          <p:nvPr/>
        </p:nvPicPr>
        <p:blipFill>
          <a:blip r:embed="rId6"/>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862763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3. Strengthening women’s leadership and full and equal participation</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600" y="1225084"/>
            <a:ext cx="7467600" cy="338554"/>
          </a:xfrm>
          <a:prstGeom prst="rect">
            <a:avLst/>
          </a:prstGeom>
          <a:noFill/>
        </p:spPr>
        <p:txBody>
          <a:bodyPr wrap="square" rtlCol="0">
            <a:spAutoFit/>
          </a:bodyPr>
          <a:lstStyle/>
          <a:p>
            <a:pPr marL="0" lvl="1" indent="0">
              <a:buNone/>
            </a:pPr>
            <a:r>
              <a:rPr lang="en-GB" sz="1600" dirty="0">
                <a:solidFill>
                  <a:schemeClr val="accent3">
                    <a:lumMod val="75000"/>
                  </a:schemeClr>
                </a:solidFill>
                <a:latin typeface="DIN Next LT Arabic" panose="020B0503020203050203" pitchFamily="34" charset="-78"/>
                <a:cs typeface="DIN Next LT Arabic" panose="020B0503020203050203" pitchFamily="34" charset="-78"/>
              </a:rPr>
              <a:t>3.2</a:t>
            </a:r>
            <a:r>
              <a:rPr lang="en-GB"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Measures to ensure women’s effective participation in peace processes</a:t>
            </a:r>
          </a:p>
        </p:txBody>
      </p:sp>
      <p:sp>
        <p:nvSpPr>
          <p:cNvPr id="6" name="Rectangle 5"/>
          <p:cNvSpPr/>
          <p:nvPr/>
        </p:nvSpPr>
        <p:spPr>
          <a:xfrm>
            <a:off x="1522845" y="2262381"/>
            <a:ext cx="6721042" cy="738664"/>
          </a:xfrm>
          <a:prstGeom prst="rect">
            <a:avLst/>
          </a:prstGeom>
        </p:spPr>
        <p:txBody>
          <a:bodyPr wrap="square">
            <a:spAutoFit/>
          </a:bodyPr>
          <a:lstStyle/>
          <a:p>
            <a:pPr algn="just"/>
            <a:r>
              <a:rPr lang="en-GB" sz="1400" b="1" dirty="0">
                <a:solidFill>
                  <a:schemeClr val="bg1">
                    <a:lumMod val="50000"/>
                  </a:schemeClr>
                </a:solidFill>
                <a:latin typeface="DIN Next LT Arabic" panose="020B0503020203050203" pitchFamily="34" charset="-78"/>
                <a:cs typeface="DIN Next LT Arabic" panose="020B0503020203050203" pitchFamily="34" charset="-78"/>
              </a:rPr>
              <a:t>King Abdulaziz Center for National Dialogue, KACND</a:t>
            </a:r>
            <a:r>
              <a:rPr lang="en-GB" sz="1400" dirty="0">
                <a:solidFill>
                  <a:schemeClr val="bg1">
                    <a:lumMod val="50000"/>
                  </a:schemeClr>
                </a:solidFill>
                <a:latin typeface="DIN Next LT Arabic" panose="020B0503020203050203" pitchFamily="34" charset="-78"/>
                <a:cs typeface="DIN Next LT Arabic" panose="020B0503020203050203" pitchFamily="34" charset="-78"/>
              </a:rPr>
              <a:t>, </a:t>
            </a:r>
            <a:endParaRPr lang="en-GB" sz="1400" dirty="0" smtClean="0">
              <a:solidFill>
                <a:schemeClr val="bg1">
                  <a:lumMod val="50000"/>
                </a:schemeClr>
              </a:solidFill>
              <a:latin typeface="DIN Next LT Arabic" panose="020B0503020203050203" pitchFamily="34" charset="-78"/>
              <a:cs typeface="DIN Next LT Arabic" panose="020B0503020203050203" pitchFamily="34" charset="-78"/>
            </a:endParaRPr>
          </a:p>
          <a:p>
            <a:pPr algn="just"/>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aims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to strengthen national unity and protect the social fabric by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consolidating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the values of diversity, coexistence, and national cohesion</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5" name="Rectangle 14"/>
          <p:cNvSpPr/>
          <p:nvPr/>
        </p:nvSpPr>
        <p:spPr>
          <a:xfrm>
            <a:off x="1733043" y="3036622"/>
            <a:ext cx="6510843" cy="830997"/>
          </a:xfrm>
          <a:prstGeom prst="rect">
            <a:avLst/>
          </a:prstGeom>
        </p:spPr>
        <p:txBody>
          <a:bodyPr wrap="square">
            <a:spAutoFit/>
          </a:bodyPr>
          <a:lstStyle/>
          <a:p>
            <a:pPr algn="just"/>
            <a:r>
              <a:rPr lang="en-GB" sz="1200" dirty="0">
                <a:solidFill>
                  <a:schemeClr val="bg1">
                    <a:lumMod val="50000"/>
                  </a:schemeClr>
                </a:solidFill>
                <a:latin typeface="DIN Next LT Arabic" panose="020B0503020203050203" pitchFamily="34" charset="-78"/>
                <a:cs typeface="DIN Next LT Arabic" panose="020B0503020203050203" pitchFamily="34" charset="-78"/>
              </a:rPr>
              <a:t>Y</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outh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C</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ommittee in KACND</a:t>
            </a:r>
          </a:p>
          <a:p>
            <a:pPr algn="just"/>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provides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programs that are aligned with SDG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16,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such as </a:t>
            </a:r>
            <a:r>
              <a:rPr lang="en-GB" sz="1200" dirty="0" err="1">
                <a:solidFill>
                  <a:schemeClr val="bg1">
                    <a:lumMod val="50000"/>
                  </a:schemeClr>
                </a:solidFill>
                <a:latin typeface="DIN Next LT Arabic" panose="020B0503020203050203" pitchFamily="34" charset="-78"/>
                <a:cs typeface="DIN Next LT Arabic" panose="020B0503020203050203" pitchFamily="34" charset="-78"/>
              </a:rPr>
              <a:t>Safeer</a:t>
            </a:r>
            <a:r>
              <a:rPr lang="en-GB" sz="1200" dirty="0">
                <a:solidFill>
                  <a:schemeClr val="bg1">
                    <a:lumMod val="50000"/>
                  </a:schemeClr>
                </a:solidFill>
                <a:latin typeface="DIN Next LT Arabic" panose="020B0503020203050203" pitchFamily="34" charset="-78"/>
                <a:cs typeface="DIN Next LT Arabic" panose="020B0503020203050203" pitchFamily="34" charset="-78"/>
              </a:rPr>
              <a:t> and Voluntarily </a:t>
            </a:r>
            <a:r>
              <a:rPr lang="en-GB" sz="1200" dirty="0" err="1" smtClean="0">
                <a:solidFill>
                  <a:schemeClr val="bg1">
                    <a:lumMod val="50000"/>
                  </a:schemeClr>
                </a:solidFill>
                <a:latin typeface="DIN Next LT Arabic" panose="020B0503020203050203" pitchFamily="34" charset="-78"/>
                <a:cs typeface="DIN Next LT Arabic" panose="020B0503020203050203" pitchFamily="34" charset="-78"/>
              </a:rPr>
              <a:t>Bayader</a:t>
            </a:r>
            <a:r>
              <a:rPr lang="en-GB" sz="1200" dirty="0">
                <a:solidFill>
                  <a:schemeClr val="bg1">
                    <a:lumMod val="50000"/>
                  </a:schemeClr>
                </a:solidFill>
                <a:latin typeface="DIN Next LT Arabic" panose="020B0503020203050203" pitchFamily="34" charset="-78"/>
                <a:cs typeface="DIN Next LT Arabic" panose="020B0503020203050203" pitchFamily="34" charset="-78"/>
              </a:rPr>
              <a:t>. The two programs are based on youth contribution, male and female, to spread awareness on respecting different beliefs and cultures, and promote values of dialogue</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6" name="Rectangle 15"/>
          <p:cNvSpPr/>
          <p:nvPr/>
        </p:nvSpPr>
        <p:spPr>
          <a:xfrm>
            <a:off x="1523855" y="4038600"/>
            <a:ext cx="6721041" cy="954107"/>
          </a:xfrm>
          <a:prstGeom prst="rect">
            <a:avLst/>
          </a:prstGeom>
        </p:spPr>
        <p:txBody>
          <a:bodyPr wrap="square">
            <a:spAutoFit/>
          </a:bodyPr>
          <a:lstStyle/>
          <a:p>
            <a:pPr algn="just"/>
            <a:r>
              <a:rPr lang="en-GB" sz="1400" b="1" dirty="0" err="1">
                <a:solidFill>
                  <a:schemeClr val="bg1">
                    <a:lumMod val="50000"/>
                  </a:schemeClr>
                </a:solidFill>
                <a:latin typeface="DIN Next LT Arabic" panose="020B0503020203050203" pitchFamily="34" charset="-78"/>
                <a:cs typeface="DIN Next LT Arabic" panose="020B0503020203050203" pitchFamily="34" charset="-78"/>
              </a:rPr>
              <a:t>Misk</a:t>
            </a:r>
            <a:r>
              <a:rPr lang="en-GB" sz="1400" b="1" dirty="0">
                <a:solidFill>
                  <a:schemeClr val="bg1">
                    <a:lumMod val="50000"/>
                  </a:schemeClr>
                </a:solidFill>
                <a:latin typeface="DIN Next LT Arabic" panose="020B0503020203050203" pitchFamily="34" charset="-78"/>
                <a:cs typeface="DIN Next LT Arabic" panose="020B0503020203050203" pitchFamily="34" charset="-78"/>
              </a:rPr>
              <a:t> </a:t>
            </a:r>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Foundation in </a:t>
            </a:r>
            <a:r>
              <a:rPr lang="en-GB" sz="1400" b="1" dirty="0">
                <a:solidFill>
                  <a:schemeClr val="bg1">
                    <a:lumMod val="50000"/>
                  </a:schemeClr>
                </a:solidFill>
                <a:latin typeface="DIN Next LT Arabic" panose="020B0503020203050203" pitchFamily="34" charset="-78"/>
                <a:cs typeface="DIN Next LT Arabic" panose="020B0503020203050203" pitchFamily="34" charset="-78"/>
              </a:rPr>
              <a:t>collaboration </a:t>
            </a:r>
            <a:r>
              <a:rPr lang="en-GB" sz="1400" b="1" dirty="0" smtClean="0">
                <a:solidFill>
                  <a:schemeClr val="bg1">
                    <a:lumMod val="50000"/>
                  </a:schemeClr>
                </a:solidFill>
                <a:latin typeface="DIN Next LT Arabic" panose="020B0503020203050203" pitchFamily="34" charset="-78"/>
                <a:cs typeface="DIN Next LT Arabic" panose="020B0503020203050203" pitchFamily="34" charset="-78"/>
              </a:rPr>
              <a:t>with </a:t>
            </a:r>
            <a:r>
              <a:rPr lang="en-GB" sz="1400" b="1" dirty="0">
                <a:solidFill>
                  <a:schemeClr val="bg1">
                    <a:lumMod val="50000"/>
                  </a:schemeClr>
                </a:solidFill>
                <a:latin typeface="DIN Next LT Arabic" panose="020B0503020203050203" pitchFamily="34" charset="-78"/>
                <a:cs typeface="DIN Next LT Arabic" panose="020B0503020203050203" pitchFamily="34" charset="-78"/>
              </a:rPr>
              <a:t>UNDP </a:t>
            </a:r>
          </a:p>
          <a:p>
            <a:pPr algn="just"/>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serving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a platform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to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achieve peace and Sustainable Development Goals by promoting intercultural understanding, tolerance, mutual respect, citizenship ethics and shared responsibilities. Saudi women participated in 2017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forum.</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8" name="Straight Connector 17"/>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3" name="Picture 22"/>
          <p:cNvPicPr>
            <a:picLocks noChangeAspect="1"/>
          </p:cNvPicPr>
          <p:nvPr/>
        </p:nvPicPr>
        <p:blipFill>
          <a:blip r:embed="rId3"/>
          <a:stretch>
            <a:fillRect/>
          </a:stretch>
        </p:blipFill>
        <p:spPr>
          <a:xfrm>
            <a:off x="949505" y="2286636"/>
            <a:ext cx="599750" cy="285158"/>
          </a:xfrm>
          <a:prstGeom prst="rect">
            <a:avLst/>
          </a:prstGeom>
        </p:spPr>
      </p:pic>
      <p:pic>
        <p:nvPicPr>
          <p:cNvPr id="26" name="Picture 25"/>
          <p:cNvPicPr>
            <a:picLocks noChangeAspect="1"/>
          </p:cNvPicPr>
          <p:nvPr/>
        </p:nvPicPr>
        <p:blipFill>
          <a:blip r:embed="rId4"/>
          <a:stretch>
            <a:fillRect/>
          </a:stretch>
        </p:blipFill>
        <p:spPr>
          <a:xfrm>
            <a:off x="939667" y="3945396"/>
            <a:ext cx="583178" cy="513021"/>
          </a:xfrm>
          <a:prstGeom prst="rect">
            <a:avLst/>
          </a:prstGeom>
        </p:spPr>
      </p:pic>
      <p:sp>
        <p:nvSpPr>
          <p:cNvPr id="27" name="TextBox 26"/>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15</a:t>
            </a:r>
            <a:endParaRPr lang="en-US" sz="1100" dirty="0">
              <a:solidFill>
                <a:schemeClr val="bg1">
                  <a:lumMod val="65000"/>
                </a:schemeClr>
              </a:solidFill>
            </a:endParaRP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2" name="Picture 21"/>
          <p:cNvPicPr>
            <a:picLocks noChangeAspect="1"/>
          </p:cNvPicPr>
          <p:nvPr/>
        </p:nvPicPr>
        <p:blipFill>
          <a:blip r:embed="rId6"/>
          <a:stretch>
            <a:fillRect/>
          </a:stretch>
        </p:blipFill>
        <p:spPr>
          <a:xfrm>
            <a:off x="838200" y="5970062"/>
            <a:ext cx="655375" cy="520139"/>
          </a:xfrm>
          <a:prstGeom prst="rect">
            <a:avLst/>
          </a:prstGeom>
        </p:spPr>
      </p:pic>
      <p:pic>
        <p:nvPicPr>
          <p:cNvPr id="28" name="Picture 27"/>
          <p:cNvPicPr>
            <a:picLocks noChangeAspect="1"/>
          </p:cNvPicPr>
          <p:nvPr/>
        </p:nvPicPr>
        <p:blipFill>
          <a:blip r:embed="rId7"/>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2975005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3. Strengthening women’s leadership and full and equal participation</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225084"/>
            <a:ext cx="7634287" cy="584775"/>
          </a:xfrm>
          <a:prstGeom prst="rect">
            <a:avLst/>
          </a:prstGeom>
          <a:noFill/>
        </p:spPr>
        <p:txBody>
          <a:bodyPr wrap="square" rtlCol="0">
            <a:spAutoFit/>
          </a:bodyPr>
          <a:lstStyle/>
          <a:p>
            <a:pPr marL="0" lvl="1" indent="0" algn="just">
              <a:buNone/>
            </a:pPr>
            <a:r>
              <a:rPr lang="en-GB" sz="1600" dirty="0">
                <a:solidFill>
                  <a:schemeClr val="accent3">
                    <a:lumMod val="75000"/>
                  </a:schemeClr>
                </a:solidFill>
                <a:latin typeface="DIN Next LT Arabic" panose="020B0503020203050203" pitchFamily="34" charset="-78"/>
                <a:cs typeface="DIN Next LT Arabic" panose="020B0503020203050203" pitchFamily="34" charset="-78"/>
              </a:rPr>
              <a:t>3.3</a:t>
            </a:r>
            <a:r>
              <a:rPr lang="en-GB" sz="1600" dirty="0">
                <a:solidFill>
                  <a:srgbClr val="009DDC"/>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The promotion of women’s increased participation in public life, by recognising shared work and parental responsibilities</a:t>
            </a:r>
          </a:p>
        </p:txBody>
      </p:sp>
      <p:sp>
        <p:nvSpPr>
          <p:cNvPr id="2" name="Rectangle 1"/>
          <p:cNvSpPr/>
          <p:nvPr/>
        </p:nvSpPr>
        <p:spPr>
          <a:xfrm>
            <a:off x="1066800" y="1893631"/>
            <a:ext cx="7177086" cy="954107"/>
          </a:xfrm>
          <a:prstGeom prst="rect">
            <a:avLst/>
          </a:prstGeom>
        </p:spPr>
        <p:txBody>
          <a:bodyPr wrap="square">
            <a:spAutoFit/>
          </a:bodyPr>
          <a:lstStyle/>
          <a:p>
            <a:pPr marL="0" lvl="1" indent="0" algn="just">
              <a:buNone/>
            </a:pPr>
            <a:r>
              <a:rPr lang="en-GB" sz="1400" dirty="0">
                <a:solidFill>
                  <a:schemeClr val="accent5">
                    <a:lumMod val="50000"/>
                  </a:schemeClr>
                </a:solidFill>
                <a:latin typeface="DIN Next LT Arabic" panose="020B0503020203050203" pitchFamily="34" charset="-78"/>
                <a:cs typeface="DIN Next LT Arabic" panose="020B0503020203050203" pitchFamily="34" charset="-78"/>
              </a:rPr>
              <a:t>Vision 2030 ensures women’s participation in public </a:t>
            </a:r>
            <a:r>
              <a:rPr lang="en-GB" sz="1400" dirty="0" smtClean="0">
                <a:solidFill>
                  <a:schemeClr val="accent5">
                    <a:lumMod val="50000"/>
                  </a:schemeClr>
                </a:solidFill>
                <a:latin typeface="DIN Next LT Arabic" panose="020B0503020203050203" pitchFamily="34" charset="-78"/>
                <a:cs typeface="DIN Next LT Arabic" panose="020B0503020203050203" pitchFamily="34" charset="-78"/>
              </a:rPr>
              <a:t>life. </a:t>
            </a:r>
            <a:r>
              <a:rPr lang="en-GB" sz="1400" dirty="0">
                <a:solidFill>
                  <a:schemeClr val="accent5">
                    <a:lumMod val="50000"/>
                  </a:schemeClr>
                </a:solidFill>
                <a:latin typeface="DIN Next LT Arabic" panose="020B0503020203050203" pitchFamily="34" charset="-78"/>
                <a:cs typeface="DIN Next LT Arabic" panose="020B0503020203050203" pitchFamily="34" charset="-78"/>
              </a:rPr>
              <a:t>S</a:t>
            </a:r>
            <a:r>
              <a:rPr lang="en-GB" sz="1400" dirty="0" smtClean="0">
                <a:solidFill>
                  <a:schemeClr val="accent5">
                    <a:lumMod val="50000"/>
                  </a:schemeClr>
                </a:solidFill>
                <a:latin typeface="DIN Next LT Arabic" panose="020B0503020203050203" pitchFamily="34" charset="-78"/>
                <a:cs typeface="DIN Next LT Arabic" panose="020B0503020203050203" pitchFamily="34" charset="-78"/>
              </a:rPr>
              <a:t>everal </a:t>
            </a:r>
            <a:r>
              <a:rPr lang="en-GB" sz="1400" dirty="0">
                <a:solidFill>
                  <a:schemeClr val="accent5">
                    <a:lumMod val="50000"/>
                  </a:schemeClr>
                </a:solidFill>
                <a:latin typeface="DIN Next LT Arabic" panose="020B0503020203050203" pitchFamily="34" charset="-78"/>
                <a:cs typeface="DIN Next LT Arabic" panose="020B0503020203050203" pitchFamily="34" charset="-78"/>
              </a:rPr>
              <a:t>initiatives were launched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to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encourage working mothers in the private sector to continue working while their children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are taken by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the child care centers and nurseries</a:t>
            </a:r>
            <a:r>
              <a:rPr lang="en-GB" sz="1400" dirty="0" smtClean="0">
                <a:solidFill>
                  <a:schemeClr val="accent5">
                    <a:lumMod val="50000"/>
                  </a:schemeClr>
                </a:solidFill>
                <a:latin typeface="DIN Next LT Arabic" panose="020B0503020203050203" pitchFamily="34" charset="-78"/>
                <a:cs typeface="DIN Next LT Arabic" panose="020B0503020203050203" pitchFamily="34" charset="-78"/>
              </a:rPr>
              <a:t>.</a:t>
            </a:r>
          </a:p>
          <a:p>
            <a:pPr marL="0" lvl="1" indent="0" algn="just">
              <a:buNone/>
            </a:pPr>
            <a:endParaRPr lang="en-GB" sz="14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4" name="Rectangle 3"/>
          <p:cNvSpPr/>
          <p:nvPr/>
        </p:nvSpPr>
        <p:spPr>
          <a:xfrm>
            <a:off x="2132589" y="2857480"/>
            <a:ext cx="1459054" cy="307777"/>
          </a:xfrm>
          <a:prstGeom prst="rect">
            <a:avLst/>
          </a:prstGeom>
        </p:spPr>
        <p:txBody>
          <a:bodyPr wrap="none">
            <a:spAutoFit/>
          </a:bodyPr>
          <a:lstStyle/>
          <a:p>
            <a:r>
              <a:rPr lang="en-GB" sz="1400" b="1" dirty="0" err="1" smtClean="0">
                <a:solidFill>
                  <a:schemeClr val="accent5">
                    <a:lumMod val="50000"/>
                  </a:schemeClr>
                </a:solidFill>
                <a:latin typeface="DIN Next LT Arabic" panose="020B0503020203050203" pitchFamily="34" charset="-78"/>
                <a:cs typeface="DIN Next LT Arabic" panose="020B0503020203050203" pitchFamily="34" charset="-78"/>
              </a:rPr>
              <a:t>Qurrah</a:t>
            </a:r>
            <a:r>
              <a:rPr lang="en-GB" sz="1400" b="1" dirty="0" smtClean="0">
                <a:latin typeface="DIN Next LT Arabic" panose="020B0503020203050203" pitchFamily="34" charset="-78"/>
                <a:cs typeface="DIN Next LT Arabic" panose="020B0503020203050203" pitchFamily="34" charset="-78"/>
              </a:rPr>
              <a:t> </a:t>
            </a:r>
            <a:r>
              <a:rPr lang="en-GB" sz="1400" b="1" dirty="0" smtClean="0">
                <a:solidFill>
                  <a:schemeClr val="accent5">
                    <a:lumMod val="50000"/>
                  </a:schemeClr>
                </a:solidFill>
                <a:latin typeface="DIN Next LT Arabic" panose="020B0503020203050203" pitchFamily="34" charset="-78"/>
                <a:cs typeface="DIN Next LT Arabic" panose="020B0503020203050203" pitchFamily="34" charset="-78"/>
              </a:rPr>
              <a:t>Program</a:t>
            </a:r>
            <a:endParaRPr lang="en-US" sz="1400" b="1" dirty="0">
              <a:solidFill>
                <a:schemeClr val="accent5">
                  <a:lumMod val="50000"/>
                </a:schemeClr>
              </a:solidFill>
              <a:latin typeface="DIN Next LT Arabic" panose="020B0503020203050203" pitchFamily="34" charset="-78"/>
              <a:cs typeface="DIN Next LT Arabic" panose="020B0503020203050203" pitchFamily="34" charset="-78"/>
            </a:endParaRPr>
          </a:p>
        </p:txBody>
      </p:sp>
      <p:grpSp>
        <p:nvGrpSpPr>
          <p:cNvPr id="6" name="Group 5"/>
          <p:cNvGrpSpPr/>
          <p:nvPr/>
        </p:nvGrpSpPr>
        <p:grpSpPr>
          <a:xfrm>
            <a:off x="2266815" y="3387801"/>
            <a:ext cx="4819785" cy="461665"/>
            <a:chOff x="2266815" y="3897815"/>
            <a:chExt cx="4819785" cy="461665"/>
          </a:xfrm>
        </p:grpSpPr>
        <p:sp>
          <p:nvSpPr>
            <p:cNvPr id="5" name="Rectangle 4"/>
            <p:cNvSpPr/>
            <p:nvPr/>
          </p:nvSpPr>
          <p:spPr>
            <a:xfrm>
              <a:off x="2514600" y="3897815"/>
              <a:ext cx="4572000" cy="461665"/>
            </a:xfrm>
            <a:prstGeom prst="rect">
              <a:avLst/>
            </a:prstGeom>
          </p:spPr>
          <p:txBody>
            <a:bodyPr>
              <a:spAutoFit/>
            </a:bodyPr>
            <a:lstStyle/>
            <a:p>
              <a:pPr algn="just"/>
              <a:r>
                <a:rPr lang="en-GB" sz="1200" dirty="0">
                  <a:solidFill>
                    <a:schemeClr val="accent5">
                      <a:lumMod val="50000"/>
                    </a:schemeClr>
                  </a:solidFill>
                  <a:latin typeface="DIN Next LT Arabic" panose="020B0503020203050203" pitchFamily="34" charset="-78"/>
                  <a:cs typeface="DIN Next LT Arabic" panose="020B0503020203050203" pitchFamily="34" charset="-78"/>
                </a:rPr>
                <a:t>Human Resources Development Fund</a:t>
              </a:r>
              <a:r>
                <a:rPr lang="en-GB" sz="1200" dirty="0">
                  <a:latin typeface="DIN Next LT Arabic" panose="020B0503020203050203" pitchFamily="34" charset="-78"/>
                  <a:cs typeface="DIN Next LT Arabic" panose="020B0503020203050203" pitchFamily="34" charset="-78"/>
                </a:rPr>
                <a:t>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contributes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with 80% of the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0-5-years-old children’s hospitality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cost</a:t>
              </a:r>
              <a:endParaRPr lang="en-US" sz="1200" dirty="0">
                <a:solidFill>
                  <a:schemeClr val="accent5">
                    <a:lumMod val="50000"/>
                  </a:schemeClr>
                </a:solidFill>
                <a:latin typeface="DIN Next LT Arabic" panose="020B0503020203050203" pitchFamily="34" charset="-78"/>
                <a:cs typeface="DIN Next LT Arabic" panose="020B0503020203050203" pitchFamily="34" charset="-78"/>
              </a:endParaRPr>
            </a:p>
          </p:txBody>
        </p:sp>
        <p:pic>
          <p:nvPicPr>
            <p:cNvPr id="21" name="Picture 20"/>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66815" y="3906191"/>
              <a:ext cx="254712" cy="278707"/>
            </a:xfrm>
            <a:prstGeom prst="rect">
              <a:avLst/>
            </a:prstGeom>
          </p:spPr>
        </p:pic>
      </p:grpSp>
      <p:sp>
        <p:nvSpPr>
          <p:cNvPr id="15" name="Rectangle 14"/>
          <p:cNvSpPr/>
          <p:nvPr/>
        </p:nvSpPr>
        <p:spPr>
          <a:xfrm>
            <a:off x="2132589" y="4190775"/>
            <a:ext cx="1986441" cy="523220"/>
          </a:xfrm>
          <a:prstGeom prst="rect">
            <a:avLst/>
          </a:prstGeom>
        </p:spPr>
        <p:txBody>
          <a:bodyPr wrap="none">
            <a:spAutoFit/>
          </a:bodyPr>
          <a:lstStyle/>
          <a:p>
            <a:r>
              <a:rPr lang="en-GB" sz="1400" b="1" dirty="0" smtClean="0">
                <a:solidFill>
                  <a:schemeClr val="accent5">
                    <a:lumMod val="50000"/>
                  </a:schemeClr>
                </a:solidFill>
                <a:latin typeface="DIN Next LT Arabic" panose="020B0503020203050203" pitchFamily="34" charset="-78"/>
                <a:cs typeface="DIN Next LT Arabic" panose="020B0503020203050203" pitchFamily="34" charset="-78"/>
              </a:rPr>
              <a:t>Public School Curricula</a:t>
            </a:r>
          </a:p>
          <a:p>
            <a:endParaRPr lang="en-US" sz="1400" dirty="0">
              <a:solidFill>
                <a:schemeClr val="accent5">
                  <a:lumMod val="50000"/>
                </a:schemeClr>
              </a:solidFill>
              <a:latin typeface="DIN Next LT Arabic" panose="020B0503020203050203" pitchFamily="34" charset="-78"/>
              <a:cs typeface="DIN Next LT Arabic" panose="020B0503020203050203" pitchFamily="34" charset="-78"/>
            </a:endParaRPr>
          </a:p>
        </p:txBody>
      </p:sp>
      <p:grpSp>
        <p:nvGrpSpPr>
          <p:cNvPr id="8" name="Group 7"/>
          <p:cNvGrpSpPr/>
          <p:nvPr/>
        </p:nvGrpSpPr>
        <p:grpSpPr>
          <a:xfrm>
            <a:off x="2266815" y="4727485"/>
            <a:ext cx="4819785" cy="678526"/>
            <a:chOff x="2266815" y="5059871"/>
            <a:chExt cx="4819785" cy="678526"/>
          </a:xfrm>
        </p:grpSpPr>
        <p:sp>
          <p:nvSpPr>
            <p:cNvPr id="16" name="Rectangle 15"/>
            <p:cNvSpPr/>
            <p:nvPr/>
          </p:nvSpPr>
          <p:spPr>
            <a:xfrm>
              <a:off x="2514600" y="5092066"/>
              <a:ext cx="4572000" cy="646331"/>
            </a:xfrm>
            <a:prstGeom prst="rect">
              <a:avLst/>
            </a:prstGeom>
          </p:spPr>
          <p:txBody>
            <a:bodyPr>
              <a:spAutoFit/>
            </a:bodyPr>
            <a:lstStyle/>
            <a:p>
              <a:pPr algn="just"/>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To increase awareness of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r</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ecognizing shared work and parental responsibilities, Ministry of Education has included this message in the curricula </a:t>
              </a:r>
              <a:endParaRPr lang="en-US" sz="1200" dirty="0">
                <a:solidFill>
                  <a:schemeClr val="accent5">
                    <a:lumMod val="50000"/>
                  </a:schemeClr>
                </a:solidFill>
                <a:latin typeface="DIN Next LT Arabic" panose="020B0503020203050203" pitchFamily="34" charset="-78"/>
                <a:cs typeface="DIN Next LT Arabic" panose="020B0503020203050203" pitchFamily="34" charset="-78"/>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66815" y="5059871"/>
              <a:ext cx="254712" cy="278707"/>
            </a:xfrm>
            <a:prstGeom prst="rect">
              <a:avLst/>
            </a:prstGeom>
          </p:spPr>
        </p:pic>
      </p:grpSp>
      <p:cxnSp>
        <p:nvCxnSpPr>
          <p:cNvPr id="22" name="Straight Connector 21"/>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85900" y="4172302"/>
            <a:ext cx="599841" cy="337411"/>
          </a:xfrm>
          <a:prstGeom prst="rect">
            <a:avLst/>
          </a:prstGeom>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02327" y="2847738"/>
            <a:ext cx="526143" cy="243608"/>
          </a:xfrm>
          <a:prstGeom prst="rect">
            <a:avLst/>
          </a:prstGeom>
        </p:spPr>
      </p:pic>
      <p:sp>
        <p:nvSpPr>
          <p:cNvPr id="28" name="TextBox 27"/>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16</a:t>
            </a:r>
            <a:endParaRPr lang="en-US" sz="1100" dirty="0">
              <a:solidFill>
                <a:schemeClr val="bg1">
                  <a:lumMod val="65000"/>
                </a:schemeClr>
              </a:solidFill>
            </a:endParaRPr>
          </a:p>
        </p:txBody>
      </p:sp>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1" name="Picture 30"/>
          <p:cNvPicPr>
            <a:picLocks noChangeAspect="1"/>
          </p:cNvPicPr>
          <p:nvPr/>
        </p:nvPicPr>
        <p:blipFill>
          <a:blip r:embed="rId8"/>
          <a:stretch>
            <a:fillRect/>
          </a:stretch>
        </p:blipFill>
        <p:spPr>
          <a:xfrm>
            <a:off x="838200" y="5970062"/>
            <a:ext cx="655375" cy="520139"/>
          </a:xfrm>
          <a:prstGeom prst="rect">
            <a:avLst/>
          </a:prstGeom>
        </p:spPr>
      </p:pic>
      <p:pic>
        <p:nvPicPr>
          <p:cNvPr id="32" name="Picture 31"/>
          <p:cNvPicPr>
            <a:picLocks noChangeAspect="1"/>
          </p:cNvPicPr>
          <p:nvPr/>
        </p:nvPicPr>
        <p:blipFill>
          <a:blip r:embed="rId9"/>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2127884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3. Strengthening </a:t>
            </a:r>
            <a:r>
              <a:rPr lang="en-US" sz="2000" dirty="0" smtClean="0">
                <a:solidFill>
                  <a:schemeClr val="accent3">
                    <a:lumMod val="75000"/>
                  </a:schemeClr>
                </a:solidFill>
                <a:latin typeface="DIN Next LT Arabic" panose="020B0503020203050203" pitchFamily="34" charset="-78"/>
                <a:cs typeface="DIN Next LT Arabic" panose="020B0503020203050203" pitchFamily="34" charset="-78"/>
              </a:rPr>
              <a:t>women </a:t>
            </a:r>
            <a:r>
              <a:rPr lang="en-US" sz="2000" dirty="0">
                <a:solidFill>
                  <a:schemeClr val="accent3">
                    <a:lumMod val="75000"/>
                  </a:schemeClr>
                </a:solidFill>
                <a:latin typeface="DIN Next LT Arabic" panose="020B0503020203050203" pitchFamily="34" charset="-78"/>
                <a:cs typeface="DIN Next LT Arabic" panose="020B0503020203050203" pitchFamily="34" charset="-78"/>
              </a:rPr>
              <a:t>leadership and full and equal participation</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600" y="1225085"/>
            <a:ext cx="7592291" cy="584775"/>
          </a:xfrm>
          <a:prstGeom prst="rect">
            <a:avLst/>
          </a:prstGeom>
          <a:noFill/>
        </p:spPr>
        <p:txBody>
          <a:bodyPr wrap="square" rtlCol="0">
            <a:spAutoFit/>
          </a:bodyPr>
          <a:lstStyle/>
          <a:p>
            <a:pPr marL="0" lvl="1" indent="0" algn="just">
              <a:buNone/>
            </a:pPr>
            <a:r>
              <a:rPr lang="en-GB" sz="1600" dirty="0">
                <a:solidFill>
                  <a:schemeClr val="accent3">
                    <a:lumMod val="75000"/>
                  </a:schemeClr>
                </a:solidFill>
                <a:latin typeface="DIN Next LT Arabic" panose="020B0503020203050203" pitchFamily="34" charset="-78"/>
                <a:cs typeface="DIN Next LT Arabic" panose="020B0503020203050203" pitchFamily="34" charset="-78"/>
              </a:rPr>
              <a:t>3.4</a:t>
            </a:r>
            <a:r>
              <a:rPr lang="en-GB"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Ensuring a positive and enabling environment and increasing resources and support for </a:t>
            </a:r>
            <a:r>
              <a:rPr lang="en-GB" sz="1600" dirty="0" smtClean="0">
                <a:solidFill>
                  <a:schemeClr val="accent5">
                    <a:lumMod val="50000"/>
                  </a:schemeClr>
                </a:solidFill>
                <a:latin typeface="DIN Next LT Arabic" panose="020B0503020203050203" pitchFamily="34" charset="-78"/>
                <a:cs typeface="DIN Next LT Arabic" panose="020B0503020203050203" pitchFamily="34" charset="-78"/>
              </a:rPr>
              <a:t>women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and civil society organisations</a:t>
            </a:r>
          </a:p>
        </p:txBody>
      </p:sp>
      <p:sp>
        <p:nvSpPr>
          <p:cNvPr id="2" name="Rectangle 1"/>
          <p:cNvSpPr/>
          <p:nvPr/>
        </p:nvSpPr>
        <p:spPr>
          <a:xfrm>
            <a:off x="1066799" y="1893631"/>
            <a:ext cx="7177087" cy="523220"/>
          </a:xfrm>
          <a:prstGeom prst="rect">
            <a:avLst/>
          </a:prstGeom>
        </p:spPr>
        <p:txBody>
          <a:bodyPr wrap="square">
            <a:spAutoFit/>
          </a:bodyPr>
          <a:lstStyle/>
          <a:p>
            <a:pPr marL="0" lvl="1" indent="0" algn="just">
              <a:buNone/>
            </a:pPr>
            <a:r>
              <a:rPr lang="en-GB" sz="1400" dirty="0">
                <a:solidFill>
                  <a:srgbClr val="797979"/>
                </a:solidFill>
                <a:latin typeface="DIN Next LT Arabic" panose="020B0503020203050203" pitchFamily="34" charset="-78"/>
                <a:cs typeface="DIN Next LT Arabic" panose="020B0503020203050203" pitchFamily="34" charset="-78"/>
              </a:rPr>
              <a:t>KSA is keen to support </a:t>
            </a:r>
            <a:r>
              <a:rPr lang="en-GB" sz="1400" dirty="0" smtClean="0">
                <a:solidFill>
                  <a:srgbClr val="797979"/>
                </a:solidFill>
                <a:latin typeface="DIN Next LT Arabic" panose="020B0503020203050203" pitchFamily="34" charset="-78"/>
                <a:cs typeface="DIN Next LT Arabic" panose="020B0503020203050203" pitchFamily="34" charset="-78"/>
              </a:rPr>
              <a:t>women </a:t>
            </a:r>
            <a:r>
              <a:rPr lang="en-GB" sz="1400" dirty="0">
                <a:solidFill>
                  <a:srgbClr val="797979"/>
                </a:solidFill>
                <a:latin typeface="DIN Next LT Arabic" panose="020B0503020203050203" pitchFamily="34" charset="-78"/>
                <a:cs typeface="DIN Next LT Arabic" panose="020B0503020203050203" pitchFamily="34" charset="-78"/>
              </a:rPr>
              <a:t>and civil society organization to ensure empowerment of women and stability of families</a:t>
            </a:r>
            <a:r>
              <a:rPr lang="en-US" sz="1400" dirty="0">
                <a:solidFill>
                  <a:srgbClr val="797979"/>
                </a:solidFill>
                <a:latin typeface="DIN Next LT Arabic" panose="020B0503020203050203" pitchFamily="34" charset="-78"/>
                <a:cs typeface="DIN Next LT Arabic" panose="020B0503020203050203" pitchFamily="34" charset="-78"/>
              </a:rPr>
              <a:t> by providing financial and logistic support </a:t>
            </a:r>
          </a:p>
        </p:txBody>
      </p:sp>
      <p:sp>
        <p:nvSpPr>
          <p:cNvPr id="4" name="Rectangle 3"/>
          <p:cNvSpPr/>
          <p:nvPr/>
        </p:nvSpPr>
        <p:spPr>
          <a:xfrm>
            <a:off x="2028470" y="2537815"/>
            <a:ext cx="6215416" cy="830997"/>
          </a:xfrm>
          <a:prstGeom prst="rect">
            <a:avLst/>
          </a:prstGeom>
        </p:spPr>
        <p:txBody>
          <a:bodyPr wrap="square">
            <a:spAutoFit/>
          </a:bodyPr>
          <a:lstStyle/>
          <a:p>
            <a:pPr marL="0" lvl="1" indent="0" algn="just">
              <a:buNone/>
            </a:pPr>
            <a:r>
              <a:rPr lang="en-US" sz="1200" b="1" dirty="0" err="1" smtClean="0">
                <a:solidFill>
                  <a:schemeClr val="bg1">
                    <a:lumMod val="50000"/>
                  </a:schemeClr>
                </a:solidFill>
                <a:latin typeface="DIN Next LT Arabic" panose="020B0503020203050203" pitchFamily="34" charset="-78"/>
                <a:cs typeface="DIN Next LT Arabic" panose="020B0503020203050203" pitchFamily="34" charset="-78"/>
              </a:rPr>
              <a:t>Mawada</a:t>
            </a: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 Charity Association </a:t>
            </a:r>
          </a:p>
          <a:p>
            <a:pPr marL="0" lvl="1" indent="0" algn="just">
              <a:buNone/>
            </a:pP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aims to reduce divorce rate in Saudi Arabia by providing social, psychological, and legal consultation for couples. The government ensures the effectiveness of work by providing the organization with offices in each court to ensure women accessibility to the services.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6" name="Rectangle 15"/>
          <p:cNvSpPr/>
          <p:nvPr/>
        </p:nvSpPr>
        <p:spPr>
          <a:xfrm>
            <a:off x="2028470" y="4864968"/>
            <a:ext cx="6215416" cy="1015663"/>
          </a:xfrm>
          <a:prstGeom prst="rect">
            <a:avLst/>
          </a:prstGeom>
        </p:spPr>
        <p:txBody>
          <a:bodyPr wrap="square">
            <a:spAutoFit/>
          </a:bodyPr>
          <a:lstStyle/>
          <a:p>
            <a:pPr marL="0" lvl="1" indent="0" algn="just">
              <a:buNone/>
            </a:pPr>
            <a:r>
              <a:rPr lang="en-US" sz="1200" b="1" dirty="0" err="1" smtClean="0">
                <a:solidFill>
                  <a:schemeClr val="bg1">
                    <a:lumMod val="50000"/>
                  </a:schemeClr>
                </a:solidFill>
                <a:latin typeface="DIN Next LT Arabic" panose="020B0503020203050203" pitchFamily="34" charset="-78"/>
                <a:cs typeface="DIN Next LT Arabic" panose="020B0503020203050203" pitchFamily="34" charset="-78"/>
              </a:rPr>
              <a:t>Alnahdah</a:t>
            </a: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 Assembly</a:t>
            </a:r>
            <a:endParaRPr lang="en-US" sz="1200" dirty="0" smtClean="0">
              <a:solidFill>
                <a:schemeClr val="bg1">
                  <a:lumMod val="50000"/>
                </a:schemeClr>
              </a:solidFill>
              <a:latin typeface="DIN Next LT Arabic" panose="020B0503020203050203" pitchFamily="34" charset="-78"/>
              <a:cs typeface="DIN Next LT Arabic" panose="020B0503020203050203" pitchFamily="34" charset="-78"/>
            </a:endParaRPr>
          </a:p>
          <a:p>
            <a:pPr marL="0" lvl="1" indent="0">
              <a:buNone/>
            </a:pP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Launched many programs to provide women with the skills they need to be future leaders.  </a:t>
            </a: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Career program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is targeting female with a low socioeconomic background and assign them to programs that meet their needs to be capable of taken decision and lead their families and communities.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4" name="Straight Connector 13"/>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a:stretch>
            <a:fillRect/>
          </a:stretch>
        </p:blipFill>
        <p:spPr>
          <a:xfrm>
            <a:off x="1315430" y="3282327"/>
            <a:ext cx="689003" cy="42941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74960" y="2531998"/>
            <a:ext cx="569945" cy="454103"/>
          </a:xfrm>
          <a:prstGeom prst="rect">
            <a:avLst/>
          </a:prstGeom>
        </p:spPr>
      </p:pic>
      <p:sp>
        <p:nvSpPr>
          <p:cNvPr id="23" name="TextBox 22"/>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17</a:t>
            </a:r>
            <a:endParaRPr lang="en-US" sz="1100" dirty="0">
              <a:solidFill>
                <a:schemeClr val="bg1">
                  <a:lumMod val="65000"/>
                </a:schemeClr>
              </a:solidFill>
            </a:endParaRPr>
          </a:p>
        </p:txBody>
      </p:sp>
      <p:pic>
        <p:nvPicPr>
          <p:cNvPr id="17" name="Picture 2" descr="Image result for prince sultan fund for women developme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4960" y="4024049"/>
            <a:ext cx="627152" cy="370638"/>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p:nvSpPr>
        <p:spPr>
          <a:xfrm>
            <a:off x="2028470" y="4050050"/>
            <a:ext cx="6215416" cy="830997"/>
          </a:xfrm>
          <a:prstGeom prst="rect">
            <a:avLst/>
          </a:prstGeom>
        </p:spPr>
        <p:txBody>
          <a:bodyPr wrap="square">
            <a:spAutoFit/>
          </a:bodyPr>
          <a:lstStyle/>
          <a:p>
            <a:pPr marL="0" lvl="1" indent="0" algn="just">
              <a:buNone/>
            </a:pP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Leader Forum, Prince Sultan Fund for Women Development</a:t>
            </a:r>
            <a:endParaRPr lang="en-US" sz="1200" dirty="0" smtClean="0">
              <a:solidFill>
                <a:schemeClr val="bg1">
                  <a:lumMod val="50000"/>
                </a:schemeClr>
              </a:solidFill>
              <a:latin typeface="DIN Next LT Arabic" panose="020B0503020203050203" pitchFamily="34" charset="-78"/>
              <a:cs typeface="DIN Next LT Arabic" panose="020B0503020203050203" pitchFamily="34" charset="-78"/>
            </a:endParaRPr>
          </a:p>
          <a:p>
            <a:pPr marL="0" lvl="1" indent="0">
              <a:buNone/>
            </a:pPr>
            <a:r>
              <a:rPr lang="en-US" sz="1200" dirty="0">
                <a:solidFill>
                  <a:schemeClr val="bg1">
                    <a:lumMod val="50000"/>
                  </a:schemeClr>
                </a:solidFill>
                <a:latin typeface="DIN Next LT Arabic" panose="020B0503020203050203" pitchFamily="34" charset="-78"/>
                <a:cs typeface="DIN Next LT Arabic" panose="020B0503020203050203" pitchFamily="34" charset="-78"/>
              </a:rPr>
              <a:t>I</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 an annual forum targeting girls in high schools and universities to unable them identify and overcome barriers, practice their leadership skills, and to share experiences of young female leaders.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6" name="Picture 25"/>
          <p:cNvPicPr>
            <a:picLocks noChangeAspect="1"/>
          </p:cNvPicPr>
          <p:nvPr/>
        </p:nvPicPr>
        <p:blipFill>
          <a:blip r:embed="rId7"/>
          <a:stretch>
            <a:fillRect/>
          </a:stretch>
        </p:blipFill>
        <p:spPr>
          <a:xfrm>
            <a:off x="838200" y="5970062"/>
            <a:ext cx="655375" cy="520139"/>
          </a:xfrm>
          <a:prstGeom prst="rect">
            <a:avLst/>
          </a:prstGeom>
        </p:spPr>
      </p:pic>
      <p:pic>
        <p:nvPicPr>
          <p:cNvPr id="27" name="Picture 26"/>
          <p:cNvPicPr>
            <a:picLocks noChangeAspect="1"/>
          </p:cNvPicPr>
          <p:nvPr/>
        </p:nvPicPr>
        <p:blipFill>
          <a:blip r:embed="rId8"/>
          <a:stretch>
            <a:fillRect/>
          </a:stretch>
        </p:blipFill>
        <p:spPr>
          <a:xfrm>
            <a:off x="4176424" y="6045841"/>
            <a:ext cx="791152" cy="520139"/>
          </a:xfrm>
          <a:prstGeom prst="rect">
            <a:avLst/>
          </a:prstGeom>
        </p:spPr>
      </p:pic>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3905" y="4902443"/>
            <a:ext cx="381000" cy="381000"/>
          </a:xfrm>
          <a:prstGeom prst="rect">
            <a:avLst/>
          </a:prstGeom>
        </p:spPr>
      </p:pic>
      <p:sp>
        <p:nvSpPr>
          <p:cNvPr id="28" name="Rectangle 27"/>
          <p:cNvSpPr/>
          <p:nvPr/>
        </p:nvSpPr>
        <p:spPr>
          <a:xfrm>
            <a:off x="2028470" y="3380545"/>
            <a:ext cx="6215416" cy="646331"/>
          </a:xfrm>
          <a:prstGeom prst="rect">
            <a:avLst/>
          </a:prstGeom>
        </p:spPr>
        <p:txBody>
          <a:bodyPr wrap="square">
            <a:spAutoFit/>
          </a:bodyPr>
          <a:lstStyle/>
          <a:p>
            <a:pPr marL="0" lvl="1" indent="0" algn="just">
              <a:buNone/>
            </a:pP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Bunyan</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a:t>
            </a:r>
          </a:p>
          <a:p>
            <a:pPr marL="0" lvl="1" indent="0">
              <a:buNone/>
            </a:pP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Aims to improve life for needy families by providing  them with financial resources and housing.</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Tree>
    <p:extLst>
      <p:ext uri="{BB962C8B-B14F-4D97-AF65-F5344CB8AC3E}">
        <p14:creationId xmlns:p14="http://schemas.microsoft.com/office/powerpoint/2010/main" val="14849276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4"/>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4. Strengthening gender-responsive data collection, follow-up and review processes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225085"/>
            <a:ext cx="7634287" cy="584775"/>
          </a:xfrm>
          <a:prstGeom prst="rect">
            <a:avLst/>
          </a:prstGeom>
          <a:noFill/>
        </p:spPr>
        <p:txBody>
          <a:bodyPr wrap="square" rtlCol="0">
            <a:spAutoFit/>
          </a:bodyPr>
          <a:lstStyle/>
          <a:p>
            <a:pPr marL="0" lvl="1"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4.1</a:t>
            </a:r>
            <a:r>
              <a:rPr lang="en-US" sz="1600" dirty="0">
                <a:solidFill>
                  <a:srgbClr val="33B1E3"/>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To include a gender-responsive approach in the national follow-up and review of the 2030 Agenda</a:t>
            </a:r>
          </a:p>
        </p:txBody>
      </p:sp>
      <p:sp>
        <p:nvSpPr>
          <p:cNvPr id="2" name="Rectangle 1"/>
          <p:cNvSpPr/>
          <p:nvPr/>
        </p:nvSpPr>
        <p:spPr>
          <a:xfrm>
            <a:off x="1066800" y="1893631"/>
            <a:ext cx="7177086" cy="523220"/>
          </a:xfrm>
          <a:prstGeom prst="rect">
            <a:avLst/>
          </a:prstGeom>
        </p:spPr>
        <p:txBody>
          <a:bodyPr wrap="square">
            <a:spAutoFit/>
          </a:bodyPr>
          <a:lstStyle/>
          <a:p>
            <a:pPr marL="0" lvl="1" indent="0" algn="just">
              <a:buNone/>
            </a:pPr>
            <a:r>
              <a:rPr lang="en-GB" sz="1400" dirty="0">
                <a:solidFill>
                  <a:srgbClr val="797979"/>
                </a:solidFill>
                <a:latin typeface="DIN Next LT Arabic" panose="020B0503020203050203" pitchFamily="34" charset="-78"/>
                <a:cs typeface="DIN Next LT Arabic" panose="020B0503020203050203" pitchFamily="34" charset="-78"/>
              </a:rPr>
              <a:t>There are many civil society </a:t>
            </a:r>
            <a:r>
              <a:rPr lang="en-GB" sz="1400" dirty="0" smtClean="0">
                <a:solidFill>
                  <a:srgbClr val="797979"/>
                </a:solidFill>
                <a:latin typeface="DIN Next LT Arabic" panose="020B0503020203050203" pitchFamily="34" charset="-78"/>
                <a:cs typeface="DIN Next LT Arabic" panose="020B0503020203050203" pitchFamily="34" charset="-78"/>
              </a:rPr>
              <a:t>organizations, universities and private institutions </a:t>
            </a:r>
            <a:r>
              <a:rPr lang="en-GB" sz="1400" dirty="0">
                <a:solidFill>
                  <a:srgbClr val="797979"/>
                </a:solidFill>
                <a:latin typeface="DIN Next LT Arabic" panose="020B0503020203050203" pitchFamily="34" charset="-78"/>
                <a:cs typeface="DIN Next LT Arabic" panose="020B0503020203050203" pitchFamily="34" charset="-78"/>
              </a:rPr>
              <a:t>in Saudi Arabia that are keen to ensure empowerment of </a:t>
            </a:r>
            <a:r>
              <a:rPr lang="en-GB" sz="1400" dirty="0" smtClean="0">
                <a:solidFill>
                  <a:srgbClr val="797979"/>
                </a:solidFill>
                <a:latin typeface="DIN Next LT Arabic" panose="020B0503020203050203" pitchFamily="34" charset="-78"/>
                <a:cs typeface="DIN Next LT Arabic" panose="020B0503020203050203" pitchFamily="34" charset="-78"/>
              </a:rPr>
              <a:t>women.</a:t>
            </a:r>
            <a:endParaRPr lang="en-GB" sz="1400" dirty="0">
              <a:solidFill>
                <a:srgbClr val="797979"/>
              </a:solidFill>
              <a:latin typeface="DIN Next LT Arabic" panose="020B0503020203050203" pitchFamily="34" charset="-78"/>
              <a:cs typeface="DIN Next LT Arabic" panose="020B0503020203050203" pitchFamily="34" charset="-78"/>
            </a:endParaRPr>
          </a:p>
        </p:txBody>
      </p:sp>
      <p:sp>
        <p:nvSpPr>
          <p:cNvPr id="4" name="Rectangle 3"/>
          <p:cNvSpPr/>
          <p:nvPr/>
        </p:nvSpPr>
        <p:spPr>
          <a:xfrm>
            <a:off x="1647068" y="2580525"/>
            <a:ext cx="5988555" cy="461665"/>
          </a:xfrm>
          <a:prstGeom prst="rect">
            <a:avLst/>
          </a:prstGeom>
        </p:spPr>
        <p:txBody>
          <a:bodyPr wrap="square">
            <a:spAutoFit/>
          </a:bodyPr>
          <a:lstStyle/>
          <a:p>
            <a:pPr algn="just"/>
            <a:r>
              <a:rPr lang="en-US" sz="1200" dirty="0">
                <a:solidFill>
                  <a:schemeClr val="accent5">
                    <a:lumMod val="50000"/>
                  </a:schemeClr>
                </a:solidFill>
                <a:latin typeface="DIN Next LT Arabic" panose="020B0503020203050203" pitchFamily="34" charset="-78"/>
                <a:cs typeface="DIN Next LT Arabic" panose="020B0503020203050203" pitchFamily="34" charset="-78"/>
              </a:rPr>
              <a:t>In 2018 King Saud University, KSU, established </a:t>
            </a:r>
            <a:r>
              <a:rPr lang="en-US" sz="1200" b="1" dirty="0">
                <a:solidFill>
                  <a:schemeClr val="accent5">
                    <a:lumMod val="50000"/>
                  </a:schemeClr>
                </a:solidFill>
                <a:latin typeface="DIN Next LT Arabic" panose="020B0503020203050203" pitchFamily="34" charset="-78"/>
                <a:cs typeface="DIN Next LT Arabic" panose="020B0503020203050203" pitchFamily="34" charset="-78"/>
              </a:rPr>
              <a:t>National Observatory for Women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aiming to observe and document </a:t>
            </a:r>
          </a:p>
        </p:txBody>
      </p:sp>
      <p:grpSp>
        <p:nvGrpSpPr>
          <p:cNvPr id="5" name="Group 4"/>
          <p:cNvGrpSpPr/>
          <p:nvPr/>
        </p:nvGrpSpPr>
        <p:grpSpPr>
          <a:xfrm>
            <a:off x="1390145" y="3127391"/>
            <a:ext cx="4572000" cy="600164"/>
            <a:chOff x="1376290" y="3284499"/>
            <a:chExt cx="4572000" cy="600164"/>
          </a:xfrm>
        </p:grpSpPr>
        <p:sp>
          <p:nvSpPr>
            <p:cNvPr id="16" name="Rectangle 15"/>
            <p:cNvSpPr/>
            <p:nvPr/>
          </p:nvSpPr>
          <p:spPr>
            <a:xfrm>
              <a:off x="1376290" y="3284499"/>
              <a:ext cx="4572000" cy="600164"/>
            </a:xfrm>
            <a:prstGeom prst="rect">
              <a:avLst/>
            </a:prstGeom>
          </p:spPr>
          <p:txBody>
            <a:bodyPr>
              <a:spAutoFit/>
            </a:bodyPr>
            <a:lstStyle/>
            <a:p>
              <a:pPr lvl="2" algn="just"/>
              <a:r>
                <a:rPr lang="en-US" sz="1100" dirty="0">
                  <a:solidFill>
                    <a:schemeClr val="bg1">
                      <a:lumMod val="50000"/>
                    </a:schemeClr>
                  </a:solidFill>
                  <a:latin typeface="DIN Next LT Arabic" panose="020B0503020203050203" pitchFamily="34" charset="-78"/>
                  <a:cs typeface="DIN Next LT Arabic" panose="020B0503020203050203" pitchFamily="34" charset="-78"/>
                </a:rPr>
                <a:t>P</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articipation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of Saudi women in development locally and internationally</a:t>
              </a:r>
            </a:p>
            <a:p>
              <a:pPr lvl="2" algn="just"/>
              <a:r>
                <a:rPr lang="en-US" sz="1100" dirty="0">
                  <a:solidFill>
                    <a:schemeClr val="bg1">
                      <a:lumMod val="50000"/>
                    </a:schemeClr>
                  </a:solidFill>
                  <a:latin typeface="DIN Next LT Arabic" panose="020B0503020203050203" pitchFamily="34" charset="-78"/>
                  <a:cs typeface="DIN Next LT Arabic" panose="020B0503020203050203" pitchFamily="34" charset="-78"/>
                </a:rPr>
                <a:t>T</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he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impact on society and development. </a:t>
              </a:r>
            </a:p>
          </p:txBody>
        </p:sp>
        <p:pic>
          <p:nvPicPr>
            <p:cNvPr id="22" name="Picture 21"/>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9800" y="3330376"/>
              <a:ext cx="145329" cy="159020"/>
            </a:xfrm>
            <a:prstGeom prst="rect">
              <a:avLst/>
            </a:prstGeom>
          </p:spPr>
        </p:pic>
      </p:grpSp>
      <p:pic>
        <p:nvPicPr>
          <p:cNvPr id="23" name="Picture 22"/>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23654" y="3521124"/>
            <a:ext cx="145329" cy="159020"/>
          </a:xfrm>
          <a:prstGeom prst="rect">
            <a:avLst/>
          </a:prstGeom>
        </p:spPr>
      </p:pic>
      <p:grpSp>
        <p:nvGrpSpPr>
          <p:cNvPr id="6" name="Group 5"/>
          <p:cNvGrpSpPr/>
          <p:nvPr/>
        </p:nvGrpSpPr>
        <p:grpSpPr>
          <a:xfrm>
            <a:off x="1435749" y="4295830"/>
            <a:ext cx="4480791" cy="600164"/>
            <a:chOff x="1440084" y="4566247"/>
            <a:chExt cx="4343400" cy="502323"/>
          </a:xfrm>
        </p:grpSpPr>
        <p:sp>
          <p:nvSpPr>
            <p:cNvPr id="15" name="Rectangle 14"/>
            <p:cNvSpPr/>
            <p:nvPr/>
          </p:nvSpPr>
          <p:spPr>
            <a:xfrm>
              <a:off x="1440084" y="4566247"/>
              <a:ext cx="4343400" cy="502323"/>
            </a:xfrm>
            <a:prstGeom prst="rect">
              <a:avLst/>
            </a:prstGeom>
          </p:spPr>
          <p:txBody>
            <a:bodyPr wrap="square">
              <a:spAutoFit/>
            </a:bodyPr>
            <a:lstStyle/>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Measure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the role of Saudi women in development </a:t>
              </a:r>
              <a:r>
                <a:rPr lang="en-US" sz="1100" dirty="0" smtClean="0">
                  <a:latin typeface="DIN Next LT Arabic" panose="020B0503020203050203" pitchFamily="34" charset="-78"/>
                  <a:cs typeface="DIN Next LT Arabic" panose="020B0503020203050203" pitchFamily="34" charset="-78"/>
                </a:rPr>
                <a:t> </a:t>
              </a:r>
            </a:p>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Provide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beneficiaries with data and </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supporting studies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to strengthen their role.</a:t>
              </a:r>
            </a:p>
          </p:txBody>
        </p:sp>
        <p:pic>
          <p:nvPicPr>
            <p:cNvPr id="24" name="Picture 23"/>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29356" y="4608435"/>
              <a:ext cx="145329" cy="159020"/>
            </a:xfrm>
            <a:prstGeom prst="rect">
              <a:avLst/>
            </a:prstGeom>
          </p:spPr>
        </p:pic>
        <p:pic>
          <p:nvPicPr>
            <p:cNvPr id="25" name="Picture 24"/>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41607" y="4737636"/>
              <a:ext cx="145329" cy="159020"/>
            </a:xfrm>
            <a:prstGeom prst="rect">
              <a:avLst/>
            </a:prstGeom>
          </p:spPr>
        </p:pic>
      </p:grpSp>
      <p:sp>
        <p:nvSpPr>
          <p:cNvPr id="29" name="Rectangle 28"/>
          <p:cNvSpPr/>
          <p:nvPr/>
        </p:nvSpPr>
        <p:spPr>
          <a:xfrm>
            <a:off x="1713183" y="3794219"/>
            <a:ext cx="5856324" cy="461665"/>
          </a:xfrm>
          <a:prstGeom prst="rect">
            <a:avLst/>
          </a:prstGeom>
        </p:spPr>
        <p:txBody>
          <a:bodyPr wrap="square">
            <a:spAutoFit/>
          </a:bodyPr>
          <a:lstStyle/>
          <a:p>
            <a:pPr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The observatory serves as supportive reference to decision makers, institutions, and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civil</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society organizations through establishing indicators that aims to:</a:t>
            </a:r>
          </a:p>
        </p:txBody>
      </p:sp>
      <p:sp>
        <p:nvSpPr>
          <p:cNvPr id="30" name="Rectangle 29"/>
          <p:cNvSpPr/>
          <p:nvPr/>
        </p:nvSpPr>
        <p:spPr>
          <a:xfrm>
            <a:off x="1643838" y="4976968"/>
            <a:ext cx="5856324" cy="830997"/>
          </a:xfrm>
          <a:prstGeom prst="rect">
            <a:avLst/>
          </a:prstGeom>
        </p:spPr>
        <p:txBody>
          <a:bodyPr wrap="square">
            <a:spAutoFit/>
          </a:bodyPr>
          <a:lstStyle/>
          <a:p>
            <a:pPr algn="just"/>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Women committee</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formed by Family Affairs Council, aims to monitor, measure, and document the status of women in Saudi Arabia with a great attention to achieve women empowerment in all SDGs. It creates partnerships with all entities to create holistic approach to gender-responsive data collection.</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26" name="Straight Connector 25"/>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33" name="Picture 32"/>
          <p:cNvPicPr>
            <a:picLocks noChangeAspect="1"/>
          </p:cNvPicPr>
          <p:nvPr/>
        </p:nvPicPr>
        <p:blipFill>
          <a:blip r:embed="rId5"/>
          <a:stretch>
            <a:fillRect/>
          </a:stretch>
        </p:blipFill>
        <p:spPr>
          <a:xfrm>
            <a:off x="1066800" y="2448387"/>
            <a:ext cx="577038" cy="577038"/>
          </a:xfrm>
          <a:prstGeom prst="rect">
            <a:avLst/>
          </a:prstGeom>
        </p:spPr>
      </p:pic>
      <p:pic>
        <p:nvPicPr>
          <p:cNvPr id="34" name="Picture 33"/>
          <p:cNvPicPr>
            <a:picLocks noChangeAspect="1"/>
          </p:cNvPicPr>
          <p:nvPr/>
        </p:nvPicPr>
        <p:blipFill>
          <a:blip r:embed="rId6"/>
          <a:stretch>
            <a:fillRect/>
          </a:stretch>
        </p:blipFill>
        <p:spPr>
          <a:xfrm>
            <a:off x="1134514" y="4995905"/>
            <a:ext cx="511261" cy="336126"/>
          </a:xfrm>
          <a:prstGeom prst="rect">
            <a:avLst/>
          </a:prstGeom>
        </p:spPr>
      </p:pic>
      <p:sp>
        <p:nvSpPr>
          <p:cNvPr id="35" name="TextBox 34"/>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18</a:t>
            </a:r>
            <a:endParaRPr lang="en-US" sz="1100" dirty="0">
              <a:solidFill>
                <a:schemeClr val="bg1">
                  <a:lumMod val="65000"/>
                </a:schemeClr>
              </a:solidFill>
            </a:endParaRPr>
          </a:p>
        </p:txBody>
      </p:sp>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7" name="Picture 36"/>
          <p:cNvPicPr>
            <a:picLocks noChangeAspect="1"/>
          </p:cNvPicPr>
          <p:nvPr/>
        </p:nvPicPr>
        <p:blipFill>
          <a:blip r:embed="rId8"/>
          <a:stretch>
            <a:fillRect/>
          </a:stretch>
        </p:blipFill>
        <p:spPr>
          <a:xfrm>
            <a:off x="838200" y="5970062"/>
            <a:ext cx="655375" cy="520139"/>
          </a:xfrm>
          <a:prstGeom prst="rect">
            <a:avLst/>
          </a:prstGeom>
        </p:spPr>
      </p:pic>
      <p:pic>
        <p:nvPicPr>
          <p:cNvPr id="38" name="Picture 37"/>
          <p:cNvPicPr>
            <a:picLocks noChangeAspect="1"/>
          </p:cNvPicPr>
          <p:nvPr/>
        </p:nvPicPr>
        <p:blipFill>
          <a:blip r:embed="rId6"/>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19463349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4"/>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4. Strengthening gender-responsive data collection, follow-up and review processes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85799" y="1435508"/>
            <a:ext cx="7558087" cy="830997"/>
          </a:xfrm>
          <a:prstGeom prst="rect">
            <a:avLst/>
          </a:prstGeom>
          <a:noFill/>
        </p:spPr>
        <p:txBody>
          <a:bodyPr wrap="square" rtlCol="0">
            <a:spAutoFit/>
          </a:bodyPr>
          <a:lstStyle/>
          <a:p>
            <a:pPr marL="0" lvl="1"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4.2</a:t>
            </a:r>
            <a:r>
              <a:rPr lang="en-US" sz="1600" dirty="0">
                <a:solidFill>
                  <a:srgbClr val="33B1E3"/>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To strengthen national statistical capacity, including sex-disaggregated data</a:t>
            </a:r>
          </a:p>
          <a:p>
            <a:pPr marL="0" lvl="1"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4.3</a:t>
            </a:r>
            <a:r>
              <a:rPr lang="en-US" sz="1600" dirty="0">
                <a:solidFill>
                  <a:srgbClr val="0070C0"/>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To improve gender statistics and methodologies to measure progress in SDG implementation and monitoring</a:t>
            </a:r>
          </a:p>
        </p:txBody>
      </p:sp>
      <p:sp>
        <p:nvSpPr>
          <p:cNvPr id="5" name="Rectangle 4"/>
          <p:cNvSpPr/>
          <p:nvPr/>
        </p:nvSpPr>
        <p:spPr>
          <a:xfrm>
            <a:off x="1458190" y="2590965"/>
            <a:ext cx="6161809" cy="738664"/>
          </a:xfrm>
          <a:prstGeom prst="rect">
            <a:avLst/>
          </a:prstGeom>
        </p:spPr>
        <p:txBody>
          <a:bodyPr wrap="square">
            <a:spAutoFit/>
          </a:bodyPr>
          <a:lstStyle/>
          <a:p>
            <a:pPr lvl="1"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General Authority for Statistics </a:t>
            </a:r>
            <a:endParaRPr lang="en-US" sz="14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lvl="1" algn="just"/>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has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included sex-disaggregated data into their methodologies and data collection. This includes SDG-related indicators.</a:t>
            </a:r>
          </a:p>
        </p:txBody>
      </p:sp>
      <p:sp>
        <p:nvSpPr>
          <p:cNvPr id="14" name="Rectangle 13"/>
          <p:cNvSpPr/>
          <p:nvPr/>
        </p:nvSpPr>
        <p:spPr>
          <a:xfrm>
            <a:off x="1909762" y="3995310"/>
            <a:ext cx="5856324" cy="954107"/>
          </a:xfrm>
          <a:prstGeom prst="rect">
            <a:avLst/>
          </a:prstGeom>
        </p:spPr>
        <p:txBody>
          <a:bodyPr wrap="square">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Women committee </a:t>
            </a:r>
          </a:p>
          <a:p>
            <a:pPr algn="just"/>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aims to monitor, measure, and document the achievement of the national objectives through Saudi Vision 2030 programs, with a great attention to fulfil international commitments such as SDG, G20, CEDAW, CSW, and ILO.</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5" name="Straight Connector 14"/>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a:stretch>
            <a:fillRect/>
          </a:stretch>
        </p:blipFill>
        <p:spPr>
          <a:xfrm>
            <a:off x="1417714" y="2545697"/>
            <a:ext cx="475884" cy="475884"/>
          </a:xfrm>
          <a:prstGeom prst="rect">
            <a:avLst/>
          </a:prstGeom>
        </p:spPr>
      </p:pic>
      <p:pic>
        <p:nvPicPr>
          <p:cNvPr id="23" name="Picture 22"/>
          <p:cNvPicPr>
            <a:picLocks noChangeAspect="1"/>
          </p:cNvPicPr>
          <p:nvPr/>
        </p:nvPicPr>
        <p:blipFill>
          <a:blip r:embed="rId4"/>
          <a:stretch>
            <a:fillRect/>
          </a:stretch>
        </p:blipFill>
        <p:spPr>
          <a:xfrm>
            <a:off x="1382337" y="4003349"/>
            <a:ext cx="511261" cy="336126"/>
          </a:xfrm>
          <a:prstGeom prst="rect">
            <a:avLst/>
          </a:prstGeom>
        </p:spPr>
      </p:pic>
      <p:sp>
        <p:nvSpPr>
          <p:cNvPr id="24" name="TextBox 23"/>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19</a:t>
            </a:r>
            <a:endParaRPr lang="en-US" sz="1100" dirty="0">
              <a:solidFill>
                <a:schemeClr val="bg1">
                  <a:lumMod val="65000"/>
                </a:schemeClr>
              </a:solidFill>
            </a:endParaRP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5" name="Picture 24"/>
          <p:cNvPicPr>
            <a:picLocks noChangeAspect="1"/>
          </p:cNvPicPr>
          <p:nvPr/>
        </p:nvPicPr>
        <p:blipFill>
          <a:blip r:embed="rId6"/>
          <a:stretch>
            <a:fillRect/>
          </a:stretch>
        </p:blipFill>
        <p:spPr>
          <a:xfrm>
            <a:off x="838200" y="5970062"/>
            <a:ext cx="655375" cy="520139"/>
          </a:xfrm>
          <a:prstGeom prst="rect">
            <a:avLst/>
          </a:prstGeom>
        </p:spPr>
      </p:pic>
      <p:pic>
        <p:nvPicPr>
          <p:cNvPr id="26" name="Picture 25"/>
          <p:cNvPicPr>
            <a:picLocks noChangeAspect="1"/>
          </p:cNvPicPr>
          <p:nvPr/>
        </p:nvPicPr>
        <p:blipFill>
          <a:blip r:embed="rId4"/>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2646090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bg1"/>
            </a:gs>
            <a:gs pos="100000">
              <a:schemeClr val="bg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16" name="Rectangle 15"/>
          <p:cNvSpPr/>
          <p:nvPr/>
        </p:nvSpPr>
        <p:spPr>
          <a:xfrm>
            <a:off x="0" y="2286000"/>
            <a:ext cx="4114800" cy="2209800"/>
          </a:xfrm>
          <a:prstGeom prst="rect">
            <a:avLst/>
          </a:prstGeom>
          <a:solidFill>
            <a:srgbClr val="67B7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937" name="Title 1"/>
          <p:cNvSpPr>
            <a:spLocks noGrp="1"/>
          </p:cNvSpPr>
          <p:nvPr>
            <p:ph type="title"/>
          </p:nvPr>
        </p:nvSpPr>
        <p:spPr>
          <a:xfrm>
            <a:off x="0" y="2286000"/>
            <a:ext cx="9144000" cy="2209800"/>
          </a:xfrm>
          <a:solidFill>
            <a:srgbClr val="009DDC"/>
          </a:solidFill>
        </p:spPr>
        <p:txBody>
          <a:bodyPr>
            <a:normAutofit/>
          </a:bodyPr>
          <a:lstStyle/>
          <a:p>
            <a:pPr algn="ctr"/>
            <a:r>
              <a:rPr lang="en-US" dirty="0">
                <a:ea typeface="ＭＳ Ｐゴシック" pitchFamily="34" charset="-128"/>
              </a:rPr>
              <a:t> </a:t>
            </a:r>
            <a:r>
              <a:rPr lang="en-US" dirty="0">
                <a:latin typeface="DIN Next LT Arabic" panose="020B0503020203050203" pitchFamily="34" charset="-78"/>
                <a:cs typeface="DIN Next LT Arabic" panose="020B0503020203050203" pitchFamily="34" charset="-78"/>
              </a:rPr>
              <a:t>CSW63 review theme and</a:t>
            </a:r>
            <a:br>
              <a:rPr lang="en-US" dirty="0">
                <a:latin typeface="DIN Next LT Arabic" panose="020B0503020203050203" pitchFamily="34" charset="-78"/>
                <a:cs typeface="DIN Next LT Arabic" panose="020B0503020203050203" pitchFamily="34" charset="-78"/>
              </a:rPr>
            </a:br>
            <a:r>
              <a:rPr lang="en-US" dirty="0">
                <a:latin typeface="DIN Next LT Arabic" panose="020B0503020203050203" pitchFamily="34" charset="-78"/>
                <a:cs typeface="DIN Next LT Arabic" panose="020B0503020203050203" pitchFamily="34" charset="-78"/>
              </a:rPr>
              <a:t>key areas for action of CSW60 agreed conclusions</a:t>
            </a:r>
            <a:endParaRPr lang="en-US" dirty="0">
              <a:latin typeface="DIN Next LT Arabic" panose="020B0503020203050203" pitchFamily="34" charset="-78"/>
              <a:ea typeface="ＭＳ Ｐゴシック" pitchFamily="34" charset="-128"/>
              <a:cs typeface="DIN Next LT Arabic" panose="020B0503020203050203" pitchFamily="34" charset="-78"/>
            </a:endParaRPr>
          </a:p>
        </p:txBody>
      </p:sp>
      <p:sp>
        <p:nvSpPr>
          <p:cNvPr id="21" name="Rectangle 20"/>
          <p:cNvSpPr/>
          <p:nvPr/>
        </p:nvSpPr>
        <p:spPr>
          <a:xfrm>
            <a:off x="0" y="2209800"/>
            <a:ext cx="91440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0" y="4495800"/>
            <a:ext cx="9202615"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7600" y="5917768"/>
            <a:ext cx="776287" cy="776287"/>
          </a:xfrm>
          <a:prstGeom prst="rect">
            <a:avLst/>
          </a:prstGeom>
        </p:spPr>
      </p:pic>
      <p:pic>
        <p:nvPicPr>
          <p:cNvPr id="10" name="Picture 9"/>
          <p:cNvPicPr>
            <a:picLocks noChangeAspect="1"/>
          </p:cNvPicPr>
          <p:nvPr/>
        </p:nvPicPr>
        <p:blipFill>
          <a:blip r:embed="rId4"/>
          <a:stretch>
            <a:fillRect/>
          </a:stretch>
        </p:blipFill>
        <p:spPr>
          <a:xfrm>
            <a:off x="4176424" y="6045841"/>
            <a:ext cx="791152" cy="520139"/>
          </a:xfrm>
          <a:prstGeom prst="rect">
            <a:avLst/>
          </a:prstGeom>
        </p:spPr>
      </p:pic>
      <p:pic>
        <p:nvPicPr>
          <p:cNvPr id="12" name="Picture 11"/>
          <p:cNvPicPr>
            <a:picLocks noChangeAspect="1"/>
          </p:cNvPicPr>
          <p:nvPr/>
        </p:nvPicPr>
        <p:blipFill>
          <a:blip r:embed="rId5"/>
          <a:stretch>
            <a:fillRect/>
          </a:stretch>
        </p:blipFill>
        <p:spPr>
          <a:xfrm>
            <a:off x="838200" y="5970062"/>
            <a:ext cx="655375" cy="520139"/>
          </a:xfrm>
          <a:prstGeom prst="rect">
            <a:avLst/>
          </a:prstGeom>
        </p:spPr>
      </p:pic>
    </p:spTree>
    <p:extLst>
      <p:ext uri="{BB962C8B-B14F-4D97-AF65-F5344CB8AC3E}">
        <p14:creationId xmlns:p14="http://schemas.microsoft.com/office/powerpoint/2010/main" val="27992238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4"/>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4. Strengthening gender-responsive data collection, follow-up and review processes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600" y="1374372"/>
            <a:ext cx="7467600" cy="338554"/>
          </a:xfrm>
          <a:prstGeom prst="rect">
            <a:avLst/>
          </a:prstGeom>
          <a:noFill/>
        </p:spPr>
        <p:txBody>
          <a:bodyPr wrap="square" rtlCol="0">
            <a:spAutoFit/>
          </a:bodyPr>
          <a:lstStyle/>
          <a:p>
            <a:pPr marL="0" lvl="1" indent="0">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4.4</a:t>
            </a:r>
            <a:r>
              <a:rPr lang="en-US" sz="1600" dirty="0">
                <a:solidFill>
                  <a:srgbClr val="0070C0"/>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To enhance technical and financial collaboration between countries</a:t>
            </a:r>
          </a:p>
        </p:txBody>
      </p:sp>
      <p:sp>
        <p:nvSpPr>
          <p:cNvPr id="2" name="Rectangle 1"/>
          <p:cNvSpPr/>
          <p:nvPr/>
        </p:nvSpPr>
        <p:spPr>
          <a:xfrm>
            <a:off x="1022927" y="1795504"/>
            <a:ext cx="2311851" cy="307777"/>
          </a:xfrm>
          <a:prstGeom prst="rect">
            <a:avLst/>
          </a:prstGeom>
        </p:spPr>
        <p:txBody>
          <a:bodyPr wrap="none">
            <a:spAutoFit/>
          </a:bodyPr>
          <a:lstStyle/>
          <a:p>
            <a:pPr marL="0" lvl="1" indent="0">
              <a:buNone/>
            </a:pPr>
            <a:r>
              <a:rPr lang="en-US" sz="1400" dirty="0">
                <a:solidFill>
                  <a:schemeClr val="bg1">
                    <a:lumMod val="50000"/>
                  </a:schemeClr>
                </a:solidFill>
                <a:latin typeface="DIN Next LT Arabic" panose="020B0503020203050203" pitchFamily="34" charset="-78"/>
                <a:cs typeface="DIN Next LT Arabic" panose="020B0503020203050203" pitchFamily="34" charset="-78"/>
              </a:rPr>
              <a:t>For Technical Collaboration</a:t>
            </a:r>
          </a:p>
        </p:txBody>
      </p:sp>
      <p:sp>
        <p:nvSpPr>
          <p:cNvPr id="4" name="Rectangle 3"/>
          <p:cNvSpPr/>
          <p:nvPr/>
        </p:nvSpPr>
        <p:spPr>
          <a:xfrm>
            <a:off x="1637289" y="2202387"/>
            <a:ext cx="5754111" cy="646331"/>
          </a:xfrm>
          <a:prstGeom prst="rect">
            <a:avLst/>
          </a:prstGeom>
        </p:spPr>
        <p:txBody>
          <a:bodyPr wrap="square">
            <a:spAutoFit/>
          </a:bodyPr>
          <a:lstStyle/>
          <a:p>
            <a:pPr marL="0" lvl="1" indent="0" algn="just">
              <a:buNone/>
            </a:pPr>
            <a:r>
              <a:rPr lang="en-US" sz="1200" dirty="0">
                <a:solidFill>
                  <a:schemeClr val="bg1">
                    <a:lumMod val="50000"/>
                  </a:schemeClr>
                </a:solidFill>
                <a:latin typeface="DIN Next LT Arabic" panose="020B0503020203050203" pitchFamily="34" charset="-78"/>
                <a:cs typeface="DIN Next LT Arabic" panose="020B0503020203050203" pitchFamily="34" charset="-78"/>
              </a:rPr>
              <a:t>Saudi Arabia recognize the importance of collaboration between countries in all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fields that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benefit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humanity,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and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reflect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on Saudi Arabia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 responsible country.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Examples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of Saudi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Arabia’s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collaboration: </a:t>
            </a:r>
          </a:p>
        </p:txBody>
      </p:sp>
      <p:sp>
        <p:nvSpPr>
          <p:cNvPr id="6" name="Rectangle 5"/>
          <p:cNvSpPr/>
          <p:nvPr/>
        </p:nvSpPr>
        <p:spPr>
          <a:xfrm>
            <a:off x="1090098" y="2839257"/>
            <a:ext cx="5943600" cy="1277273"/>
          </a:xfrm>
          <a:prstGeom prst="rect">
            <a:avLst/>
          </a:prstGeom>
        </p:spPr>
        <p:txBody>
          <a:bodyPr wrap="square">
            <a:spAutoFit/>
          </a:bodyPr>
          <a:lstStyle/>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Saudi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Arabia is a member </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in the CSW,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UN Human Rights and CEDAW </a:t>
            </a:r>
            <a:endParaRPr lang="en-US" sz="1100" dirty="0" smtClean="0">
              <a:solidFill>
                <a:schemeClr val="bg1">
                  <a:lumMod val="50000"/>
                </a:schemeClr>
              </a:solidFill>
              <a:latin typeface="DIN Next LT Arabic" panose="020B0503020203050203" pitchFamily="34" charset="-78"/>
              <a:cs typeface="DIN Next LT Arabic" panose="020B0503020203050203" pitchFamily="34" charset="-78"/>
            </a:endParaRPr>
          </a:p>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Saudi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Arabia, through </a:t>
            </a:r>
            <a:r>
              <a:rPr lang="en-US" sz="1100" dirty="0" err="1">
                <a:solidFill>
                  <a:schemeClr val="bg1">
                    <a:lumMod val="50000"/>
                  </a:schemeClr>
                </a:solidFill>
                <a:latin typeface="DIN Next LT Arabic" panose="020B0503020203050203" pitchFamily="34" charset="-78"/>
                <a:cs typeface="DIN Next LT Arabic" panose="020B0503020203050203" pitchFamily="34" charset="-78"/>
              </a:rPr>
              <a:t>Tadawul</a:t>
            </a:r>
            <a:r>
              <a:rPr lang="en-US" sz="1100" dirty="0">
                <a:solidFill>
                  <a:schemeClr val="bg1">
                    <a:lumMod val="50000"/>
                  </a:schemeClr>
                </a:solidFill>
                <a:latin typeface="DIN Next LT Arabic" panose="020B0503020203050203" pitchFamily="34" charset="-78"/>
                <a:cs typeface="DIN Next LT Arabic" panose="020B0503020203050203" pitchFamily="34" charset="-78"/>
              </a:rPr>
              <a:t>, is a partner of Sustainable Stock Exchange </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 initiative launched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by </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the UN </a:t>
            </a:r>
            <a:r>
              <a:rPr lang="en-US" sz="1100" dirty="0">
                <a:solidFill>
                  <a:schemeClr val="bg1">
                    <a:lumMod val="50000"/>
                  </a:schemeClr>
                </a:solidFill>
                <a:latin typeface="DIN Next LT Arabic" panose="020B0503020203050203" pitchFamily="34" charset="-78"/>
                <a:cs typeface="DIN Next LT Arabic" panose="020B0503020203050203" pitchFamily="34" charset="-78"/>
              </a:rPr>
              <a:t>to collaborate and encourage stakeholders to develop sustainable capital market which include women’s economic empowerment</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a:t>
            </a:r>
          </a:p>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Saudi Arabia is a member in all leading regional and global </a:t>
            </a:r>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organization</a:t>
            </a:r>
          </a:p>
          <a:p>
            <a:pPr lvl="2" algn="just"/>
            <a:r>
              <a:rPr lang="en-US" sz="1100" dirty="0" smtClean="0">
                <a:solidFill>
                  <a:schemeClr val="bg1">
                    <a:lumMod val="50000"/>
                  </a:schemeClr>
                </a:solidFill>
                <a:latin typeface="DIN Next LT Arabic" panose="020B0503020203050203" pitchFamily="34" charset="-78"/>
                <a:cs typeface="DIN Next LT Arabic" panose="020B0503020203050203" pitchFamily="34" charset="-78"/>
              </a:rPr>
              <a:t>Saudi Arabia notified more than 16 Human rights protocols</a:t>
            </a:r>
            <a:endParaRPr lang="en-US" sz="11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8" name="Rectangle 7"/>
          <p:cNvSpPr/>
          <p:nvPr/>
        </p:nvSpPr>
        <p:spPr>
          <a:xfrm>
            <a:off x="1090098" y="4233176"/>
            <a:ext cx="2319866" cy="307777"/>
          </a:xfrm>
          <a:prstGeom prst="rect">
            <a:avLst/>
          </a:prstGeom>
        </p:spPr>
        <p:txBody>
          <a:bodyPr wrap="none">
            <a:spAutoFit/>
          </a:bodyPr>
          <a:lstStyle/>
          <a:p>
            <a:pPr marL="0" lvl="1" indent="0">
              <a:buNone/>
            </a:pPr>
            <a:r>
              <a:rPr lang="en-US" sz="1400" dirty="0">
                <a:solidFill>
                  <a:schemeClr val="bg1">
                    <a:lumMod val="50000"/>
                  </a:schemeClr>
                </a:solidFill>
                <a:latin typeface="DIN Next LT Arabic" panose="020B0503020203050203" pitchFamily="34" charset="-78"/>
                <a:cs typeface="DIN Next LT Arabic" panose="020B0503020203050203" pitchFamily="34" charset="-78"/>
              </a:rPr>
              <a:t>For Financial Collaboration </a:t>
            </a:r>
            <a:endParaRPr lang="en-US" sz="1400" dirty="0">
              <a:solidFill>
                <a:srgbClr val="FF0000"/>
              </a:solidFill>
              <a:latin typeface="DIN Next LT Arabic" panose="020B0503020203050203" pitchFamily="34" charset="-78"/>
              <a:cs typeface="DIN Next LT Arabic" panose="020B0503020203050203" pitchFamily="34" charset="-78"/>
            </a:endParaRPr>
          </a:p>
        </p:txBody>
      </p:sp>
      <p:pic>
        <p:nvPicPr>
          <p:cNvPr id="20" name="Picture 19"/>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900530" y="2871223"/>
            <a:ext cx="145329" cy="159020"/>
          </a:xfrm>
          <a:prstGeom prst="rect">
            <a:avLst/>
          </a:prstGeom>
        </p:spPr>
      </p:pic>
      <p:pic>
        <p:nvPicPr>
          <p:cNvPr id="21" name="Picture 20"/>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900530" y="3024888"/>
            <a:ext cx="145329" cy="159020"/>
          </a:xfrm>
          <a:prstGeom prst="rect">
            <a:avLst/>
          </a:prstGeom>
        </p:spPr>
      </p:pic>
      <p:sp>
        <p:nvSpPr>
          <p:cNvPr id="22" name="Rectangle 21"/>
          <p:cNvSpPr/>
          <p:nvPr/>
        </p:nvSpPr>
        <p:spPr>
          <a:xfrm>
            <a:off x="794542" y="4749773"/>
            <a:ext cx="7054273" cy="830997"/>
          </a:xfrm>
          <a:prstGeom prst="rect">
            <a:avLst/>
          </a:prstGeom>
        </p:spPr>
        <p:txBody>
          <a:bodyPr wrap="square">
            <a:spAutoFit/>
          </a:bodyPr>
          <a:lstStyle/>
          <a:p>
            <a:pPr lvl="2" algn="just"/>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King Salman Humanitarian Aid and Relief Center</a:t>
            </a:r>
          </a:p>
          <a:p>
            <a:pPr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$2.5 Billion was spent on 692 projects in 37 countries. The center funds projects in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different fields such as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education</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health</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Protection,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nutrition,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water, sanitation, and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hygiene, to name just a few areas.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23" name="Straight Connector 22"/>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7" name="Picture 26"/>
          <p:cNvPicPr>
            <a:picLocks noChangeAspect="1"/>
          </p:cNvPicPr>
          <p:nvPr/>
        </p:nvPicPr>
        <p:blipFill>
          <a:blip r:embed="rId5">
            <a:duotone>
              <a:schemeClr val="accent5">
                <a:shade val="45000"/>
                <a:satMod val="135000"/>
              </a:schemeClr>
              <a:prstClr val="white"/>
            </a:duotone>
          </a:blip>
          <a:stretch>
            <a:fillRect/>
          </a:stretch>
        </p:blipFill>
        <p:spPr>
          <a:xfrm>
            <a:off x="1154541" y="2169691"/>
            <a:ext cx="452730" cy="452730"/>
          </a:xfrm>
          <a:prstGeom prst="rect">
            <a:avLst/>
          </a:prstGeom>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4541" y="4648674"/>
            <a:ext cx="463719" cy="465709"/>
          </a:xfrm>
          <a:prstGeom prst="rect">
            <a:avLst/>
          </a:prstGeom>
        </p:spPr>
      </p:pic>
      <p:sp>
        <p:nvSpPr>
          <p:cNvPr id="29" name="TextBox 28"/>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20</a:t>
            </a:r>
            <a:endParaRPr lang="en-US" sz="1100" dirty="0">
              <a:solidFill>
                <a:schemeClr val="bg1">
                  <a:lumMod val="65000"/>
                </a:schemeClr>
              </a:solidFill>
            </a:endParaRPr>
          </a:p>
        </p:txBody>
      </p:sp>
      <p:pic>
        <p:nvPicPr>
          <p:cNvPr id="24" name="Picture 23"/>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900530" y="3711622"/>
            <a:ext cx="145328" cy="159019"/>
          </a:xfrm>
          <a:prstGeom prst="rect">
            <a:avLst/>
          </a:prstGeom>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3" name="Picture 32"/>
          <p:cNvPicPr>
            <a:picLocks noChangeAspect="1"/>
          </p:cNvPicPr>
          <p:nvPr/>
        </p:nvPicPr>
        <p:blipFill>
          <a:blip r:embed="rId8"/>
          <a:stretch>
            <a:fillRect/>
          </a:stretch>
        </p:blipFill>
        <p:spPr>
          <a:xfrm>
            <a:off x="838200" y="5970062"/>
            <a:ext cx="655375" cy="520139"/>
          </a:xfrm>
          <a:prstGeom prst="rect">
            <a:avLst/>
          </a:prstGeom>
        </p:spPr>
      </p:pic>
      <p:pic>
        <p:nvPicPr>
          <p:cNvPr id="35" name="Picture 34"/>
          <p:cNvPicPr>
            <a:picLocks noChangeAspect="1"/>
          </p:cNvPicPr>
          <p:nvPr/>
        </p:nvPicPr>
        <p:blipFill>
          <a:blip r:embed="rId9"/>
          <a:stretch>
            <a:fillRect/>
          </a:stretch>
        </p:blipFill>
        <p:spPr>
          <a:xfrm>
            <a:off x="4176424" y="6045841"/>
            <a:ext cx="791152" cy="520139"/>
          </a:xfrm>
          <a:prstGeom prst="rect">
            <a:avLst/>
          </a:prstGeom>
        </p:spPr>
      </p:pic>
      <p:pic>
        <p:nvPicPr>
          <p:cNvPr id="36" name="Picture 35"/>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900530" y="3882193"/>
            <a:ext cx="145328" cy="159019"/>
          </a:xfrm>
          <a:prstGeom prst="rect">
            <a:avLst/>
          </a:prstGeom>
        </p:spPr>
      </p:pic>
    </p:spTree>
    <p:extLst>
      <p:ext uri="{BB962C8B-B14F-4D97-AF65-F5344CB8AC3E}">
        <p14:creationId xmlns:p14="http://schemas.microsoft.com/office/powerpoint/2010/main" val="2028254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5. Enhancing national institutional arrangements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374373"/>
            <a:ext cx="7634287" cy="584775"/>
          </a:xfrm>
          <a:prstGeom prst="rect">
            <a:avLst/>
          </a:prstGeom>
          <a:noFill/>
        </p:spPr>
        <p:txBody>
          <a:bodyPr wrap="square" rtlCol="0">
            <a:spAutoFit/>
          </a:bodyPr>
          <a:lstStyle/>
          <a:p>
            <a:pPr algn="just"/>
            <a:r>
              <a:rPr lang="en-US" sz="1600" dirty="0">
                <a:solidFill>
                  <a:schemeClr val="accent3">
                    <a:lumMod val="75000"/>
                  </a:schemeClr>
                </a:solidFill>
                <a:latin typeface="DIN Next LT Arabic" panose="020B0503020203050203" pitchFamily="34" charset="-78"/>
                <a:cs typeface="DIN Next LT Arabic" panose="020B0503020203050203" pitchFamily="34" charset="-78"/>
              </a:rPr>
              <a:t>5.1</a:t>
            </a:r>
            <a:r>
              <a:rPr lang="en-US" sz="1600" dirty="0">
                <a:solidFill>
                  <a:srgbClr val="33B1E3"/>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Strengthen, support and promote the visibility of national mechanisms for gender </a:t>
            </a:r>
            <a:r>
              <a:rPr lang="en-GB" sz="1600" dirty="0" smtClean="0">
                <a:solidFill>
                  <a:schemeClr val="accent5">
                    <a:lumMod val="50000"/>
                  </a:schemeClr>
                </a:solidFill>
                <a:latin typeface="DIN Next LT Arabic" panose="020B0503020203050203" pitchFamily="34" charset="-78"/>
                <a:cs typeface="DIN Next LT Arabic" panose="020B0503020203050203" pitchFamily="34" charset="-78"/>
              </a:rPr>
              <a:t>equality</a:t>
            </a:r>
            <a:endParaRPr lang="en-GB" sz="16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2035397" y="2810779"/>
            <a:ext cx="4572000" cy="553998"/>
          </a:xfrm>
          <a:prstGeom prst="rect">
            <a:avLst/>
          </a:prstGeom>
        </p:spPr>
        <p:txBody>
          <a:bodyPr>
            <a:spAutoFit/>
          </a:bodyPr>
          <a:lstStyle/>
          <a:p>
            <a:pPr algn="just"/>
            <a:r>
              <a:rPr lang="en-US" sz="1600" b="1" dirty="0">
                <a:solidFill>
                  <a:schemeClr val="bg1">
                    <a:lumMod val="50000"/>
                  </a:schemeClr>
                </a:solidFill>
                <a:latin typeface="DIN Next LT Arabic" panose="020B0503020203050203" pitchFamily="34" charset="-78"/>
                <a:cs typeface="DIN Next LT Arabic" panose="020B0503020203050203" pitchFamily="34" charset="-78"/>
              </a:rPr>
              <a:t>The Basic System of Governance in Saudi Arabia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prohibits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all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kinds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of discrimination</a:t>
            </a:r>
          </a:p>
        </p:txBody>
      </p:sp>
      <p:sp>
        <p:nvSpPr>
          <p:cNvPr id="11" name="Rectangle 10"/>
          <p:cNvSpPr/>
          <p:nvPr/>
        </p:nvSpPr>
        <p:spPr>
          <a:xfrm>
            <a:off x="2057400" y="3887877"/>
            <a:ext cx="4572000" cy="738664"/>
          </a:xfrm>
          <a:prstGeom prst="rect">
            <a:avLst/>
          </a:prstGeom>
        </p:spPr>
        <p:txBody>
          <a:bodyPr>
            <a:spAutoFit/>
          </a:bodyPr>
          <a:lstStyle/>
          <a:p>
            <a:pPr algn="just"/>
            <a:r>
              <a:rPr lang="en-US" sz="1400" dirty="0">
                <a:solidFill>
                  <a:schemeClr val="bg1">
                    <a:lumMod val="50000"/>
                  </a:schemeClr>
                </a:solidFill>
                <a:latin typeface="DIN Next LT Arabic" panose="020B0503020203050203" pitchFamily="34" charset="-78"/>
                <a:cs typeface="DIN Next LT Arabic" panose="020B0503020203050203" pitchFamily="34" charset="-78"/>
              </a:rPr>
              <a:t>Saudi missionaries in leading regional and international organizations addresses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national gender equality mechanism in international forums and conferences</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3" name="Straight Connector 12"/>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0216" y="2771699"/>
            <a:ext cx="533400" cy="505787"/>
          </a:xfrm>
          <a:prstGeom prst="rect">
            <a:avLst/>
          </a:prstGeom>
        </p:spPr>
      </p:pic>
      <p:sp>
        <p:nvSpPr>
          <p:cNvPr id="23" name="TextBox 22"/>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21</a:t>
            </a:r>
            <a:endParaRPr lang="en-US" sz="1100" dirty="0">
              <a:solidFill>
                <a:schemeClr val="bg1">
                  <a:lumMod val="65000"/>
                </a:schemeClr>
              </a:solidFill>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0216" y="3775662"/>
            <a:ext cx="533400" cy="505787"/>
          </a:xfrm>
          <a:prstGeom prst="rect">
            <a:avLst/>
          </a:prstGeom>
        </p:spPr>
      </p:pic>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4" name="Picture 23"/>
          <p:cNvPicPr>
            <a:picLocks noChangeAspect="1"/>
          </p:cNvPicPr>
          <p:nvPr/>
        </p:nvPicPr>
        <p:blipFill>
          <a:blip r:embed="rId5"/>
          <a:stretch>
            <a:fillRect/>
          </a:stretch>
        </p:blipFill>
        <p:spPr>
          <a:xfrm>
            <a:off x="838200" y="5970062"/>
            <a:ext cx="655375" cy="520139"/>
          </a:xfrm>
          <a:prstGeom prst="rect">
            <a:avLst/>
          </a:prstGeom>
        </p:spPr>
      </p:pic>
      <p:pic>
        <p:nvPicPr>
          <p:cNvPr id="26" name="Picture 25"/>
          <p:cNvPicPr>
            <a:picLocks noChangeAspect="1"/>
          </p:cNvPicPr>
          <p:nvPr/>
        </p:nvPicPr>
        <p:blipFill>
          <a:blip r:embed="rId6"/>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0861091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5. Enhancing national institutional arrangements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373608"/>
            <a:ext cx="7634287" cy="584775"/>
          </a:xfrm>
          <a:prstGeom prst="rect">
            <a:avLst/>
          </a:prstGeom>
          <a:noFill/>
        </p:spPr>
        <p:txBody>
          <a:bodyPr wrap="square" rtlCol="0">
            <a:spAutoFit/>
          </a:bodyPr>
          <a:lstStyle/>
          <a:p>
            <a:pPr algn="just"/>
            <a:r>
              <a:rPr lang="en-US" sz="1600" dirty="0">
                <a:solidFill>
                  <a:schemeClr val="accent3">
                    <a:lumMod val="75000"/>
                  </a:schemeClr>
                </a:solidFill>
                <a:latin typeface="DIN Next LT Arabic" panose="020B0503020203050203" pitchFamily="34" charset="-78"/>
                <a:cs typeface="DIN Next LT Arabic" panose="020B0503020203050203" pitchFamily="34" charset="-78"/>
              </a:rPr>
              <a:t>5.2</a:t>
            </a:r>
            <a:r>
              <a:rPr lang="en-US"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Enhance coherence and coordination of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inter-institutional mechanisms for coordination and decision-making relating to gender equality</a:t>
            </a:r>
          </a:p>
        </p:txBody>
      </p:sp>
      <p:sp>
        <p:nvSpPr>
          <p:cNvPr id="13" name="TextBox 12"/>
          <p:cNvSpPr txBox="1"/>
          <p:nvPr/>
        </p:nvSpPr>
        <p:spPr>
          <a:xfrm>
            <a:off x="1637288" y="2106163"/>
            <a:ext cx="6439912" cy="738664"/>
          </a:xfrm>
          <a:prstGeom prst="rect">
            <a:avLst/>
          </a:prstGeom>
          <a:noFill/>
        </p:spPr>
        <p:txBody>
          <a:bodyPr wrap="square" rtlCol="0">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The Royal </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Court</a:t>
            </a:r>
            <a:r>
              <a:rPr lang="ar-SA" sz="1400" b="1" dirty="0">
                <a:solidFill>
                  <a:schemeClr val="bg1">
                    <a:lumMod val="50000"/>
                  </a:schemeClr>
                </a:solidFill>
                <a:latin typeface="DIN Next LT Arabic" panose="020B0503020203050203" pitchFamily="34" charset="-78"/>
                <a:cs typeface="DIN Next LT Arabic" panose="020B0503020203050203" pitchFamily="34" charset="-78"/>
              </a:rPr>
              <a:t> </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and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the Council </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of Ministers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in Saudi Arabia are the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platforms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of setting the policies and strategic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directions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that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ensure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the coherence and coordination of the entities</a:t>
            </a:r>
          </a:p>
        </p:txBody>
      </p:sp>
      <p:sp>
        <p:nvSpPr>
          <p:cNvPr id="4" name="Rectangle 3"/>
          <p:cNvSpPr/>
          <p:nvPr/>
        </p:nvSpPr>
        <p:spPr>
          <a:xfrm>
            <a:off x="1637288" y="3096739"/>
            <a:ext cx="6592312" cy="738664"/>
          </a:xfrm>
          <a:prstGeom prst="rect">
            <a:avLst/>
          </a:prstGeom>
        </p:spPr>
        <p:txBody>
          <a:bodyPr wrap="square">
            <a:spAutoFit/>
          </a:bodyPr>
          <a:lstStyle/>
          <a:p>
            <a:pPr algn="just"/>
            <a:r>
              <a:rPr lang="en-US" sz="1400" dirty="0">
                <a:solidFill>
                  <a:schemeClr val="bg1">
                    <a:lumMod val="50000"/>
                  </a:schemeClr>
                </a:solidFill>
                <a:latin typeface="DIN Next LT Arabic" panose="020B0503020203050203" pitchFamily="34" charset="-78"/>
                <a:cs typeface="DIN Next LT Arabic" panose="020B0503020203050203" pitchFamily="34" charset="-78"/>
              </a:rPr>
              <a:t>The Royal approval of the organizational set-up of </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The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Family Affairs Council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is vested with an autonomous financial and administrative status and has a wide spectrum mandate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that includes the following:</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8" name="TextBox 7"/>
          <p:cNvSpPr txBox="1"/>
          <p:nvPr/>
        </p:nvSpPr>
        <p:spPr>
          <a:xfrm>
            <a:off x="2289512" y="3962954"/>
            <a:ext cx="5026891" cy="2031325"/>
          </a:xfrm>
          <a:prstGeom prst="rect">
            <a:avLst/>
          </a:prstGeom>
          <a:noFill/>
        </p:spPr>
        <p:txBody>
          <a:bodyPr wrap="square" rtlCol="0">
            <a:spAutoFit/>
          </a:bodyPr>
          <a:lstStyle/>
          <a:p>
            <a:pPr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S</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et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of family relevant strategic objectives that seek to promote the family's role in society</a:t>
            </a:r>
            <a:endParaRPr lang="en-US" sz="1200" dirty="0" smtClean="0">
              <a:solidFill>
                <a:schemeClr val="bg1">
                  <a:lumMod val="50000"/>
                </a:schemeClr>
              </a:solidFill>
              <a:latin typeface="DIN Next LT Arabic" panose="020B0503020203050203" pitchFamily="34" charset="-78"/>
              <a:cs typeface="DIN Next LT Arabic" panose="020B0503020203050203" pitchFamily="34" charset="-78"/>
            </a:endParaRP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Serve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women and families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and fulfilling the SDG commitment</a:t>
            </a:r>
          </a:p>
          <a:p>
            <a:pPr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P</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romote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and advance family stature and role of family in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social development</a:t>
            </a:r>
          </a:p>
          <a:p>
            <a:pPr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M</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aintaining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 strong and cohesive family that attends to the welfare of its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members</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Unify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efforts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and coordinate with entities that are related to women issues for effective results</a:t>
            </a:r>
          </a:p>
          <a:p>
            <a:pPr algn="just"/>
            <a:endParaRPr lang="en-US" dirty="0">
              <a:latin typeface="DIN Next LT Arabic" panose="020B0503020203050203" pitchFamily="34" charset="-78"/>
              <a:cs typeface="DIN Next LT Arabic" panose="020B0503020203050203" pitchFamily="34" charset="-78"/>
            </a:endParaRPr>
          </a:p>
        </p:txBody>
      </p:sp>
      <p:pic>
        <p:nvPicPr>
          <p:cNvPr id="22" name="Picture 21"/>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6506" y="4358189"/>
            <a:ext cx="166012" cy="181652"/>
          </a:xfrm>
          <a:prstGeom prst="rect">
            <a:avLst/>
          </a:prstGeom>
        </p:spPr>
      </p:pic>
      <p:pic>
        <p:nvPicPr>
          <p:cNvPr id="23" name="Picture 22"/>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6506" y="4009949"/>
            <a:ext cx="166012" cy="181652"/>
          </a:xfrm>
          <a:prstGeom prst="rect">
            <a:avLst/>
          </a:prstGeom>
        </p:spPr>
      </p:pic>
      <p:pic>
        <p:nvPicPr>
          <p:cNvPr id="24" name="Picture 23"/>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6506" y="4556005"/>
            <a:ext cx="166012" cy="181652"/>
          </a:xfrm>
          <a:prstGeom prst="rect">
            <a:avLst/>
          </a:prstGeom>
        </p:spPr>
      </p:pic>
      <p:pic>
        <p:nvPicPr>
          <p:cNvPr id="25" name="Picture 24"/>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6506" y="4911609"/>
            <a:ext cx="166012" cy="181652"/>
          </a:xfrm>
          <a:prstGeom prst="rect">
            <a:avLst/>
          </a:prstGeom>
        </p:spPr>
      </p:pic>
      <p:pic>
        <p:nvPicPr>
          <p:cNvPr id="20" name="Picture 19"/>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06506" y="5267213"/>
            <a:ext cx="166012" cy="181652"/>
          </a:xfrm>
          <a:prstGeom prst="rect">
            <a:avLst/>
          </a:prstGeom>
        </p:spPr>
      </p:pic>
      <p:cxnSp>
        <p:nvCxnSpPr>
          <p:cNvPr id="21" name="Straight Connector 20"/>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2926" y="2055981"/>
            <a:ext cx="533400" cy="505787"/>
          </a:xfrm>
          <a:prstGeom prst="rect">
            <a:avLst/>
          </a:prstGeom>
        </p:spPr>
      </p:pic>
      <p:pic>
        <p:nvPicPr>
          <p:cNvPr id="30" name="Picture 29"/>
          <p:cNvPicPr>
            <a:picLocks noChangeAspect="1"/>
          </p:cNvPicPr>
          <p:nvPr/>
        </p:nvPicPr>
        <p:blipFill>
          <a:blip r:embed="rId6"/>
          <a:stretch>
            <a:fillRect/>
          </a:stretch>
        </p:blipFill>
        <p:spPr>
          <a:xfrm>
            <a:off x="1045065" y="3096739"/>
            <a:ext cx="511261" cy="336126"/>
          </a:xfrm>
          <a:prstGeom prst="rect">
            <a:avLst/>
          </a:prstGeom>
        </p:spPr>
      </p:pic>
      <p:sp>
        <p:nvSpPr>
          <p:cNvPr id="31" name="TextBox 30"/>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22</a:t>
            </a:r>
            <a:endParaRPr lang="en-US" sz="1100" dirty="0">
              <a:solidFill>
                <a:schemeClr val="bg1">
                  <a:lumMod val="65000"/>
                </a:schemeClr>
              </a:solidFill>
            </a:endParaRPr>
          </a:p>
        </p:txBody>
      </p:sp>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4" name="Picture 33"/>
          <p:cNvPicPr>
            <a:picLocks noChangeAspect="1"/>
          </p:cNvPicPr>
          <p:nvPr/>
        </p:nvPicPr>
        <p:blipFill>
          <a:blip r:embed="rId8"/>
          <a:stretch>
            <a:fillRect/>
          </a:stretch>
        </p:blipFill>
        <p:spPr>
          <a:xfrm>
            <a:off x="838200" y="5970062"/>
            <a:ext cx="655375" cy="520139"/>
          </a:xfrm>
          <a:prstGeom prst="rect">
            <a:avLst/>
          </a:prstGeom>
        </p:spPr>
      </p:pic>
      <p:pic>
        <p:nvPicPr>
          <p:cNvPr id="35" name="Picture 34"/>
          <p:cNvPicPr>
            <a:picLocks noChangeAspect="1"/>
          </p:cNvPicPr>
          <p:nvPr/>
        </p:nvPicPr>
        <p:blipFill>
          <a:blip r:embed="rId6"/>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25904285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5. Enhancing national institutional arrangements</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09599" y="1373608"/>
            <a:ext cx="7634287" cy="830997"/>
          </a:xfrm>
          <a:prstGeom prst="rect">
            <a:avLst/>
          </a:prstGeom>
          <a:noFill/>
        </p:spPr>
        <p:txBody>
          <a:bodyPr wrap="square" rtlCol="0">
            <a:spAutoFit/>
          </a:bodyPr>
          <a:lstStyle/>
          <a:p>
            <a:pPr algn="just"/>
            <a:r>
              <a:rPr lang="en-US" sz="1600" dirty="0">
                <a:solidFill>
                  <a:schemeClr val="accent3">
                    <a:lumMod val="75000"/>
                  </a:schemeClr>
                </a:solidFill>
                <a:latin typeface="DIN Next LT Arabic" panose="020B0503020203050203" pitchFamily="34" charset="-78"/>
                <a:cs typeface="DIN Next LT Arabic" panose="020B0503020203050203" pitchFamily="34" charset="-78"/>
              </a:rPr>
              <a:t>5.3</a:t>
            </a:r>
            <a:r>
              <a:rPr lang="en-US" sz="1600" dirty="0">
                <a:solidFill>
                  <a:srgbClr val="33B1E3"/>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Gender mainstreaming in the context of the 2030 Agenda to ensure that gender equality considerations are integrated into implementation across all Goals and targets</a:t>
            </a:r>
          </a:p>
        </p:txBody>
      </p:sp>
      <p:sp>
        <p:nvSpPr>
          <p:cNvPr id="2" name="Rectangle 1"/>
          <p:cNvSpPr/>
          <p:nvPr/>
        </p:nvSpPr>
        <p:spPr>
          <a:xfrm>
            <a:off x="1175326" y="4190268"/>
            <a:ext cx="7054273" cy="954107"/>
          </a:xfrm>
          <a:prstGeom prst="rect">
            <a:avLst/>
          </a:prstGeom>
        </p:spPr>
        <p:txBody>
          <a:bodyPr wrap="square">
            <a:spAutoFit/>
          </a:bodyPr>
          <a:lstStyle/>
          <a:p>
            <a:pPr lvl="2"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Women Committee</a:t>
            </a:r>
            <a:endParaRPr lang="ar-SA" sz="14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lvl="2" algn="just"/>
            <a:r>
              <a:rPr lang="en-US" sz="1400" dirty="0">
                <a:solidFill>
                  <a:schemeClr val="bg1">
                    <a:lumMod val="50000"/>
                  </a:schemeClr>
                </a:solidFill>
                <a:latin typeface="DIN Next LT Arabic" panose="020B0503020203050203" pitchFamily="34" charset="-78"/>
                <a:cs typeface="DIN Next LT Arabic" panose="020B0503020203050203" pitchFamily="34" charset="-78"/>
              </a:rPr>
              <a:t>aims to monitor, measure, and document the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achievements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of the national objectives through Saudi Vision 2030 programs, with a great attention to fulfil international commitments such as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SDGs,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G20, CEDAW, CSW, and ILO.</a:t>
            </a:r>
          </a:p>
        </p:txBody>
      </p:sp>
      <p:sp>
        <p:nvSpPr>
          <p:cNvPr id="16" name="Rectangle 15"/>
          <p:cNvSpPr/>
          <p:nvPr/>
        </p:nvSpPr>
        <p:spPr>
          <a:xfrm>
            <a:off x="1066800" y="3281725"/>
            <a:ext cx="4876800" cy="830997"/>
          </a:xfrm>
          <a:prstGeom prst="rect">
            <a:avLst/>
          </a:prstGeom>
        </p:spPr>
        <p:txBody>
          <a:bodyPr wrap="square">
            <a:spAutoFit/>
          </a:bodyPr>
          <a:lstStyle/>
          <a:p>
            <a:pPr lvl="3"/>
            <a:r>
              <a:rPr lang="en-US" sz="1200" dirty="0">
                <a:solidFill>
                  <a:schemeClr val="bg1">
                    <a:lumMod val="50000"/>
                  </a:schemeClr>
                </a:solidFill>
                <a:latin typeface="DIN Next LT Arabic" panose="020B0503020203050203" pitchFamily="34" charset="-78"/>
                <a:cs typeface="DIN Next LT Arabic" panose="020B0503020203050203" pitchFamily="34" charset="-78"/>
              </a:rPr>
              <a:t>S</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trategic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planning </a:t>
            </a:r>
          </a:p>
          <a:p>
            <a:pPr lvl="3"/>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Implementation which includes gender considerations in all goals with a specific focus on Goal 5</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21" name="Picture 20"/>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85999" y="3504991"/>
            <a:ext cx="145329" cy="159020"/>
          </a:xfrm>
          <a:prstGeom prst="rect">
            <a:avLst/>
          </a:prstGeom>
        </p:spPr>
      </p:pic>
      <p:pic>
        <p:nvPicPr>
          <p:cNvPr id="22" name="Picture 21"/>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285999" y="3359271"/>
            <a:ext cx="145329" cy="159020"/>
          </a:xfrm>
          <a:prstGeom prst="rect">
            <a:avLst/>
          </a:prstGeom>
        </p:spPr>
      </p:pic>
      <p:sp>
        <p:nvSpPr>
          <p:cNvPr id="15" name="Rectangle 14"/>
          <p:cNvSpPr/>
          <p:nvPr/>
        </p:nvSpPr>
        <p:spPr>
          <a:xfrm>
            <a:off x="1175326" y="2445784"/>
            <a:ext cx="7054273" cy="738664"/>
          </a:xfrm>
          <a:prstGeom prst="rect">
            <a:avLst/>
          </a:prstGeom>
        </p:spPr>
        <p:txBody>
          <a:bodyPr wrap="square">
            <a:spAutoFit/>
          </a:bodyPr>
          <a:lstStyle/>
          <a:p>
            <a:pPr lvl="2"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Ministry of Economy and Planning, MEP, </a:t>
            </a:r>
            <a:endParaRPr lang="en-US" sz="14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lvl="2" algn="just"/>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is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mandated to lead national efforts to achieve Sustainable Development Goals</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 </a:t>
            </a:r>
            <a:endParaRPr lang="en-US" sz="14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8" name="Straight Connector 17"/>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4" name="Picture 23"/>
          <p:cNvPicPr>
            <a:picLocks noChangeAspect="1"/>
          </p:cNvPicPr>
          <p:nvPr/>
        </p:nvPicPr>
        <p:blipFill>
          <a:blip r:embed="rId5"/>
          <a:stretch>
            <a:fillRect/>
          </a:stretch>
        </p:blipFill>
        <p:spPr>
          <a:xfrm>
            <a:off x="1517209" y="4237300"/>
            <a:ext cx="511261" cy="336126"/>
          </a:xfrm>
          <a:prstGeom prst="rect">
            <a:avLst/>
          </a:prstGeom>
        </p:spPr>
      </p:pic>
      <p:pic>
        <p:nvPicPr>
          <p:cNvPr id="25" name="Picture 24"/>
          <p:cNvPicPr>
            <a:picLocks noChangeAspect="1"/>
          </p:cNvPicPr>
          <p:nvPr/>
        </p:nvPicPr>
        <p:blipFill>
          <a:blip r:embed="rId6"/>
          <a:stretch>
            <a:fillRect/>
          </a:stretch>
        </p:blipFill>
        <p:spPr>
          <a:xfrm>
            <a:off x="1459841" y="2409083"/>
            <a:ext cx="568629" cy="451293"/>
          </a:xfrm>
          <a:prstGeom prst="rect">
            <a:avLst/>
          </a:prstGeom>
        </p:spPr>
      </p:pic>
      <p:sp>
        <p:nvSpPr>
          <p:cNvPr id="27" name="TextBox 26"/>
          <p:cNvSpPr txBox="1"/>
          <p:nvPr/>
        </p:nvSpPr>
        <p:spPr>
          <a:xfrm>
            <a:off x="0" y="6591299"/>
            <a:ext cx="3810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23</a:t>
            </a:r>
            <a:endParaRPr lang="en-US" sz="1100" dirty="0">
              <a:solidFill>
                <a:schemeClr val="bg1">
                  <a:lumMod val="65000"/>
                </a:schemeClr>
              </a:solidFill>
            </a:endParaRPr>
          </a:p>
        </p:txBody>
      </p:sp>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9" name="Picture 28"/>
          <p:cNvPicPr>
            <a:picLocks noChangeAspect="1"/>
          </p:cNvPicPr>
          <p:nvPr/>
        </p:nvPicPr>
        <p:blipFill>
          <a:blip r:embed="rId6"/>
          <a:stretch>
            <a:fillRect/>
          </a:stretch>
        </p:blipFill>
        <p:spPr>
          <a:xfrm>
            <a:off x="838200" y="5970062"/>
            <a:ext cx="655375" cy="520139"/>
          </a:xfrm>
          <a:prstGeom prst="rect">
            <a:avLst/>
          </a:prstGeom>
        </p:spPr>
      </p:pic>
      <p:pic>
        <p:nvPicPr>
          <p:cNvPr id="30" name="Picture 29"/>
          <p:cNvPicPr>
            <a:picLocks noChangeAspect="1"/>
          </p:cNvPicPr>
          <p:nvPr/>
        </p:nvPicPr>
        <p:blipFill>
          <a:blip r:embed="rId5"/>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14614678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bg1"/>
            </a:gs>
            <a:gs pos="100000">
              <a:schemeClr val="bg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16" name="Rectangle 15"/>
          <p:cNvSpPr/>
          <p:nvPr/>
        </p:nvSpPr>
        <p:spPr>
          <a:xfrm>
            <a:off x="0" y="2362200"/>
            <a:ext cx="9144000" cy="2133600"/>
          </a:xfrm>
          <a:prstGeom prst="rect">
            <a:avLst/>
          </a:prstGeom>
          <a:solidFill>
            <a:srgbClr val="009D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37" name="Title 1"/>
          <p:cNvSpPr>
            <a:spLocks noGrp="1"/>
          </p:cNvSpPr>
          <p:nvPr>
            <p:ph type="title"/>
          </p:nvPr>
        </p:nvSpPr>
        <p:spPr>
          <a:xfrm>
            <a:off x="0" y="2286000"/>
            <a:ext cx="9144000" cy="2209800"/>
          </a:xfrm>
        </p:spPr>
        <p:txBody>
          <a:bodyPr>
            <a:normAutofit/>
          </a:bodyPr>
          <a:lstStyle/>
          <a:p>
            <a:pPr algn="ctr"/>
            <a:r>
              <a:rPr lang="en-US" dirty="0">
                <a:latin typeface="DIN Next LT Arabic" panose="020B0503020203050203" pitchFamily="34" charset="-78"/>
                <a:ea typeface="ＭＳ Ｐゴシック" pitchFamily="34" charset="-128"/>
                <a:cs typeface="DIN Next LT Arabic" panose="020B0503020203050203" pitchFamily="34" charset="-78"/>
              </a:rPr>
              <a:t>Thank </a:t>
            </a:r>
            <a:r>
              <a:rPr lang="en-US" dirty="0" smtClean="0">
                <a:latin typeface="DIN Next LT Arabic" panose="020B0503020203050203" pitchFamily="34" charset="-78"/>
                <a:ea typeface="ＭＳ Ｐゴシック" pitchFamily="34" charset="-128"/>
                <a:cs typeface="DIN Next LT Arabic" panose="020B0503020203050203" pitchFamily="34" charset="-78"/>
              </a:rPr>
              <a:t>You</a:t>
            </a:r>
            <a:endParaRPr lang="en-US" dirty="0">
              <a:latin typeface="DIN Next LT Arabic" panose="020B0503020203050203" pitchFamily="34" charset="-78"/>
              <a:ea typeface="ＭＳ Ｐゴシック" pitchFamily="34" charset="-128"/>
              <a:cs typeface="DIN Next LT Arabic" panose="020B0503020203050203" pitchFamily="34" charset="-78"/>
            </a:endParaRPr>
          </a:p>
        </p:txBody>
      </p:sp>
      <p:sp>
        <p:nvSpPr>
          <p:cNvPr id="21" name="Rectangle 20"/>
          <p:cNvSpPr/>
          <p:nvPr/>
        </p:nvSpPr>
        <p:spPr>
          <a:xfrm>
            <a:off x="0" y="2209800"/>
            <a:ext cx="91440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4495800"/>
            <a:ext cx="9202615"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2096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62528"/>
            <a:ext cx="9144000" cy="7080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Purpose of the review theme and the Voluntary Presentation</a:t>
            </a:r>
          </a:p>
        </p:txBody>
      </p:sp>
      <p:cxnSp>
        <p:nvCxnSpPr>
          <p:cNvPr id="9" name="Straight Connector 8"/>
          <p:cNvCxnSpPr/>
          <p:nvPr/>
        </p:nvCxnSpPr>
        <p:spPr>
          <a:xfrm>
            <a:off x="0" y="1070596"/>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1092383" y="1722941"/>
            <a:ext cx="7151504" cy="338554"/>
          </a:xfrm>
          <a:prstGeom prst="rect">
            <a:avLst/>
          </a:prstGeom>
          <a:noFill/>
        </p:spPr>
        <p:txBody>
          <a:bodyPr wrap="square" rtlCol="0">
            <a:spAutoFit/>
          </a:bodyPr>
          <a:lstStyle/>
          <a:p>
            <a:pPr algn="just"/>
            <a:r>
              <a:rPr lang="en-US" sz="1600" dirty="0" smtClean="0">
                <a:solidFill>
                  <a:schemeClr val="accent5">
                    <a:lumMod val="50000"/>
                  </a:schemeClr>
                </a:solidFill>
                <a:latin typeface="DIN Next LT Arabic" panose="020B0503020203050203" pitchFamily="34" charset="-78"/>
                <a:cs typeface="DIN Next LT Arabic" panose="020B0503020203050203" pitchFamily="34" charset="-78"/>
              </a:rPr>
              <a:t>The event provides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an opportunity for the Commission to evaluate</a:t>
            </a:r>
          </a:p>
        </p:txBody>
      </p:sp>
      <p:sp>
        <p:nvSpPr>
          <p:cNvPr id="12" name="TextBox 11"/>
          <p:cNvSpPr txBox="1"/>
          <p:nvPr/>
        </p:nvSpPr>
        <p:spPr>
          <a:xfrm>
            <a:off x="1991589" y="2473777"/>
            <a:ext cx="6252297" cy="523220"/>
          </a:xfrm>
          <a:prstGeom prst="rect">
            <a:avLst/>
          </a:prstGeom>
          <a:noFill/>
        </p:spPr>
        <p:txBody>
          <a:bodyPr wrap="square" rtlCol="0">
            <a:spAutoFit/>
          </a:bodyPr>
          <a:lstStyle/>
          <a:p>
            <a:pPr algn="just"/>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Gaps and Challenges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in Member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States implementation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of Women’s empowerment and the link to sustainable development</a:t>
            </a:r>
          </a:p>
        </p:txBody>
      </p:sp>
      <p:pic>
        <p:nvPicPr>
          <p:cNvPr id="15" name="Picture 14"/>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6911">
                        <a14:foregroundMark x1="61004" y1="35052" x2="61004" y2="35052"/>
                        <a14:foregroundMark x1="76834" y1="35052" x2="76834" y2="35052"/>
                        <a14:foregroundMark x1="88803" y1="35052" x2="88803" y2="35052"/>
                        <a14:foregroundMark x1="34363" y1="54639" x2="34363" y2="54639"/>
                        <a14:foregroundMark x1="49035" y1="51031" x2="49035" y2="51031"/>
                        <a14:foregroundMark x1="63320" y1="48969" x2="63320" y2="48969"/>
                        <a14:foregroundMark x1="76834" y1="47423" x2="76834" y2="47423"/>
                        <a14:foregroundMark x1="38224" y1="70619" x2="38224" y2="70619"/>
                      </a14:backgroundRemoval>
                    </a14:imgEffect>
                  </a14:imgLayer>
                </a14:imgProps>
              </a:ext>
              <a:ext uri="{28A0092B-C50C-407E-A947-70E740481C1C}">
                <a14:useLocalDpi xmlns:a14="http://schemas.microsoft.com/office/drawing/2010/main" val="0"/>
              </a:ext>
            </a:extLst>
          </a:blip>
          <a:stretch>
            <a:fillRect/>
          </a:stretch>
        </p:blipFill>
        <p:spPr>
          <a:xfrm>
            <a:off x="1319825" y="2377836"/>
            <a:ext cx="694543" cy="520237"/>
          </a:xfrm>
          <a:prstGeom prst="rect">
            <a:avLst/>
          </a:prstGeom>
        </p:spPr>
      </p:pic>
      <p:cxnSp>
        <p:nvCxnSpPr>
          <p:cNvPr id="13" name="Straight Connector 12"/>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4" name="TextBox 3"/>
          <p:cNvSpPr txBox="1"/>
          <p:nvPr/>
        </p:nvSpPr>
        <p:spPr>
          <a:xfrm>
            <a:off x="658090" y="1318449"/>
            <a:ext cx="2667000" cy="369332"/>
          </a:xfrm>
          <a:prstGeom prst="rect">
            <a:avLst/>
          </a:prstGeom>
          <a:noFill/>
        </p:spPr>
        <p:txBody>
          <a:bodyPr wrap="square" rtlCol="0">
            <a:spAutoFit/>
          </a:bodyPr>
          <a:lstStyle/>
          <a:p>
            <a:r>
              <a:rPr lang="en-US" dirty="0" smtClean="0">
                <a:solidFill>
                  <a:schemeClr val="accent5">
                    <a:lumMod val="25000"/>
                  </a:schemeClr>
                </a:solidFill>
                <a:latin typeface="DIN Next LT Arabic" panose="020B0503020203050203" pitchFamily="34" charset="-78"/>
                <a:cs typeface="DIN Next LT Arabic" panose="020B0503020203050203" pitchFamily="34" charset="-78"/>
              </a:rPr>
              <a:t>For the Review Theme</a:t>
            </a:r>
            <a:endParaRPr lang="en-US" dirty="0">
              <a:solidFill>
                <a:schemeClr val="accent5">
                  <a:lumMod val="25000"/>
                </a:schemeClr>
              </a:solidFill>
            </a:endParaRPr>
          </a:p>
        </p:txBody>
      </p:sp>
      <p:sp>
        <p:nvSpPr>
          <p:cNvPr id="18" name="TextBox 17"/>
          <p:cNvSpPr txBox="1"/>
          <p:nvPr/>
        </p:nvSpPr>
        <p:spPr>
          <a:xfrm>
            <a:off x="658090" y="3204702"/>
            <a:ext cx="3304309" cy="369332"/>
          </a:xfrm>
          <a:prstGeom prst="rect">
            <a:avLst/>
          </a:prstGeom>
          <a:noFill/>
        </p:spPr>
        <p:txBody>
          <a:bodyPr wrap="square" rtlCol="0">
            <a:spAutoFit/>
          </a:bodyPr>
          <a:lstStyle/>
          <a:p>
            <a:r>
              <a:rPr lang="en-US" dirty="0" smtClean="0">
                <a:solidFill>
                  <a:schemeClr val="accent5">
                    <a:lumMod val="25000"/>
                  </a:schemeClr>
                </a:solidFill>
                <a:latin typeface="DIN Next LT Arabic" panose="020B0503020203050203" pitchFamily="34" charset="-78"/>
                <a:cs typeface="DIN Next LT Arabic" panose="020B0503020203050203" pitchFamily="34" charset="-78"/>
              </a:rPr>
              <a:t>For the </a:t>
            </a:r>
            <a:r>
              <a:rPr lang="en-US" dirty="0">
                <a:solidFill>
                  <a:schemeClr val="accent5">
                    <a:lumMod val="25000"/>
                  </a:schemeClr>
                </a:solidFill>
                <a:latin typeface="DIN Next LT Arabic" panose="020B0503020203050203" pitchFamily="34" charset="-78"/>
                <a:cs typeface="DIN Next LT Arabic" panose="020B0503020203050203" pitchFamily="34" charset="-78"/>
              </a:rPr>
              <a:t>Voluntary Presentation</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7157" y="4081870"/>
            <a:ext cx="533400" cy="468829"/>
          </a:xfrm>
          <a:prstGeom prst="rect">
            <a:avLst/>
          </a:prstGeom>
        </p:spPr>
      </p:pic>
      <p:sp>
        <p:nvSpPr>
          <p:cNvPr id="20" name="TextBox 19"/>
          <p:cNvSpPr txBox="1"/>
          <p:nvPr/>
        </p:nvSpPr>
        <p:spPr>
          <a:xfrm>
            <a:off x="1370557" y="4138348"/>
            <a:ext cx="2210843" cy="954107"/>
          </a:xfrm>
          <a:prstGeom prst="rect">
            <a:avLst/>
          </a:prstGeom>
          <a:noFill/>
        </p:spPr>
        <p:txBody>
          <a:bodyPr wrap="square" rtlCol="0">
            <a:spAutoFit/>
          </a:bodyPr>
          <a:lstStyle/>
          <a:p>
            <a:r>
              <a:rPr lang="en-US" sz="1400" dirty="0">
                <a:solidFill>
                  <a:schemeClr val="accent5">
                    <a:lumMod val="50000"/>
                  </a:schemeClr>
                </a:solidFill>
                <a:latin typeface="DIN Next LT Arabic" panose="020B0503020203050203" pitchFamily="34" charset="-78"/>
                <a:cs typeface="DIN Next LT Arabic" panose="020B0503020203050203" pitchFamily="34" charset="-78"/>
              </a:rPr>
              <a:t>Saudi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government’s policies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and actions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to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empower women and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girls.</a:t>
            </a:r>
            <a:endParaRPr lang="en-US" sz="1400" dirty="0">
              <a:solidFill>
                <a:schemeClr val="accent5">
                  <a:lumMod val="50000"/>
                </a:schemeClr>
              </a:solidFill>
              <a:latin typeface="DIN Next LT Arabic" panose="020B0503020203050203" pitchFamily="34" charset="-78"/>
              <a:cs typeface="DIN Next LT Arabic" panose="020B0503020203050203" pitchFamily="34" charset="-78"/>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38600" y="4094220"/>
            <a:ext cx="533400" cy="444127"/>
          </a:xfrm>
          <a:prstGeom prst="rect">
            <a:avLst/>
          </a:prstGeom>
        </p:spPr>
      </p:pic>
      <p:sp>
        <p:nvSpPr>
          <p:cNvPr id="22" name="Rectangle 21"/>
          <p:cNvSpPr/>
          <p:nvPr/>
        </p:nvSpPr>
        <p:spPr>
          <a:xfrm>
            <a:off x="4572000" y="4138348"/>
            <a:ext cx="2209800" cy="1169551"/>
          </a:xfrm>
          <a:prstGeom prst="rect">
            <a:avLst/>
          </a:prstGeom>
        </p:spPr>
        <p:txBody>
          <a:bodyPr wrap="square">
            <a:spAutoFit/>
          </a:bodyPr>
          <a:lstStyle/>
          <a:p>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Experiences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and success stories to overcome structural and social barriers to women and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girls’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empowerment</a:t>
            </a:r>
          </a:p>
        </p:txBody>
      </p:sp>
      <p:sp>
        <p:nvSpPr>
          <p:cNvPr id="23" name="TextBox 22"/>
          <p:cNvSpPr txBox="1"/>
          <p:nvPr/>
        </p:nvSpPr>
        <p:spPr>
          <a:xfrm>
            <a:off x="1103857" y="3658675"/>
            <a:ext cx="4648200" cy="338554"/>
          </a:xfrm>
          <a:prstGeom prst="rect">
            <a:avLst/>
          </a:prstGeom>
          <a:noFill/>
        </p:spPr>
        <p:txBody>
          <a:bodyPr wrap="square" rtlCol="0">
            <a:spAutoFit/>
          </a:bodyPr>
          <a:lstStyle/>
          <a:p>
            <a:r>
              <a:rPr lang="en-US" sz="1600" dirty="0" smtClean="0">
                <a:solidFill>
                  <a:schemeClr val="accent5">
                    <a:lumMod val="50000"/>
                  </a:schemeClr>
                </a:solidFill>
                <a:latin typeface="DIN Next LT Arabic" panose="020B0503020203050203" pitchFamily="34" charset="-78"/>
                <a:cs typeface="DIN Next LT Arabic" panose="020B0503020203050203" pitchFamily="34" charset="-78"/>
              </a:rPr>
              <a:t>To Showcase and Share </a:t>
            </a:r>
            <a:endParaRPr lang="en-US" sz="1600" dirty="0">
              <a:solidFill>
                <a:schemeClr val="accent5">
                  <a:lumMod val="50000"/>
                </a:schemeClr>
              </a:solidFill>
              <a:latin typeface="DIN Next LT Arabic" panose="020B0503020203050203" pitchFamily="34" charset="-78"/>
              <a:cs typeface="DIN Next LT Arabic" panose="020B0503020203050203" pitchFamily="34" charset="-78"/>
            </a:endParaRPr>
          </a:p>
        </p:txBody>
      </p:sp>
      <p:pic>
        <p:nvPicPr>
          <p:cNvPr id="5" name="Picture 4"/>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67375" y="1722940"/>
            <a:ext cx="325008" cy="325008"/>
          </a:xfrm>
          <a:prstGeom prst="rect">
            <a:avLst/>
          </a:prstGeom>
        </p:spPr>
      </p:pic>
      <p:pic>
        <p:nvPicPr>
          <p:cNvPr id="25" name="Picture 24"/>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67375" y="3622934"/>
            <a:ext cx="325008" cy="325008"/>
          </a:xfrm>
          <a:prstGeom prst="rect">
            <a:avLst/>
          </a:prstGeom>
        </p:spPr>
      </p:pic>
      <p:sp>
        <p:nvSpPr>
          <p:cNvPr id="27" name="TextBox 26"/>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3</a:t>
            </a:r>
            <a:endParaRPr lang="en-US" sz="1100" dirty="0">
              <a:solidFill>
                <a:schemeClr val="bg1">
                  <a:lumMod val="65000"/>
                </a:schemeClr>
              </a:solidFill>
            </a:endParaRPr>
          </a:p>
        </p:txBody>
      </p:sp>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8" name="Picture 27"/>
          <p:cNvPicPr>
            <a:picLocks noChangeAspect="1"/>
          </p:cNvPicPr>
          <p:nvPr/>
        </p:nvPicPr>
        <p:blipFill>
          <a:blip r:embed="rId8"/>
          <a:stretch>
            <a:fillRect/>
          </a:stretch>
        </p:blipFill>
        <p:spPr>
          <a:xfrm>
            <a:off x="838200" y="5970062"/>
            <a:ext cx="655375" cy="520139"/>
          </a:xfrm>
          <a:prstGeom prst="rect">
            <a:avLst/>
          </a:prstGeom>
        </p:spPr>
      </p:pic>
      <p:pic>
        <p:nvPicPr>
          <p:cNvPr id="29" name="Picture 28"/>
          <p:cNvPicPr>
            <a:picLocks noChangeAspect="1"/>
          </p:cNvPicPr>
          <p:nvPr/>
        </p:nvPicPr>
        <p:blipFill>
          <a:blip r:embed="rId9"/>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1181443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1. </a:t>
            </a:r>
            <a:r>
              <a:rPr lang="en-GB" sz="2000" dirty="0">
                <a:solidFill>
                  <a:schemeClr val="accent3">
                    <a:lumMod val="75000"/>
                  </a:schemeClr>
                </a:solidFill>
                <a:latin typeface="DIN Next LT Arabic" panose="020B0503020203050203" pitchFamily="34" charset="-78"/>
                <a:cs typeface="DIN Next LT Arabic" panose="020B0503020203050203" pitchFamily="34" charset="-78"/>
              </a:rPr>
              <a:t>Strengthening normative, legal and policy frameworks</a:t>
            </a:r>
            <a:endParaRPr lang="en-US" sz="2000" dirty="0">
              <a:solidFill>
                <a:schemeClr val="accent3">
                  <a:lumMod val="75000"/>
                </a:schemeClr>
              </a:solidFill>
              <a:latin typeface="DIN Next LT Arabic" panose="020B0503020203050203" pitchFamily="34" charset="-78"/>
              <a:cs typeface="DIN Next LT Arabic" panose="020B0503020203050203" pitchFamily="34" charset="-78"/>
            </a:endParaRP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7699" y="1363730"/>
            <a:ext cx="7596187" cy="584775"/>
          </a:xfrm>
          <a:prstGeom prst="rect">
            <a:avLst/>
          </a:prstGeom>
          <a:noFill/>
        </p:spPr>
        <p:txBody>
          <a:bodyPr wrap="square" rtlCol="0">
            <a:spAutoFit/>
          </a:bodyPr>
          <a:lstStyle/>
          <a:p>
            <a:pPr marL="0" lvl="2" indent="0" algn="just">
              <a:buFont typeface="Arial"/>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1.1</a:t>
            </a:r>
            <a:r>
              <a:rPr lang="en-US" sz="1600" dirty="0">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Mainstreaming a gender perspective in government policies and programs at all levels</a:t>
            </a:r>
          </a:p>
        </p:txBody>
      </p:sp>
      <p:sp>
        <p:nvSpPr>
          <p:cNvPr id="12" name="TextBox 11"/>
          <p:cNvSpPr txBox="1"/>
          <p:nvPr/>
        </p:nvSpPr>
        <p:spPr>
          <a:xfrm>
            <a:off x="1066800" y="2134769"/>
            <a:ext cx="7177086" cy="738664"/>
          </a:xfrm>
          <a:prstGeom prst="rect">
            <a:avLst/>
          </a:prstGeom>
          <a:noFill/>
        </p:spPr>
        <p:txBody>
          <a:bodyPr wrap="square" rtlCol="0">
            <a:spAutoFit/>
          </a:bodyPr>
          <a:lstStyle/>
          <a:p>
            <a:pPr marL="0" lvl="2" indent="0" algn="just">
              <a:buFont typeface="Arial"/>
              <a:buNone/>
            </a:pPr>
            <a:r>
              <a:rPr lang="en-US" sz="1400" dirty="0">
                <a:solidFill>
                  <a:schemeClr val="accent5">
                    <a:lumMod val="50000"/>
                  </a:schemeClr>
                </a:solidFill>
                <a:latin typeface="DIN Next LT Arabic" panose="020B0503020203050203" pitchFamily="34" charset="-78"/>
                <a:cs typeface="DIN Next LT Arabic" panose="020B0503020203050203" pitchFamily="34" charset="-78"/>
              </a:rPr>
              <a:t>Saudi Arabia has pursued equality based on the principles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highlighted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in the Basic System of </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Governance. The </a:t>
            </a:r>
            <a:r>
              <a:rPr lang="en-US" sz="1400" dirty="0">
                <a:solidFill>
                  <a:schemeClr val="accent5">
                    <a:lumMod val="50000"/>
                  </a:schemeClr>
                </a:solidFill>
                <a:latin typeface="DIN Next LT Arabic" panose="020B0503020203050203" pitchFamily="34" charset="-78"/>
                <a:cs typeface="DIN Next LT Arabic" panose="020B0503020203050203" pitchFamily="34" charset="-78"/>
              </a:rPr>
              <a:t>following are examples of policies related to gender equality adopted by Saudi Arabia:</a:t>
            </a:r>
          </a:p>
        </p:txBody>
      </p:sp>
      <p:sp>
        <p:nvSpPr>
          <p:cNvPr id="4" name="Rectangle 3"/>
          <p:cNvSpPr/>
          <p:nvPr/>
        </p:nvSpPr>
        <p:spPr>
          <a:xfrm>
            <a:off x="5105400" y="2876529"/>
            <a:ext cx="2590800" cy="1785104"/>
          </a:xfrm>
          <a:prstGeom prst="rect">
            <a:avLst/>
          </a:prstGeom>
        </p:spPr>
        <p:txBody>
          <a:bodyPr wrap="square">
            <a:spAutoFit/>
          </a:bodyPr>
          <a:lstStyle/>
          <a:p>
            <a:pPr algn="just"/>
            <a:r>
              <a:rPr lang="en-US" sz="1400" dirty="0">
                <a:solidFill>
                  <a:schemeClr val="accent5">
                    <a:lumMod val="50000"/>
                  </a:schemeClr>
                </a:solidFill>
                <a:latin typeface="DIN Next LT Arabic" panose="020B0503020203050203" pitchFamily="34" charset="-78"/>
                <a:cs typeface="DIN Next LT Arabic" panose="020B0503020203050203" pitchFamily="34" charset="-78"/>
              </a:rPr>
              <a:t>47</a:t>
            </a:r>
            <a:r>
              <a:rPr lang="en-US" sz="1400" dirty="0" smtClean="0">
                <a:solidFill>
                  <a:schemeClr val="accent5">
                    <a:lumMod val="50000"/>
                  </a:schemeClr>
                </a:solidFill>
                <a:latin typeface="DIN Next LT Arabic" panose="020B0503020203050203" pitchFamily="34" charset="-78"/>
                <a:cs typeface="DIN Next LT Arabic" panose="020B0503020203050203" pitchFamily="34" charset="-78"/>
              </a:rPr>
              <a:t>%</a:t>
            </a:r>
          </a:p>
          <a:p>
            <a:pPr algn="just"/>
            <a:r>
              <a:rPr lang="en-US" sz="1200" dirty="0">
                <a:solidFill>
                  <a:schemeClr val="accent5">
                    <a:lumMod val="50000"/>
                  </a:schemeClr>
                </a:solidFill>
                <a:latin typeface="DIN Next LT Arabic" panose="020B0503020203050203" pitchFamily="34" charset="-78"/>
                <a:cs typeface="DIN Next LT Arabic" panose="020B0503020203050203" pitchFamily="34" charset="-78"/>
              </a:rPr>
              <a:t>i</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s the percentage of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females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graduates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from universities in Saudi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Arabia.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Saudi Arabia aims to create more opportunities for women in the labor market by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opening more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majors in universities and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opportunities in vocational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training. </a:t>
            </a:r>
          </a:p>
          <a:p>
            <a:pPr algn="just"/>
            <a:endParaRPr lang="en-US" sz="12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13" name="Rectangle 12"/>
          <p:cNvSpPr/>
          <p:nvPr/>
        </p:nvSpPr>
        <p:spPr>
          <a:xfrm>
            <a:off x="1737051" y="2975176"/>
            <a:ext cx="2377749" cy="1015663"/>
          </a:xfrm>
          <a:prstGeom prst="rect">
            <a:avLst/>
          </a:prstGeom>
        </p:spPr>
        <p:txBody>
          <a:bodyPr wrap="square">
            <a:spAutoFit/>
          </a:bodyPr>
          <a:lstStyle/>
          <a:p>
            <a:pPr algn="just"/>
            <a:r>
              <a:rPr lang="en-US" sz="1200" dirty="0">
                <a:solidFill>
                  <a:schemeClr val="accent5">
                    <a:lumMod val="50000"/>
                  </a:schemeClr>
                </a:solidFill>
                <a:latin typeface="DIN Next LT Arabic" panose="020B0503020203050203" pitchFamily="34" charset="-78"/>
                <a:cs typeface="DIN Next LT Arabic" panose="020B0503020203050203" pitchFamily="34" charset="-78"/>
              </a:rPr>
              <a:t>Saudi women get equal pay for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equal jobs. As Ministry of labor and Social Development has generated a system to monitor achieving the policy.</a:t>
            </a:r>
            <a:endParaRPr lang="en-US" sz="12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1746286" y="4233677"/>
            <a:ext cx="2368513" cy="1015663"/>
          </a:xfrm>
          <a:prstGeom prst="rect">
            <a:avLst/>
          </a:prstGeom>
        </p:spPr>
        <p:txBody>
          <a:bodyPr wrap="square">
            <a:spAutoFit/>
          </a:bodyPr>
          <a:lstStyle/>
          <a:p>
            <a:pPr marL="0" lvl="2">
              <a:buClr>
                <a:srgbClr val="67B7E6"/>
              </a:buClr>
            </a:pPr>
            <a:r>
              <a:rPr lang="en-US" sz="1200" dirty="0">
                <a:solidFill>
                  <a:schemeClr val="bg1">
                    <a:lumMod val="50000"/>
                  </a:schemeClr>
                </a:solidFill>
                <a:latin typeface="DIN Next LT Arabic" panose="020B0503020203050203" pitchFamily="34" charset="-78"/>
                <a:cs typeface="DIN Next LT Arabic" panose="020B0503020203050203" pitchFamily="34" charset="-78"/>
              </a:rPr>
              <a:t>In 2017, A Royal decree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was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issued to all entities to provide services to women without asking for their male guardian’s approval.</a:t>
            </a:r>
            <a:r>
              <a:rPr lang="ar-SA" sz="1200" dirty="0">
                <a:solidFill>
                  <a:schemeClr val="bg1">
                    <a:lumMod val="50000"/>
                  </a:schemeClr>
                </a:solidFill>
                <a:latin typeface="DIN Next LT Arabic" panose="020B0503020203050203" pitchFamily="34" charset="-78"/>
                <a:cs typeface="DIN Next LT Arabic" panose="020B0503020203050203" pitchFamily="34" charset="-78"/>
              </a:rPr>
              <a: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a:t>
            </a:r>
          </a:p>
        </p:txBody>
      </p:sp>
      <p:cxnSp>
        <p:nvCxnSpPr>
          <p:cNvPr id="19" name="Straight Connector 18"/>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2869" y="4170329"/>
            <a:ext cx="533400" cy="468829"/>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00044" y="2848418"/>
            <a:ext cx="533400" cy="468829"/>
          </a:xfrm>
          <a:prstGeom prst="rect">
            <a:avLst/>
          </a:prstGeom>
        </p:spPr>
      </p:pic>
      <p:sp>
        <p:nvSpPr>
          <p:cNvPr id="26" name="TextBox 25"/>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4</a:t>
            </a:r>
            <a:endParaRPr lang="en-US" sz="1100" dirty="0">
              <a:solidFill>
                <a:schemeClr val="bg1">
                  <a:lumMod val="65000"/>
                </a:schemeClr>
              </a:solidFill>
            </a:endParaRPr>
          </a:p>
        </p:txBody>
      </p:sp>
      <p:pic>
        <p:nvPicPr>
          <p:cNvPr id="18" name="Picture 17"/>
          <p:cNvPicPr>
            <a:picLocks noChangeAspect="1"/>
          </p:cNvPicPr>
          <p:nvPr/>
        </p:nvPicPr>
        <p:blipFill>
          <a:blip r:embed="rId4"/>
          <a:stretch>
            <a:fillRect/>
          </a:stretch>
        </p:blipFill>
        <p:spPr>
          <a:xfrm>
            <a:off x="1084146" y="2906572"/>
            <a:ext cx="730846" cy="580037"/>
          </a:xfrm>
          <a:prstGeom prst="rect">
            <a:avLst/>
          </a:prstGeom>
        </p:spPr>
      </p:pic>
      <p:sp>
        <p:nvSpPr>
          <p:cNvPr id="2" name="Rectangle 1"/>
          <p:cNvSpPr/>
          <p:nvPr/>
        </p:nvSpPr>
        <p:spPr>
          <a:xfrm>
            <a:off x="5107709" y="4459931"/>
            <a:ext cx="2588491" cy="728405"/>
          </a:xfrm>
          <a:prstGeom prst="rect">
            <a:avLst/>
          </a:prstGeom>
        </p:spPr>
        <p:txBody>
          <a:bodyPr wrap="square">
            <a:spAutoFit/>
          </a:bodyPr>
          <a:lstStyle/>
          <a:p>
            <a:pPr marL="12700" marR="12700" indent="0" algn="just">
              <a:lnSpc>
                <a:spcPct val="100000"/>
              </a:lnSpc>
              <a:spcBef>
                <a:spcPts val="409"/>
              </a:spcBef>
            </a:pPr>
            <a:r>
              <a:rPr lang="en-US" sz="1400" b="1" dirty="0">
                <a:solidFill>
                  <a:schemeClr val="bg1">
                    <a:lumMod val="50000"/>
                  </a:schemeClr>
                </a:solidFill>
                <a:latin typeface="DIN Next LT Arabic Light" panose="020B0303020203050203" pitchFamily="34" charset="-78"/>
                <a:ea typeface="DIN Next LT Pro Light" charset="0"/>
                <a:cs typeface="DIN Next LT Arabic Light" panose="020B0303020203050203" pitchFamily="34" charset="-78"/>
              </a:rPr>
              <a:t>113%</a:t>
            </a:r>
            <a:r>
              <a:rPr lang="en-US" sz="1200" dirty="0">
                <a:solidFill>
                  <a:schemeClr val="bg1">
                    <a:lumMod val="50000"/>
                  </a:schemeClr>
                </a:solidFill>
                <a:latin typeface="DIN Next LT Arabic Light" panose="020B0303020203050203" pitchFamily="34" charset="-78"/>
                <a:ea typeface="DIN Next LT Pro Light" charset="0"/>
                <a:cs typeface="DIN Next LT Arabic Light" panose="020B0303020203050203" pitchFamily="34" charset="-78"/>
              </a:rPr>
              <a:t> </a:t>
            </a:r>
            <a:endParaRPr lang="ar-SA" sz="1200" dirty="0" smtClean="0">
              <a:solidFill>
                <a:schemeClr val="bg1">
                  <a:lumMod val="50000"/>
                </a:schemeClr>
              </a:solidFill>
              <a:latin typeface="DIN Next LT Arabic Light" panose="020B0303020203050203" pitchFamily="34" charset="-78"/>
              <a:ea typeface="DIN Next LT Pro Light" charset="0"/>
              <a:cs typeface="DIN Next LT Arabic Light" panose="020B0303020203050203" pitchFamily="34" charset="-78"/>
            </a:endParaRPr>
          </a:p>
          <a:p>
            <a:pPr marL="12700" marR="12700" indent="0" algn="just">
              <a:lnSpc>
                <a:spcPct val="100000"/>
              </a:lnSpc>
              <a:spcBef>
                <a:spcPts val="409"/>
              </a:spcBef>
            </a:pPr>
            <a:r>
              <a:rPr lang="en-US" sz="1200" dirty="0" smtClean="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is the </a:t>
            </a:r>
            <a:r>
              <a:rPr lang="en-US" sz="1200" dirty="0">
                <a:solidFill>
                  <a:schemeClr val="accent6">
                    <a:lumMod val="50000"/>
                  </a:schemeClr>
                </a:solidFill>
                <a:latin typeface="DIN Next LT Arabic" panose="020B0503020203050203" pitchFamily="34" charset="-78"/>
                <a:cs typeface="DIN Next LT Arabic" panose="020B0503020203050203" pitchFamily="34" charset="-78"/>
              </a:rPr>
              <a:t>increase</a:t>
            </a:r>
            <a:r>
              <a:rPr lang="en-US" sz="1200" dirty="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 in </a:t>
            </a:r>
            <a:r>
              <a:rPr lang="en-US" sz="1200" dirty="0" smtClean="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the number of female lawyers </a:t>
            </a:r>
            <a:r>
              <a:rPr lang="en-US" sz="1200" dirty="0" smtClean="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2017</a:t>
            </a:r>
            <a:r>
              <a:rPr lang="en-US" sz="1200" dirty="0" smtClean="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 </a:t>
            </a:r>
            <a:endParaRPr lang="en-US" sz="1200" dirty="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endParaRPr>
          </a:p>
        </p:txBody>
      </p:sp>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8" name="Picture 27"/>
          <p:cNvPicPr>
            <a:picLocks noChangeAspect="1"/>
          </p:cNvPicPr>
          <p:nvPr/>
        </p:nvPicPr>
        <p:blipFill>
          <a:blip r:embed="rId6"/>
          <a:stretch>
            <a:fillRect/>
          </a:stretch>
        </p:blipFill>
        <p:spPr>
          <a:xfrm>
            <a:off x="838200" y="5970062"/>
            <a:ext cx="655375" cy="520139"/>
          </a:xfrm>
          <a:prstGeom prst="rect">
            <a:avLst/>
          </a:prstGeom>
        </p:spPr>
      </p:pic>
      <p:pic>
        <p:nvPicPr>
          <p:cNvPr id="29" name="Picture 28"/>
          <p:cNvPicPr>
            <a:picLocks noChangeAspect="1"/>
          </p:cNvPicPr>
          <p:nvPr/>
        </p:nvPicPr>
        <p:blipFill>
          <a:blip r:embed="rId7"/>
          <a:stretch>
            <a:fillRect/>
          </a:stretch>
        </p:blipFill>
        <p:spPr>
          <a:xfrm>
            <a:off x="4176424" y="6045841"/>
            <a:ext cx="791152" cy="520139"/>
          </a:xfrm>
          <a:prstGeom prst="rect">
            <a:avLst/>
          </a:prstGeom>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98930" y="4453428"/>
            <a:ext cx="735627" cy="443583"/>
          </a:xfrm>
          <a:prstGeom prst="rect">
            <a:avLst/>
          </a:prstGeom>
        </p:spPr>
      </p:pic>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84146" y="5283930"/>
            <a:ext cx="735627" cy="443583"/>
          </a:xfrm>
          <a:prstGeom prst="rect">
            <a:avLst/>
          </a:prstGeom>
        </p:spPr>
      </p:pic>
      <p:sp>
        <p:nvSpPr>
          <p:cNvPr id="8" name="Rectangle 7"/>
          <p:cNvSpPr/>
          <p:nvPr/>
        </p:nvSpPr>
        <p:spPr>
          <a:xfrm>
            <a:off x="1746286" y="5333393"/>
            <a:ext cx="5919896" cy="461665"/>
          </a:xfrm>
          <a:prstGeom prst="rect">
            <a:avLst/>
          </a:prstGeom>
        </p:spPr>
        <p:txBody>
          <a:bodyPr wrap="square">
            <a:spAutoFit/>
          </a:bodyPr>
          <a:lstStyle/>
          <a:p>
            <a:pPr marL="12700" marR="12700" indent="0" algn="just">
              <a:lnSpc>
                <a:spcPct val="100000"/>
              </a:lnSpc>
              <a:spcBef>
                <a:spcPts val="409"/>
              </a:spcBef>
            </a:pPr>
            <a:r>
              <a:rPr lang="en-US" sz="1200" dirty="0">
                <a:solidFill>
                  <a:srgbClr val="797979"/>
                </a:solidFill>
                <a:latin typeface="DIN Next LT Arabic Light" panose="020B0303020203050203" pitchFamily="34" charset="-78"/>
                <a:ea typeface="DIN Next LT Pro Light" charset="0"/>
                <a:cs typeface="DIN Next LT Arabic Light" panose="020B0303020203050203" pitchFamily="34" charset="-78"/>
              </a:rPr>
              <a:t>W</a:t>
            </a:r>
            <a:r>
              <a:rPr lang="en-US" sz="1200" dirty="0" smtClean="0">
                <a:solidFill>
                  <a:srgbClr val="797979"/>
                </a:solidFill>
                <a:latin typeface="DIN Next LT Arabic Light" panose="020B0303020203050203" pitchFamily="34" charset="-78"/>
                <a:ea typeface="DIN Next LT Pro Light" charset="0"/>
                <a:cs typeface="DIN Next LT Arabic Light" panose="020B0303020203050203" pitchFamily="34" charset="-78"/>
              </a:rPr>
              <a:t>omen </a:t>
            </a:r>
            <a:r>
              <a:rPr lang="en-US" sz="1200" dirty="0">
                <a:solidFill>
                  <a:srgbClr val="797979"/>
                </a:solidFill>
                <a:latin typeface="DIN Next LT Arabic Light" panose="020B0303020203050203" pitchFamily="34" charset="-78"/>
                <a:ea typeface="DIN Next LT Pro Light" charset="0"/>
                <a:cs typeface="DIN Next LT Arabic Light" panose="020B0303020203050203" pitchFamily="34" charset="-78"/>
              </a:rPr>
              <a:t>entered the justice system as prosecutors, lawyers, social worker, officers, and many more</a:t>
            </a:r>
            <a:r>
              <a:rPr lang="en-US" sz="1200" dirty="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rPr>
              <a:t>.</a:t>
            </a:r>
            <a:endParaRPr lang="en-US" sz="1200" dirty="0">
              <a:solidFill>
                <a:schemeClr val="accent6">
                  <a:lumMod val="50000"/>
                </a:schemeClr>
              </a:solidFill>
              <a:latin typeface="DIN Next LT Arabic Light" panose="020B0303020203050203" pitchFamily="34" charset="-78"/>
              <a:ea typeface="DIN Next LT Pro Light" charset="0"/>
              <a:cs typeface="DIN Next LT Arabic Light" panose="020B0303020203050203" pitchFamily="34" charset="-78"/>
            </a:endParaRPr>
          </a:p>
        </p:txBody>
      </p:sp>
    </p:spTree>
    <p:extLst>
      <p:ext uri="{BB962C8B-B14F-4D97-AF65-F5344CB8AC3E}">
        <p14:creationId xmlns:p14="http://schemas.microsoft.com/office/powerpoint/2010/main" val="2682512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1. </a:t>
            </a:r>
            <a:r>
              <a:rPr lang="en-GB" sz="2000" dirty="0">
                <a:solidFill>
                  <a:schemeClr val="accent3">
                    <a:lumMod val="75000"/>
                  </a:schemeClr>
                </a:solidFill>
                <a:latin typeface="DIN Next LT Arabic" panose="020B0503020203050203" pitchFamily="34" charset="-78"/>
                <a:cs typeface="DIN Next LT Arabic" panose="020B0503020203050203" pitchFamily="34" charset="-78"/>
              </a:rPr>
              <a:t>Strengthening normative, legal and policy frameworks</a:t>
            </a:r>
            <a:endParaRPr lang="en-US" sz="2000" dirty="0">
              <a:solidFill>
                <a:schemeClr val="accent3">
                  <a:lumMod val="75000"/>
                </a:schemeClr>
              </a:solidFill>
              <a:latin typeface="DIN Next LT Arabic" panose="020B0503020203050203" pitchFamily="34" charset="-78"/>
              <a:cs typeface="DIN Next LT Arabic" panose="020B0503020203050203" pitchFamily="34" charset="-78"/>
            </a:endParaRP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7699" y="1206194"/>
            <a:ext cx="7596187" cy="584775"/>
          </a:xfrm>
          <a:prstGeom prst="rect">
            <a:avLst/>
          </a:prstGeom>
          <a:noFill/>
        </p:spPr>
        <p:txBody>
          <a:bodyPr wrap="square" rtlCol="0">
            <a:spAutoFit/>
          </a:bodyPr>
          <a:lstStyle/>
          <a:p>
            <a:pPr marL="0" lvl="2"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1.2</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 Enacting legislation and reforms to realize the equal rights of women and men to access economic and productive resources</a:t>
            </a:r>
          </a:p>
        </p:txBody>
      </p:sp>
      <p:sp>
        <p:nvSpPr>
          <p:cNvPr id="12" name="TextBox 11"/>
          <p:cNvSpPr txBox="1"/>
          <p:nvPr/>
        </p:nvSpPr>
        <p:spPr>
          <a:xfrm>
            <a:off x="949505" y="1855831"/>
            <a:ext cx="7294381" cy="523220"/>
          </a:xfrm>
          <a:prstGeom prst="rect">
            <a:avLst/>
          </a:prstGeom>
          <a:noFill/>
        </p:spPr>
        <p:txBody>
          <a:bodyPr wrap="square" rtlCol="0">
            <a:spAutoFit/>
          </a:bodyPr>
          <a:lstStyle/>
          <a:p>
            <a:pPr marL="0" lvl="2" indent="0" algn="just">
              <a:buNone/>
            </a:pPr>
            <a:r>
              <a:rPr lang="en-US" sz="1400" dirty="0">
                <a:solidFill>
                  <a:srgbClr val="797979"/>
                </a:solidFill>
                <a:latin typeface="DIN Next LT Arabic" panose="020B0503020203050203" pitchFamily="34" charset="-78"/>
                <a:cs typeface="DIN Next LT Arabic" panose="020B0503020203050203" pitchFamily="34" charset="-78"/>
              </a:rPr>
              <a:t>Saudi Arabia promotes empowerment of women in all </a:t>
            </a:r>
            <a:r>
              <a:rPr lang="en-US" sz="1400" dirty="0" smtClean="0">
                <a:solidFill>
                  <a:srgbClr val="797979"/>
                </a:solidFill>
                <a:latin typeface="DIN Next LT Arabic" panose="020B0503020203050203" pitchFamily="34" charset="-78"/>
                <a:cs typeface="DIN Next LT Arabic" panose="020B0503020203050203" pitchFamily="34" charset="-78"/>
              </a:rPr>
              <a:t>policies to </a:t>
            </a:r>
            <a:r>
              <a:rPr lang="en-US" sz="1400" dirty="0">
                <a:solidFill>
                  <a:srgbClr val="797979"/>
                </a:solidFill>
                <a:latin typeface="DIN Next LT Arabic" panose="020B0503020203050203" pitchFamily="34" charset="-78"/>
                <a:cs typeface="DIN Next LT Arabic" panose="020B0503020203050203" pitchFamily="34" charset="-78"/>
              </a:rPr>
              <a:t>ensure that women have access to economic and productive resources. </a:t>
            </a:r>
          </a:p>
        </p:txBody>
      </p:sp>
      <p:sp>
        <p:nvSpPr>
          <p:cNvPr id="13" name="Rectangle 12"/>
          <p:cNvSpPr/>
          <p:nvPr/>
        </p:nvSpPr>
        <p:spPr>
          <a:xfrm>
            <a:off x="2038298" y="2405657"/>
            <a:ext cx="6215416" cy="492443"/>
          </a:xfrm>
          <a:prstGeom prst="rect">
            <a:avLst/>
          </a:prstGeom>
        </p:spPr>
        <p:txBody>
          <a:bodyPr wrap="square">
            <a:spAutoFit/>
          </a:bodyPr>
          <a:lstStyle/>
          <a:p>
            <a:pPr algn="just"/>
            <a:r>
              <a:rPr lang="en-US" sz="1400" b="1" dirty="0" smtClean="0">
                <a:solidFill>
                  <a:srgbClr val="797979"/>
                </a:solidFill>
                <a:latin typeface="DIN Next LT Arabic" panose="020B0503020203050203" pitchFamily="34" charset="-78"/>
                <a:cs typeface="DIN Next LT Arabic" panose="020B0503020203050203" pitchFamily="34" charset="-78"/>
              </a:rPr>
              <a:t>127,000</a:t>
            </a:r>
          </a:p>
          <a:p>
            <a:r>
              <a:rPr lang="en-US" sz="1200" dirty="0">
                <a:solidFill>
                  <a:srgbClr val="797979"/>
                </a:solidFill>
                <a:latin typeface="DIN Next LT Arabic" panose="020B0503020203050203" pitchFamily="34" charset="-78"/>
                <a:cs typeface="DIN Next LT Arabic" panose="020B0503020203050203" pitchFamily="34" charset="-78"/>
              </a:rPr>
              <a:t>new commercial registrations issued for </a:t>
            </a:r>
            <a:r>
              <a:rPr lang="en-US" sz="1200" dirty="0" smtClean="0">
                <a:solidFill>
                  <a:srgbClr val="797979"/>
                </a:solidFill>
                <a:latin typeface="DIN Next LT Arabic" panose="020B0503020203050203" pitchFamily="34" charset="-78"/>
                <a:cs typeface="DIN Next LT Arabic" panose="020B0503020203050203" pitchFamily="34" charset="-78"/>
              </a:rPr>
              <a:t>women in 2017. </a:t>
            </a:r>
            <a:endParaRPr lang="en-US" sz="1200" dirty="0">
              <a:solidFill>
                <a:srgbClr val="797979"/>
              </a:solidFill>
              <a:latin typeface="DIN Next LT Arabic" panose="020B0503020203050203" pitchFamily="34" charset="-78"/>
              <a:cs typeface="DIN Next LT Arabic" panose="020B0503020203050203" pitchFamily="34" charset="-78"/>
            </a:endParaRPr>
          </a:p>
        </p:txBody>
      </p:sp>
      <p:sp>
        <p:nvSpPr>
          <p:cNvPr id="14" name="Rectangle 13"/>
          <p:cNvSpPr/>
          <p:nvPr/>
        </p:nvSpPr>
        <p:spPr>
          <a:xfrm>
            <a:off x="2028470" y="3751606"/>
            <a:ext cx="6215416" cy="677108"/>
          </a:xfrm>
          <a:prstGeom prst="rect">
            <a:avLst/>
          </a:prstGeom>
        </p:spPr>
        <p:txBody>
          <a:bodyPr wrap="square">
            <a:spAutoFit/>
          </a:bodyPr>
          <a:lstStyle/>
          <a:p>
            <a:pPr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King Abdulaziz Women Charitable Society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Assembly</a:t>
            </a:r>
          </a:p>
          <a:p>
            <a:pPr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a:t>
            </a:r>
            <a:r>
              <a:rPr lang="en-US" sz="1200" dirty="0" err="1">
                <a:solidFill>
                  <a:schemeClr val="bg1">
                    <a:lumMod val="50000"/>
                  </a:schemeClr>
                </a:solidFill>
                <a:latin typeface="DIN Next LT Arabic" panose="020B0503020203050203" pitchFamily="34" charset="-78"/>
                <a:cs typeface="DIN Next LT Arabic" panose="020B0503020203050203" pitchFamily="34" charset="-78"/>
              </a:rPr>
              <a:t>Groodh</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a:t>
            </a:r>
            <a:r>
              <a:rPr lang="en-US" sz="1200" dirty="0" err="1">
                <a:solidFill>
                  <a:schemeClr val="bg1">
                    <a:lumMod val="50000"/>
                  </a:schemeClr>
                </a:solidFill>
                <a:latin typeface="DIN Next LT Arabic" panose="020B0503020203050203" pitchFamily="34" charset="-78"/>
                <a:cs typeface="DIN Next LT Arabic" panose="020B0503020203050203" pitchFamily="34" charset="-78"/>
              </a:rPr>
              <a:t>Albarakah</a:t>
            </a:r>
            <a:r>
              <a:rPr lang="en-US" sz="1200" dirty="0">
                <a:solidFill>
                  <a:schemeClr val="bg1">
                    <a:lumMod val="50000"/>
                  </a:schemeClr>
                </a:solidFill>
                <a:latin typeface="DIN Next LT Arabic" panose="020B0503020203050203" pitchFamily="34" charset="-78"/>
                <a:cs typeface="DIN Next LT Arabic" panose="020B0503020203050203" pitchFamily="34" charset="-78"/>
              </a:rPr>
              <a:t> Center</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aims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to raise the status of women by providing loans to women who want to start up a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business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20" name="Rectangle 19"/>
          <p:cNvSpPr/>
          <p:nvPr/>
        </p:nvSpPr>
        <p:spPr>
          <a:xfrm>
            <a:off x="2008580" y="4374546"/>
            <a:ext cx="6245134" cy="677108"/>
          </a:xfrm>
          <a:prstGeom prst="rect">
            <a:avLst/>
          </a:prstGeom>
        </p:spPr>
        <p:txBody>
          <a:bodyPr wrap="square">
            <a:spAutoFit/>
          </a:bodyPr>
          <a:lstStyle/>
          <a:p>
            <a:pPr algn="just"/>
            <a:r>
              <a:rPr lang="en-US" sz="1400" b="1" dirty="0">
                <a:solidFill>
                  <a:schemeClr val="bg1">
                    <a:lumMod val="50000"/>
                  </a:schemeClr>
                </a:solidFill>
                <a:latin typeface="DIN Next LT Arabic" panose="020B0503020203050203" pitchFamily="34" charset="-78"/>
                <a:cs typeface="DIN Next LT Arabic" panose="020B0503020203050203" pitchFamily="34" charset="-78"/>
              </a:rPr>
              <a:t>Business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Incubators</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are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keen to enable women entrepreneurs and to support them to overcome challenges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through a program called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“My Project” </a:t>
            </a:r>
          </a:p>
        </p:txBody>
      </p:sp>
      <p:cxnSp>
        <p:nvCxnSpPr>
          <p:cNvPr id="21" name="Straight Connector 20"/>
          <p:cNvCxnSpPr/>
          <p:nvPr/>
        </p:nvCxnSpPr>
        <p:spPr>
          <a:xfrm>
            <a:off x="6172200" y="58674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7" name="Picture 26"/>
          <p:cNvPicPr>
            <a:picLocks noChangeAspect="1"/>
          </p:cNvPicPr>
          <p:nvPr/>
        </p:nvPicPr>
        <p:blipFill>
          <a:blip r:embed="rId3"/>
          <a:stretch>
            <a:fillRect/>
          </a:stretch>
        </p:blipFill>
        <p:spPr>
          <a:xfrm>
            <a:off x="1381428" y="3789960"/>
            <a:ext cx="647042" cy="47817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1294749" y="2362259"/>
            <a:ext cx="820399" cy="533086"/>
          </a:xfrm>
          <a:prstGeom prst="rect">
            <a:avLst/>
          </a:prstGeom>
        </p:spPr>
      </p:pic>
      <p:pic>
        <p:nvPicPr>
          <p:cNvPr id="28" name="Picture 27"/>
          <p:cNvPicPr>
            <a:picLocks noChangeAspect="1"/>
          </p:cNvPicPr>
          <p:nvPr/>
        </p:nvPicPr>
        <p:blipFill>
          <a:blip r:embed="rId5"/>
          <a:stretch>
            <a:fillRect/>
          </a:stretch>
        </p:blipFill>
        <p:spPr>
          <a:xfrm>
            <a:off x="1381428" y="4417687"/>
            <a:ext cx="647042" cy="478178"/>
          </a:xfrm>
          <a:prstGeom prst="rect">
            <a:avLst/>
          </a:prstGeom>
        </p:spPr>
      </p:pic>
      <p:sp>
        <p:nvSpPr>
          <p:cNvPr id="31" name="TextBox 30"/>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5</a:t>
            </a:r>
            <a:endParaRPr lang="en-US" sz="1100" dirty="0">
              <a:solidFill>
                <a:schemeClr val="bg1">
                  <a:lumMod val="65000"/>
                </a:schemeClr>
              </a:solidFill>
            </a:endParaRPr>
          </a:p>
        </p:txBody>
      </p:sp>
      <p:sp>
        <p:nvSpPr>
          <p:cNvPr id="18" name="Rectangle 17"/>
          <p:cNvSpPr/>
          <p:nvPr/>
        </p:nvSpPr>
        <p:spPr>
          <a:xfrm>
            <a:off x="2038298" y="2905910"/>
            <a:ext cx="6215416" cy="861774"/>
          </a:xfrm>
          <a:prstGeom prst="rect">
            <a:avLst/>
          </a:prstGeom>
        </p:spPr>
        <p:txBody>
          <a:bodyPr wrap="square">
            <a:spAutoFit/>
          </a:bodyPr>
          <a:lstStyle/>
          <a:p>
            <a:pPr algn="just"/>
            <a:r>
              <a:rPr lang="en-US" sz="1400" b="1" dirty="0" smtClean="0">
                <a:solidFill>
                  <a:srgbClr val="797979"/>
                </a:solidFill>
                <a:latin typeface="DIN Next LT Arabic" panose="020B0503020203050203" pitchFamily="34" charset="-78"/>
                <a:cs typeface="DIN Next LT Arabic" panose="020B0503020203050203" pitchFamily="34" charset="-78"/>
              </a:rPr>
              <a:t>Prince Sultan Fund for Women Development</a:t>
            </a:r>
          </a:p>
          <a:p>
            <a:r>
              <a:rPr lang="en-US" sz="1200" dirty="0" smtClean="0">
                <a:solidFill>
                  <a:srgbClr val="797979"/>
                </a:solidFill>
                <a:latin typeface="DIN Next LT Arabic" panose="020B0503020203050203" pitchFamily="34" charset="-78"/>
                <a:cs typeface="DIN Next LT Arabic" panose="020B0503020203050203" pitchFamily="34" charset="-78"/>
              </a:rPr>
              <a:t>A non-profit organization aims to provide support and guidance for women to be an active member in the national economy, to overcome obstacles that faces Saudi women and prepare them to lead the future.. </a:t>
            </a:r>
            <a:endParaRPr lang="en-US" sz="1200" dirty="0">
              <a:solidFill>
                <a:srgbClr val="797979"/>
              </a:solidFill>
              <a:latin typeface="DIN Next LT Arabic" panose="020B0503020203050203" pitchFamily="34" charset="-78"/>
              <a:cs typeface="DIN Next LT Arabic" panose="020B0503020203050203" pitchFamily="34" charset="-78"/>
            </a:endParaRPr>
          </a:p>
        </p:txBody>
      </p:sp>
      <p:pic>
        <p:nvPicPr>
          <p:cNvPr id="1026" name="Picture 2" descr="Image result for prince sultan fund for women developmen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81428" y="2954346"/>
            <a:ext cx="627152" cy="370638"/>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2008580" y="5004469"/>
            <a:ext cx="6245134" cy="1261884"/>
          </a:xfrm>
          <a:prstGeom prst="rect">
            <a:avLst/>
          </a:prstGeom>
        </p:spPr>
        <p:txBody>
          <a:bodyPr wrap="square">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Social Development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Bank</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cooperation with national entrepreneurship institute (Riyadh) is providing loans to support a wide range of businesses. It also designed a program in financing projects of young people (boys &amp; girls) who have the desire to practice self- employment.</a:t>
            </a:r>
          </a:p>
          <a:p>
            <a:pPr algn="just"/>
            <a:endParaRPr lang="en-US" sz="14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2" name="Picture 31"/>
          <p:cNvPicPr>
            <a:picLocks noChangeAspect="1"/>
          </p:cNvPicPr>
          <p:nvPr/>
        </p:nvPicPr>
        <p:blipFill>
          <a:blip r:embed="rId8"/>
          <a:stretch>
            <a:fillRect/>
          </a:stretch>
        </p:blipFill>
        <p:spPr>
          <a:xfrm>
            <a:off x="838200" y="5970062"/>
            <a:ext cx="655375" cy="520139"/>
          </a:xfrm>
          <a:prstGeom prst="rect">
            <a:avLst/>
          </a:prstGeom>
        </p:spPr>
      </p:pic>
      <p:pic>
        <p:nvPicPr>
          <p:cNvPr id="33" name="Picture 32"/>
          <p:cNvPicPr>
            <a:picLocks noChangeAspect="1"/>
          </p:cNvPicPr>
          <p:nvPr/>
        </p:nvPicPr>
        <p:blipFill>
          <a:blip r:embed="rId9"/>
          <a:stretch>
            <a:fillRect/>
          </a:stretch>
        </p:blipFill>
        <p:spPr>
          <a:xfrm>
            <a:off x="4176424" y="6045841"/>
            <a:ext cx="791152" cy="520139"/>
          </a:xfrm>
          <a:prstGeom prst="rect">
            <a:avLst/>
          </a:prstGeom>
        </p:spPr>
      </p:pic>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24315" y="5074727"/>
            <a:ext cx="684265" cy="383997"/>
          </a:xfrm>
          <a:prstGeom prst="rect">
            <a:avLst/>
          </a:prstGeom>
        </p:spPr>
      </p:pic>
    </p:spTree>
    <p:extLst>
      <p:ext uri="{BB962C8B-B14F-4D97-AF65-F5344CB8AC3E}">
        <p14:creationId xmlns:p14="http://schemas.microsoft.com/office/powerpoint/2010/main" val="3775925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46046"/>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1. </a:t>
            </a:r>
            <a:r>
              <a:rPr lang="en-GB" sz="2000" dirty="0">
                <a:solidFill>
                  <a:schemeClr val="accent3">
                    <a:lumMod val="75000"/>
                  </a:schemeClr>
                </a:solidFill>
                <a:latin typeface="DIN Next LT Arabic" panose="020B0503020203050203" pitchFamily="34" charset="-78"/>
                <a:cs typeface="DIN Next LT Arabic" panose="020B0503020203050203" pitchFamily="34" charset="-78"/>
              </a:rPr>
              <a:t>Strengthening normative, legal and policy frameworks</a:t>
            </a:r>
            <a:endParaRPr lang="en-US" sz="2000" dirty="0">
              <a:solidFill>
                <a:schemeClr val="accent3">
                  <a:lumMod val="75000"/>
                </a:schemeClr>
              </a:solidFill>
              <a:latin typeface="DIN Next LT Arabic" panose="020B0503020203050203" pitchFamily="34" charset="-78"/>
              <a:cs typeface="DIN Next LT Arabic" panose="020B0503020203050203" pitchFamily="34" charset="-78"/>
            </a:endParaRP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7700" y="1382203"/>
            <a:ext cx="7596187" cy="584775"/>
          </a:xfrm>
          <a:prstGeom prst="rect">
            <a:avLst/>
          </a:prstGeom>
          <a:noFill/>
        </p:spPr>
        <p:txBody>
          <a:bodyPr wrap="square" rtlCol="0">
            <a:spAutoFit/>
          </a:bodyPr>
          <a:lstStyle/>
          <a:p>
            <a:pPr marL="0" lvl="2"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1.3</a:t>
            </a:r>
            <a:r>
              <a:rPr lang="en-US" sz="1600" dirty="0">
                <a:solidFill>
                  <a:srgbClr val="33B1E3"/>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Promoting women’s economic rights and independence, rights to work and decent work for all</a:t>
            </a:r>
          </a:p>
        </p:txBody>
      </p:sp>
      <p:sp>
        <p:nvSpPr>
          <p:cNvPr id="12" name="TextBox 11"/>
          <p:cNvSpPr txBox="1"/>
          <p:nvPr/>
        </p:nvSpPr>
        <p:spPr>
          <a:xfrm>
            <a:off x="914400" y="2043598"/>
            <a:ext cx="7329487" cy="738664"/>
          </a:xfrm>
          <a:prstGeom prst="rect">
            <a:avLst/>
          </a:prstGeom>
          <a:noFill/>
        </p:spPr>
        <p:txBody>
          <a:bodyPr wrap="square" rtlCol="0">
            <a:spAutoFit/>
          </a:bodyPr>
          <a:lstStyle/>
          <a:p>
            <a:pPr marL="0" lvl="2" indent="0" algn="just">
              <a:buNone/>
            </a:pP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KSA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government published policies that support women in the labor market. The policies help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make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the work environment more appealing for women to join the labor market, and </a:t>
            </a:r>
            <a:r>
              <a:rPr lang="en-US" sz="1400" dirty="0" smtClean="0">
                <a:solidFill>
                  <a:schemeClr val="bg1">
                    <a:lumMod val="50000"/>
                  </a:schemeClr>
                </a:solidFill>
                <a:latin typeface="DIN Next LT Arabic" panose="020B0503020203050203" pitchFamily="34" charset="-78"/>
                <a:cs typeface="DIN Next LT Arabic" panose="020B0503020203050203" pitchFamily="34" charset="-78"/>
              </a:rPr>
              <a:t>mitigate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the difficulties that make it hard for women to join. </a:t>
            </a:r>
          </a:p>
        </p:txBody>
      </p:sp>
      <p:sp>
        <p:nvSpPr>
          <p:cNvPr id="13" name="Rectangle 12"/>
          <p:cNvSpPr/>
          <p:nvPr/>
        </p:nvSpPr>
        <p:spPr>
          <a:xfrm>
            <a:off x="1746323" y="2977787"/>
            <a:ext cx="2699470" cy="861774"/>
          </a:xfrm>
          <a:prstGeom prst="rect">
            <a:avLst/>
          </a:prstGeom>
        </p:spPr>
        <p:txBody>
          <a:bodyPr wrap="square">
            <a:spAutoFit/>
          </a:bodyPr>
          <a:lstStyle/>
          <a:p>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130%</a:t>
            </a:r>
            <a:r>
              <a:rPr lang="en-US" sz="1200" b="1" dirty="0">
                <a:latin typeface="DIN Next LT Arabic" panose="020B0503020203050203" pitchFamily="34" charset="-78"/>
                <a:cs typeface="DIN Next LT Arabic" panose="020B0503020203050203" pitchFamily="34" charset="-78"/>
              </a:rPr>
              <a:t> </a:t>
            </a:r>
            <a:endParaRPr lang="en-US" sz="1200" b="1" dirty="0" smtClean="0">
              <a:latin typeface="DIN Next LT Arabic" panose="020B0503020203050203" pitchFamily="34" charset="-78"/>
              <a:cs typeface="DIN Next LT Arabic" panose="020B0503020203050203" pitchFamily="34" charset="-78"/>
            </a:endParaRP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Percentage increase in the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number of women in the private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sector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over the past five years</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5" name="Rectangle 14"/>
          <p:cNvSpPr/>
          <p:nvPr/>
        </p:nvSpPr>
        <p:spPr>
          <a:xfrm>
            <a:off x="5177976" y="3052757"/>
            <a:ext cx="2758208" cy="677108"/>
          </a:xfrm>
          <a:prstGeom prst="rect">
            <a:avLst/>
          </a:prstGeom>
        </p:spPr>
        <p:txBody>
          <a:bodyPr wrap="square">
            <a:spAutoFit/>
          </a:bodyPr>
          <a:lstStyle/>
          <a:p>
            <a:pPr marL="0" lvl="2"/>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Women are </a:t>
            </a:r>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N</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ow Driving</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 2017, a royal decree was issued to lift the ban on women’s driving .</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4" name="Rectangle 3"/>
          <p:cNvSpPr/>
          <p:nvPr/>
        </p:nvSpPr>
        <p:spPr>
          <a:xfrm>
            <a:off x="1719481" y="3929849"/>
            <a:ext cx="2699470" cy="830997"/>
          </a:xfrm>
          <a:prstGeom prst="rect">
            <a:avLst/>
          </a:prstGeom>
        </p:spPr>
        <p:txBody>
          <a:bodyPr wrap="square">
            <a:spAutoFit/>
          </a:bodyPr>
          <a:lstStyle/>
          <a:p>
            <a:pPr marL="0" lvl="2" algn="just"/>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119</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Women in diplomatic positions in 2017, with the increase of %150 in compare to 2013</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8" name="Straight Connector 17"/>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a:stretch>
            <a:fillRect/>
          </a:stretch>
        </p:blipFill>
        <p:spPr>
          <a:xfrm>
            <a:off x="1068885" y="2841647"/>
            <a:ext cx="730846" cy="580037"/>
          </a:xfrm>
          <a:prstGeom prst="rect">
            <a:avLst/>
          </a:prstGeom>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608" y="3839561"/>
            <a:ext cx="533400" cy="505787"/>
          </a:xfrm>
          <a:prstGeom prst="rect">
            <a:avLst/>
          </a:prstGeom>
        </p:spPr>
      </p:pic>
      <p:sp>
        <p:nvSpPr>
          <p:cNvPr id="26" name="TextBox 25"/>
          <p:cNvSpPr txBox="1"/>
          <p:nvPr/>
        </p:nvSpPr>
        <p:spPr>
          <a:xfrm>
            <a:off x="0" y="6596390"/>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6</a:t>
            </a:r>
            <a:endParaRPr lang="en-US" sz="1100" dirty="0">
              <a:solidFill>
                <a:schemeClr val="bg1">
                  <a:lumMod val="65000"/>
                </a:schemeClr>
              </a:solidFill>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8394" y="2974927"/>
            <a:ext cx="533400" cy="505787"/>
          </a:xfrm>
          <a:prstGeom prst="rect">
            <a:avLst/>
          </a:prstGeom>
        </p:spPr>
      </p:pic>
      <p:sp>
        <p:nvSpPr>
          <p:cNvPr id="20" name="Rectangle 19"/>
          <p:cNvSpPr/>
          <p:nvPr/>
        </p:nvSpPr>
        <p:spPr>
          <a:xfrm>
            <a:off x="5182594" y="3921111"/>
            <a:ext cx="2758208" cy="677108"/>
          </a:xfrm>
          <a:prstGeom prst="rect">
            <a:avLst/>
          </a:prstGeom>
        </p:spPr>
        <p:txBody>
          <a:bodyPr wrap="square">
            <a:spAutoFit/>
          </a:bodyPr>
          <a:lstStyle/>
          <a:p>
            <a:pPr marL="0" lvl="2"/>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25% of the Members</a:t>
            </a:r>
          </a:p>
          <a:p>
            <a:pPr marL="0" lvl="2" algn="just"/>
            <a:r>
              <a:rPr lang="en-US" sz="1200" dirty="0">
                <a:solidFill>
                  <a:schemeClr val="bg1">
                    <a:lumMod val="50000"/>
                  </a:schemeClr>
                </a:solidFill>
                <a:latin typeface="DIN Next LT Arabic" panose="020B0503020203050203" pitchFamily="34" charset="-78"/>
                <a:cs typeface="DIN Next LT Arabic" panose="020B0503020203050203" pitchFamily="34" charset="-78"/>
              </a:rPr>
              <a:t>i</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s reserved for women in Human Rights Commission.</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2050" name="Picture 2" descr="Image result for ‫هيئة حقوق الانسان السعودية‬‎"/>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98394" y="3832688"/>
            <a:ext cx="609600" cy="55473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9" name="Picture 28"/>
          <p:cNvPicPr>
            <a:picLocks noChangeAspect="1"/>
          </p:cNvPicPr>
          <p:nvPr/>
        </p:nvPicPr>
        <p:blipFill>
          <a:blip r:embed="rId7"/>
          <a:stretch>
            <a:fillRect/>
          </a:stretch>
        </p:blipFill>
        <p:spPr>
          <a:xfrm>
            <a:off x="838200" y="5970062"/>
            <a:ext cx="655375" cy="520139"/>
          </a:xfrm>
          <a:prstGeom prst="rect">
            <a:avLst/>
          </a:prstGeom>
        </p:spPr>
      </p:pic>
      <p:pic>
        <p:nvPicPr>
          <p:cNvPr id="30" name="Picture 29"/>
          <p:cNvPicPr>
            <a:picLocks noChangeAspect="1"/>
          </p:cNvPicPr>
          <p:nvPr/>
        </p:nvPicPr>
        <p:blipFill>
          <a:blip r:embed="rId8"/>
          <a:stretch>
            <a:fillRect/>
          </a:stretch>
        </p:blipFill>
        <p:spPr>
          <a:xfrm>
            <a:off x="4176424" y="6045841"/>
            <a:ext cx="791152" cy="520139"/>
          </a:xfrm>
          <a:prstGeom prst="rect">
            <a:avLst/>
          </a:prstGeom>
        </p:spPr>
      </p:pic>
      <p:sp>
        <p:nvSpPr>
          <p:cNvPr id="31" name="Rectangle 30"/>
          <p:cNvSpPr/>
          <p:nvPr/>
        </p:nvSpPr>
        <p:spPr>
          <a:xfrm>
            <a:off x="1742527" y="4886799"/>
            <a:ext cx="6193657" cy="677108"/>
          </a:xfrm>
          <a:prstGeom prst="rect">
            <a:avLst/>
          </a:prstGeom>
        </p:spPr>
        <p:txBody>
          <a:bodyPr wrap="square">
            <a:spAutoFit/>
          </a:bodyPr>
          <a:lstStyle/>
          <a:p>
            <a:pPr algn="just"/>
            <a:r>
              <a:rPr lang="en-US" sz="1400" b="1" dirty="0" err="1" smtClean="0">
                <a:solidFill>
                  <a:schemeClr val="bg1">
                    <a:lumMod val="50000"/>
                  </a:schemeClr>
                </a:solidFill>
                <a:latin typeface="DIN Next LT Arabic" panose="020B0503020203050203" pitchFamily="34" charset="-78"/>
                <a:cs typeface="DIN Next LT Arabic" panose="020B0503020203050203" pitchFamily="34" charset="-78"/>
              </a:rPr>
              <a:t>Imtethal</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 Platform</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Is to allow multi-level audit to ensure compliance with polices and regulations including gender-equality in work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place and work environment for women. </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32" name="Picture 31"/>
          <p:cNvPicPr>
            <a:picLocks noChangeAspect="1"/>
          </p:cNvPicPr>
          <p:nvPr/>
        </p:nvPicPr>
        <p:blipFill>
          <a:blip r:embed="rId3"/>
          <a:stretch>
            <a:fillRect/>
          </a:stretch>
        </p:blipFill>
        <p:spPr>
          <a:xfrm>
            <a:off x="1011681" y="4808791"/>
            <a:ext cx="730846" cy="580037"/>
          </a:xfrm>
          <a:prstGeom prst="rect">
            <a:avLst/>
          </a:prstGeom>
        </p:spPr>
      </p:pic>
    </p:spTree>
    <p:extLst>
      <p:ext uri="{BB962C8B-B14F-4D97-AF65-F5344CB8AC3E}">
        <p14:creationId xmlns:p14="http://schemas.microsoft.com/office/powerpoint/2010/main" val="3900874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4"/>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1. </a:t>
            </a:r>
            <a:r>
              <a:rPr lang="en-GB" sz="2000" dirty="0">
                <a:solidFill>
                  <a:schemeClr val="accent3">
                    <a:lumMod val="75000"/>
                  </a:schemeClr>
                </a:solidFill>
                <a:latin typeface="DIN Next LT Arabic" panose="020B0503020203050203" pitchFamily="34" charset="-78"/>
                <a:cs typeface="DIN Next LT Arabic" panose="020B0503020203050203" pitchFamily="34" charset="-78"/>
              </a:rPr>
              <a:t>Strengthening normative, legal and policy frameworks</a:t>
            </a:r>
            <a:endParaRPr lang="en-US" sz="2000" dirty="0">
              <a:solidFill>
                <a:schemeClr val="accent3">
                  <a:lumMod val="75000"/>
                </a:schemeClr>
              </a:solidFill>
              <a:latin typeface="DIN Next LT Arabic" panose="020B0503020203050203" pitchFamily="34" charset="-78"/>
              <a:cs typeface="DIN Next LT Arabic" panose="020B0503020203050203" pitchFamily="34" charset="-78"/>
            </a:endParaRP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7700" y="1382202"/>
            <a:ext cx="7596187" cy="584775"/>
          </a:xfrm>
          <a:prstGeom prst="rect">
            <a:avLst/>
          </a:prstGeom>
          <a:noFill/>
        </p:spPr>
        <p:txBody>
          <a:bodyPr wrap="square" rtlCol="0">
            <a:spAutoFit/>
          </a:bodyPr>
          <a:lstStyle/>
          <a:p>
            <a:pPr marL="0" lvl="2" indent="0" algn="just">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1.4</a:t>
            </a:r>
            <a:r>
              <a:rPr lang="en-US" sz="1600" dirty="0">
                <a:solidFill>
                  <a:srgbClr val="33B1E3"/>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Recognizing, reducing and redistributing unpaid care and domestic work by prioritizing social protection</a:t>
            </a:r>
          </a:p>
        </p:txBody>
      </p:sp>
      <p:sp>
        <p:nvSpPr>
          <p:cNvPr id="12" name="TextBox 11"/>
          <p:cNvSpPr txBox="1"/>
          <p:nvPr/>
        </p:nvSpPr>
        <p:spPr>
          <a:xfrm>
            <a:off x="938427" y="2047002"/>
            <a:ext cx="7305459" cy="523220"/>
          </a:xfrm>
          <a:prstGeom prst="rect">
            <a:avLst/>
          </a:prstGeom>
          <a:noFill/>
        </p:spPr>
        <p:txBody>
          <a:bodyPr wrap="square" rtlCol="0">
            <a:spAutoFit/>
          </a:bodyPr>
          <a:lstStyle/>
          <a:p>
            <a:pPr marL="0" lvl="2" indent="0">
              <a:buNone/>
            </a:pPr>
            <a:r>
              <a:rPr lang="en-US" sz="1400" dirty="0">
                <a:solidFill>
                  <a:schemeClr val="bg1">
                    <a:lumMod val="50000"/>
                  </a:schemeClr>
                </a:solidFill>
                <a:latin typeface="DIN Next LT Arabic" panose="020B0503020203050203" pitchFamily="34" charset="-78"/>
                <a:cs typeface="DIN Next LT Arabic" panose="020B0503020203050203" pitchFamily="34" charset="-78"/>
              </a:rPr>
              <a:t>KSA government has always been keen to raise the status of women and girls by paving the way for their employment.</a:t>
            </a:r>
          </a:p>
        </p:txBody>
      </p:sp>
      <p:sp>
        <p:nvSpPr>
          <p:cNvPr id="13" name="Rectangle 12"/>
          <p:cNvSpPr/>
          <p:nvPr/>
        </p:nvSpPr>
        <p:spPr>
          <a:xfrm>
            <a:off x="1881576" y="2650247"/>
            <a:ext cx="2853024" cy="2339102"/>
          </a:xfrm>
          <a:prstGeom prst="rect">
            <a:avLst/>
          </a:prstGeom>
        </p:spPr>
        <p:txBody>
          <a:bodyPr wrap="square">
            <a:spAutoFit/>
          </a:bodyPr>
          <a:lstStyle/>
          <a:p>
            <a:pPr algn="just"/>
            <a:r>
              <a:rPr lang="en-US" sz="1400" b="1" dirty="0" err="1">
                <a:solidFill>
                  <a:schemeClr val="bg1">
                    <a:lumMod val="50000"/>
                  </a:schemeClr>
                </a:solidFill>
                <a:latin typeface="DIN Next LT Arabic" panose="020B0503020203050203" pitchFamily="34" charset="-78"/>
                <a:cs typeface="DIN Next LT Arabic" panose="020B0503020203050203" pitchFamily="34" charset="-78"/>
              </a:rPr>
              <a:t>Quraah</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 </a:t>
            </a:r>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Program </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 national initiative where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Human Resources Development Fund contributes with 80% of the children, 0-5,hospitality cost. The program aims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to encourage working mothers in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the private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sector to continue working while their children in the child care centers and nurseries. In addition to that, mothers who are seeking jobs can also enroll their children in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childcare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facilities</a:t>
            </a:r>
            <a:r>
              <a:rPr lang="en-GB" sz="1200" dirty="0">
                <a:solidFill>
                  <a:schemeClr val="bg1">
                    <a:lumMod val="50000"/>
                  </a:schemeClr>
                </a:solidFill>
                <a:latin typeface="DIN Next LT Arabic" panose="020B0503020203050203" pitchFamily="34" charset="-78"/>
                <a:cs typeface="DIN Next LT Arabic" panose="020B0503020203050203" pitchFamily="34" charset="-78"/>
              </a:rPr>
              <a:t>. </a:t>
            </a:r>
          </a:p>
        </p:txBody>
      </p:sp>
      <p:sp>
        <p:nvSpPr>
          <p:cNvPr id="15" name="Rectangle 14"/>
          <p:cNvSpPr/>
          <p:nvPr/>
        </p:nvSpPr>
        <p:spPr>
          <a:xfrm>
            <a:off x="5568571" y="2650247"/>
            <a:ext cx="2397919" cy="2339102"/>
          </a:xfrm>
          <a:prstGeom prst="rect">
            <a:avLst/>
          </a:prstGeom>
        </p:spPr>
        <p:txBody>
          <a:bodyPr wrap="square">
            <a:spAutoFit/>
          </a:bodyPr>
          <a:lstStyle/>
          <a:p>
            <a:pPr marL="0" lvl="2" algn="just"/>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10 </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weeks, paid</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Is the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maternity </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leave for mothers in Saudi Arabia, which can be </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extend to </a:t>
            </a:r>
            <a:r>
              <a:rPr lang="en-US" sz="1200" b="1" dirty="0">
                <a:solidFill>
                  <a:schemeClr val="accent5">
                    <a:lumMod val="50000"/>
                  </a:schemeClr>
                </a:solidFill>
                <a:latin typeface="DIN Next LT Arabic" panose="020B0503020203050203" pitchFamily="34" charset="-78"/>
                <a:cs typeface="DIN Next LT Arabic" panose="020B0503020203050203" pitchFamily="34" charset="-78"/>
              </a:rPr>
              <a:t>a month</a:t>
            </a:r>
            <a:r>
              <a:rPr lang="en-US" sz="1200" dirty="0">
                <a:solidFill>
                  <a:schemeClr val="accent5">
                    <a:lumMod val="50000"/>
                  </a:schemeClr>
                </a:solidFill>
                <a:latin typeface="DIN Next LT Arabic" panose="020B0503020203050203" pitchFamily="34" charset="-78"/>
                <a:cs typeface="DIN Next LT Arabic" panose="020B0503020203050203" pitchFamily="34" charset="-78"/>
              </a:rPr>
              <a:t>, paid, for health related reason</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In addition to 10 weeks maternity leave, mothers could also get </a:t>
            </a: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ONE year partially paid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maternity leave. </a:t>
            </a:r>
          </a:p>
          <a:p>
            <a:pPr marL="0" lvl="2" algn="just"/>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Fathers</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 also get maternity leave for three days to support mothers.</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cxnSp>
        <p:nvCxnSpPr>
          <p:cNvPr id="14" name="Straight Connector 13"/>
          <p:cNvCxnSpPr/>
          <p:nvPr/>
        </p:nvCxnSpPr>
        <p:spPr>
          <a:xfrm>
            <a:off x="6172200" y="5837382"/>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2308" y="2650247"/>
            <a:ext cx="526143" cy="317500"/>
          </a:xfrm>
          <a:prstGeom prst="rect">
            <a:avLst/>
          </a:prstGeom>
        </p:spPr>
      </p:pic>
      <p:pic>
        <p:nvPicPr>
          <p:cNvPr id="18" name="Picture 17"/>
          <p:cNvPicPr>
            <a:picLocks noChangeAspect="1"/>
          </p:cNvPicPr>
          <p:nvPr/>
        </p:nvPicPr>
        <p:blipFill>
          <a:blip r:embed="rId4"/>
          <a:stretch>
            <a:fillRect/>
          </a:stretch>
        </p:blipFill>
        <p:spPr>
          <a:xfrm>
            <a:off x="4837725" y="2595305"/>
            <a:ext cx="730846" cy="580037"/>
          </a:xfrm>
          <a:prstGeom prst="rect">
            <a:avLst/>
          </a:prstGeom>
        </p:spPr>
      </p:pic>
      <p:sp>
        <p:nvSpPr>
          <p:cNvPr id="23" name="TextBox 22"/>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7</a:t>
            </a:r>
            <a:endParaRPr lang="en-US" sz="1100" dirty="0">
              <a:solidFill>
                <a:schemeClr val="bg1">
                  <a:lumMod val="65000"/>
                </a:schemeClr>
              </a:solidFill>
            </a:endParaRP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24" name="Picture 23"/>
          <p:cNvPicPr>
            <a:picLocks noChangeAspect="1"/>
          </p:cNvPicPr>
          <p:nvPr/>
        </p:nvPicPr>
        <p:blipFill>
          <a:blip r:embed="rId6"/>
          <a:stretch>
            <a:fillRect/>
          </a:stretch>
        </p:blipFill>
        <p:spPr>
          <a:xfrm>
            <a:off x="838200" y="5970062"/>
            <a:ext cx="655375" cy="520139"/>
          </a:xfrm>
          <a:prstGeom prst="rect">
            <a:avLst/>
          </a:prstGeom>
        </p:spPr>
      </p:pic>
      <p:pic>
        <p:nvPicPr>
          <p:cNvPr id="25" name="Picture 24"/>
          <p:cNvPicPr>
            <a:picLocks noChangeAspect="1"/>
          </p:cNvPicPr>
          <p:nvPr/>
        </p:nvPicPr>
        <p:blipFill>
          <a:blip r:embed="rId7"/>
          <a:stretch>
            <a:fillRect/>
          </a:stretch>
        </p:blipFill>
        <p:spPr>
          <a:xfrm>
            <a:off x="4176424" y="6045841"/>
            <a:ext cx="791152" cy="520139"/>
          </a:xfrm>
          <a:prstGeom prst="rect">
            <a:avLst/>
          </a:prstGeom>
        </p:spPr>
      </p:pic>
      <p:sp>
        <p:nvSpPr>
          <p:cNvPr id="26" name="Rectangle 25"/>
          <p:cNvSpPr/>
          <p:nvPr/>
        </p:nvSpPr>
        <p:spPr>
          <a:xfrm>
            <a:off x="1836865" y="4989349"/>
            <a:ext cx="6129626" cy="677108"/>
          </a:xfrm>
          <a:prstGeom prst="rect">
            <a:avLst/>
          </a:prstGeom>
        </p:spPr>
        <p:txBody>
          <a:bodyPr wrap="square">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Labor Law </a:t>
            </a:r>
          </a:p>
          <a:p>
            <a:pPr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Guarantees women equal opportunity for promotion and training even during maternity leave</a:t>
            </a:r>
            <a:r>
              <a:rPr lang="en-US" sz="1200" b="1" dirty="0" smtClean="0">
                <a:solidFill>
                  <a:schemeClr val="bg1">
                    <a:lumMod val="50000"/>
                  </a:schemeClr>
                </a:solidFill>
                <a:latin typeface="DIN Next LT Arabic" panose="020B0503020203050203" pitchFamily="34" charset="-78"/>
                <a:cs typeface="DIN Next LT Arabic" panose="020B0503020203050203" pitchFamily="34" charset="-78"/>
              </a:rPr>
              <a:t>.</a:t>
            </a:r>
            <a:endParaRPr lang="en-US" sz="1200" b="1" dirty="0" smtClean="0">
              <a:solidFill>
                <a:schemeClr val="bg1">
                  <a:lumMod val="50000"/>
                </a:schemeClr>
              </a:solidFill>
              <a:latin typeface="DIN Next LT Arabic" panose="020B0503020203050203" pitchFamily="34" charset="-78"/>
              <a:cs typeface="DIN Next LT Arabic" panose="020B0503020203050203" pitchFamily="34" charset="-78"/>
            </a:endParaRPr>
          </a:p>
        </p:txBody>
      </p:sp>
      <p:pic>
        <p:nvPicPr>
          <p:cNvPr id="27" name="Picture 26"/>
          <p:cNvPicPr>
            <a:picLocks noChangeAspect="1"/>
          </p:cNvPicPr>
          <p:nvPr/>
        </p:nvPicPr>
        <p:blipFill>
          <a:blip r:embed="rId4"/>
          <a:stretch>
            <a:fillRect/>
          </a:stretch>
        </p:blipFill>
        <p:spPr>
          <a:xfrm>
            <a:off x="1150730" y="4889551"/>
            <a:ext cx="730846" cy="580037"/>
          </a:xfrm>
          <a:prstGeom prst="rect">
            <a:avLst/>
          </a:prstGeom>
        </p:spPr>
      </p:pic>
    </p:spTree>
    <p:extLst>
      <p:ext uri="{BB962C8B-B14F-4D97-AF65-F5344CB8AC3E}">
        <p14:creationId xmlns:p14="http://schemas.microsoft.com/office/powerpoint/2010/main" val="2535741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1. </a:t>
            </a:r>
            <a:r>
              <a:rPr lang="en-GB" sz="2000" dirty="0">
                <a:solidFill>
                  <a:schemeClr val="accent3">
                    <a:lumMod val="75000"/>
                  </a:schemeClr>
                </a:solidFill>
                <a:latin typeface="DIN Next LT Arabic" panose="020B0503020203050203" pitchFamily="34" charset="-78"/>
                <a:cs typeface="DIN Next LT Arabic" panose="020B0503020203050203" pitchFamily="34" charset="-78"/>
              </a:rPr>
              <a:t>Strengthening normative, legal and policy frameworks</a:t>
            </a:r>
            <a:endParaRPr lang="en-US" sz="2000" dirty="0">
              <a:solidFill>
                <a:schemeClr val="accent3">
                  <a:lumMod val="75000"/>
                </a:schemeClr>
              </a:solidFill>
              <a:latin typeface="DIN Next LT Arabic" panose="020B0503020203050203" pitchFamily="34" charset="-78"/>
              <a:cs typeface="DIN Next LT Arabic" panose="020B0503020203050203" pitchFamily="34" charset="-78"/>
            </a:endParaRP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4670" y="1298443"/>
            <a:ext cx="6441930" cy="338554"/>
          </a:xfrm>
          <a:prstGeom prst="rect">
            <a:avLst/>
          </a:prstGeom>
          <a:noFill/>
        </p:spPr>
        <p:txBody>
          <a:bodyPr wrap="square" rtlCol="0">
            <a:spAutoFit/>
          </a:bodyPr>
          <a:lstStyle/>
          <a:p>
            <a:pPr marL="0" lvl="2" indent="0">
              <a:buFont typeface="Arial"/>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1.5</a:t>
            </a:r>
            <a:r>
              <a:rPr lang="en-US" sz="1600" dirty="0">
                <a:solidFill>
                  <a:srgbClr val="0070C0"/>
                </a:solidFill>
                <a:latin typeface="DIN Next LT Arabic" panose="020B0503020203050203" pitchFamily="34" charset="-78"/>
                <a:cs typeface="DIN Next LT Arabic" panose="020B0503020203050203" pitchFamily="34" charset="-78"/>
              </a:rPr>
              <a:t> </a:t>
            </a:r>
            <a:r>
              <a:rPr lang="en-US" sz="1600" dirty="0">
                <a:solidFill>
                  <a:schemeClr val="accent5">
                    <a:lumMod val="50000"/>
                  </a:schemeClr>
                </a:solidFill>
                <a:latin typeface="DIN Next LT Arabic" panose="020B0503020203050203" pitchFamily="34" charset="-78"/>
                <a:cs typeface="DIN Next LT Arabic" panose="020B0503020203050203" pitchFamily="34" charset="-78"/>
              </a:rPr>
              <a:t>Ensuring the promotion and protection of women’s human rights</a:t>
            </a:r>
          </a:p>
        </p:txBody>
      </p:sp>
      <p:sp>
        <p:nvSpPr>
          <p:cNvPr id="12" name="TextBox 11"/>
          <p:cNvSpPr txBox="1"/>
          <p:nvPr/>
        </p:nvSpPr>
        <p:spPr>
          <a:xfrm>
            <a:off x="909132" y="1912305"/>
            <a:ext cx="7334755" cy="738664"/>
          </a:xfrm>
          <a:prstGeom prst="rect">
            <a:avLst/>
          </a:prstGeom>
          <a:noFill/>
        </p:spPr>
        <p:txBody>
          <a:bodyPr wrap="square" rtlCol="0">
            <a:spAutoFit/>
          </a:bodyPr>
          <a:lstStyle/>
          <a:p>
            <a:pPr marL="0" lvl="2" indent="0" algn="just">
              <a:buFont typeface="Arial"/>
              <a:buNone/>
            </a:pPr>
            <a:r>
              <a:rPr lang="en-US" sz="1400" dirty="0">
                <a:solidFill>
                  <a:schemeClr val="bg1">
                    <a:lumMod val="50000"/>
                  </a:schemeClr>
                </a:solidFill>
                <a:latin typeface="DIN Next LT Arabic" panose="020B0503020203050203" pitchFamily="34" charset="-78"/>
                <a:cs typeface="DIN Next LT Arabic" panose="020B0503020203050203" pitchFamily="34" charset="-78"/>
              </a:rPr>
              <a:t>Saudi Vision 2030 devotes the necessary efforts to ensure women effective participation in all fields, and to ensure the accessibility to their rights in education, employment, life, health, and social protection.</a:t>
            </a:r>
          </a:p>
        </p:txBody>
      </p:sp>
      <p:sp>
        <p:nvSpPr>
          <p:cNvPr id="13" name="Rectangle 12"/>
          <p:cNvSpPr/>
          <p:nvPr/>
        </p:nvSpPr>
        <p:spPr>
          <a:xfrm>
            <a:off x="1904208" y="2875596"/>
            <a:ext cx="2853024" cy="861774"/>
          </a:xfrm>
          <a:prstGeom prst="rect">
            <a:avLst/>
          </a:prstGeom>
        </p:spPr>
        <p:txBody>
          <a:bodyPr wrap="square">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Education &amp; Health</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Including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higher education, and Health services are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offered to all, equally, and free of charge</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 </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5" name="Rectangle 14"/>
          <p:cNvSpPr/>
          <p:nvPr/>
        </p:nvSpPr>
        <p:spPr>
          <a:xfrm>
            <a:off x="5562600" y="2869775"/>
            <a:ext cx="2397919" cy="861774"/>
          </a:xfrm>
          <a:prstGeom prst="rect">
            <a:avLst/>
          </a:prstGeom>
        </p:spPr>
        <p:txBody>
          <a:bodyPr wrap="square">
            <a:spAutoFit/>
          </a:bodyPr>
          <a:lstStyle/>
          <a:p>
            <a:pPr marL="0" lvl="2"/>
            <a:r>
              <a:rPr lang="en-US" sz="1400" b="1" dirty="0">
                <a:solidFill>
                  <a:schemeClr val="accent5">
                    <a:lumMod val="50000"/>
                  </a:schemeClr>
                </a:solidFill>
                <a:latin typeface="DIN Next LT Arabic" panose="020B0503020203050203" pitchFamily="34" charset="-78"/>
                <a:cs typeface="DIN Next LT Arabic" panose="020B0503020203050203" pitchFamily="34" charset="-78"/>
              </a:rPr>
              <a:t>A</a:t>
            </a:r>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wareness</a:t>
            </a:r>
            <a:r>
              <a:rPr lang="en-US" sz="1200" dirty="0" smtClean="0">
                <a:solidFill>
                  <a:schemeClr val="accent5">
                    <a:lumMod val="50000"/>
                  </a:schemeClr>
                </a:solidFill>
                <a:latin typeface="DIN Next LT Arabic" panose="020B0503020203050203" pitchFamily="34" charset="-78"/>
                <a:cs typeface="DIN Next LT Arabic" panose="020B0503020203050203" pitchFamily="34" charset="-78"/>
              </a:rPr>
              <a:t> </a:t>
            </a:r>
          </a:p>
          <a:p>
            <a:pPr marL="0" lvl="2"/>
            <a:r>
              <a:rPr lang="en-US" sz="1200" dirty="0">
                <a:solidFill>
                  <a:schemeClr val="bg1">
                    <a:lumMod val="50000"/>
                  </a:schemeClr>
                </a:solidFill>
                <a:latin typeface="DIN Next LT Arabic" panose="020B0503020203050203" pitchFamily="34" charset="-78"/>
                <a:cs typeface="DIN Next LT Arabic" panose="020B0503020203050203" pitchFamily="34" charset="-78"/>
              </a:rPr>
              <a:t>G</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irls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right of education and women empowerment are included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school curricula.</a:t>
            </a:r>
          </a:p>
        </p:txBody>
      </p:sp>
      <p:sp>
        <p:nvSpPr>
          <p:cNvPr id="4" name="Rectangle 3"/>
          <p:cNvSpPr/>
          <p:nvPr/>
        </p:nvSpPr>
        <p:spPr>
          <a:xfrm>
            <a:off x="1894972" y="3950355"/>
            <a:ext cx="2862260" cy="861774"/>
          </a:xfrm>
          <a:prstGeom prst="rect">
            <a:avLst/>
          </a:prstGeom>
        </p:spPr>
        <p:txBody>
          <a:bodyPr wrap="square">
            <a:spAutoFit/>
          </a:bodyPr>
          <a:lstStyle/>
          <a:p>
            <a:pPr marL="0" lvl="2"/>
            <a:r>
              <a:rPr lang="en-US" sz="1400" b="1" dirty="0" err="1">
                <a:solidFill>
                  <a:schemeClr val="bg1">
                    <a:lumMod val="50000"/>
                  </a:schemeClr>
                </a:solidFill>
                <a:latin typeface="DIN Next LT Arabic" panose="020B0503020203050203" pitchFamily="34" charset="-78"/>
                <a:cs typeface="DIN Next LT Arabic" panose="020B0503020203050203" pitchFamily="34" charset="-78"/>
              </a:rPr>
              <a:t>Tamheer</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 and </a:t>
            </a:r>
            <a:r>
              <a:rPr lang="en-US" sz="1400" b="1" dirty="0" err="1">
                <a:solidFill>
                  <a:schemeClr val="bg1">
                    <a:lumMod val="50000"/>
                  </a:schemeClr>
                </a:solidFill>
                <a:latin typeface="DIN Next LT Arabic" panose="020B0503020203050203" pitchFamily="34" charset="-78"/>
                <a:cs typeface="DIN Next LT Arabic" panose="020B0503020203050203" pitchFamily="34" charset="-78"/>
              </a:rPr>
              <a:t>Droob</a:t>
            </a:r>
            <a:r>
              <a:rPr lang="en-US" sz="1400" b="1" dirty="0">
                <a:solidFill>
                  <a:schemeClr val="bg1">
                    <a:lumMod val="50000"/>
                  </a:schemeClr>
                </a:solidFill>
                <a:latin typeface="DIN Next LT Arabic" panose="020B0503020203050203" pitchFamily="34" charset="-78"/>
                <a:cs typeface="DIN Next LT Arabic" panose="020B0503020203050203" pitchFamily="34" charset="-78"/>
              </a:rPr>
              <a:t> programs</a:t>
            </a:r>
            <a:endParaRPr lang="en-US" sz="1400" b="1" dirty="0" smtClean="0">
              <a:solidFill>
                <a:schemeClr val="bg1">
                  <a:lumMod val="50000"/>
                </a:schemeClr>
              </a:solidFill>
              <a:latin typeface="DIN Next LT Arabic" panose="020B0503020203050203" pitchFamily="34" charset="-78"/>
              <a:cs typeface="DIN Next LT Arabic" panose="020B0503020203050203" pitchFamily="34" charset="-78"/>
            </a:endParaRPr>
          </a:p>
          <a:p>
            <a:pPr marL="0" lvl="2"/>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Aim to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prepare women and men for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the labor market, opportunities offered to both men and women equally.</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5" name="Rectangle 4"/>
          <p:cNvSpPr/>
          <p:nvPr/>
        </p:nvSpPr>
        <p:spPr>
          <a:xfrm>
            <a:off x="5562600" y="4038600"/>
            <a:ext cx="2397919" cy="1046440"/>
          </a:xfrm>
          <a:prstGeom prst="rect">
            <a:avLst/>
          </a:prstGeom>
        </p:spPr>
        <p:txBody>
          <a:bodyPr wrap="square">
            <a:spAutoFit/>
          </a:bodyPr>
          <a:lstStyle/>
          <a:p>
            <a:pPr marL="0" lvl="2" algn="just"/>
            <a:r>
              <a:rPr lang="en-US" sz="1400" b="1" dirty="0" smtClean="0">
                <a:solidFill>
                  <a:schemeClr val="accent5">
                    <a:lumMod val="50000"/>
                  </a:schemeClr>
                </a:solidFill>
                <a:latin typeface="DIN Next LT Arabic" panose="020B0503020203050203" pitchFamily="34" charset="-78"/>
                <a:cs typeface="DIN Next LT Arabic" panose="020B0503020203050203" pitchFamily="34" charset="-78"/>
              </a:rPr>
              <a:t>Sexual Harassment Law</a:t>
            </a:r>
          </a:p>
          <a:p>
            <a:pPr marL="0" lvl="2" algn="just"/>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In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2018,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the Council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of Ministers mandated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to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protect women and </a:t>
            </a:r>
            <a:r>
              <a:rPr lang="en-US" sz="1200" dirty="0" smtClean="0">
                <a:solidFill>
                  <a:schemeClr val="bg1">
                    <a:lumMod val="50000"/>
                  </a:schemeClr>
                </a:solidFill>
                <a:latin typeface="DIN Next LT Arabic" panose="020B0503020203050203" pitchFamily="34" charset="-78"/>
                <a:cs typeface="DIN Next LT Arabic" panose="020B0503020203050203" pitchFamily="34" charset="-78"/>
              </a:rPr>
              <a:t>men rights against sexual harassment </a:t>
            </a:r>
            <a:r>
              <a:rPr lang="en-US" sz="1200" dirty="0">
                <a:solidFill>
                  <a:schemeClr val="bg1">
                    <a:lumMod val="50000"/>
                  </a:schemeClr>
                </a:solidFill>
                <a:latin typeface="DIN Next LT Arabic" panose="020B0503020203050203" pitchFamily="34" charset="-78"/>
                <a:cs typeface="DIN Next LT Arabic" panose="020B0503020203050203" pitchFamily="34" charset="-78"/>
              </a:rPr>
              <a:t>.</a:t>
            </a:r>
          </a:p>
        </p:txBody>
      </p:sp>
      <p:cxnSp>
        <p:nvCxnSpPr>
          <p:cNvPr id="20" name="Straight Connector 19"/>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9547" y="2802927"/>
            <a:ext cx="533400" cy="505787"/>
          </a:xfrm>
          <a:prstGeom prst="rect">
            <a:avLst/>
          </a:prstGeom>
        </p:spPr>
      </p:pic>
      <p:pic>
        <p:nvPicPr>
          <p:cNvPr id="23" name="Picture 22"/>
          <p:cNvPicPr>
            <a:picLocks noChangeAspect="1"/>
          </p:cNvPicPr>
          <p:nvPr/>
        </p:nvPicPr>
        <p:blipFill>
          <a:blip r:embed="rId4"/>
          <a:stretch>
            <a:fillRect/>
          </a:stretch>
        </p:blipFill>
        <p:spPr>
          <a:xfrm>
            <a:off x="1173362" y="3815302"/>
            <a:ext cx="730846" cy="580037"/>
          </a:xfrm>
          <a:prstGeom prst="rect">
            <a:avLst/>
          </a:prstGeom>
        </p:spPr>
      </p:pic>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29200" y="3961619"/>
            <a:ext cx="533400" cy="505787"/>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2895724"/>
            <a:ext cx="599841" cy="337411"/>
          </a:xfrm>
          <a:prstGeom prst="rect">
            <a:avLst/>
          </a:prstGeom>
        </p:spPr>
      </p:pic>
      <p:sp>
        <p:nvSpPr>
          <p:cNvPr id="27" name="TextBox 26"/>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8</a:t>
            </a:r>
            <a:endParaRPr lang="en-US" sz="1100" dirty="0">
              <a:solidFill>
                <a:schemeClr val="bg1">
                  <a:lumMod val="65000"/>
                </a:schemeClr>
              </a:solidFill>
            </a:endParaRPr>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0" name="Picture 29"/>
          <p:cNvPicPr>
            <a:picLocks noChangeAspect="1"/>
          </p:cNvPicPr>
          <p:nvPr/>
        </p:nvPicPr>
        <p:blipFill>
          <a:blip r:embed="rId7"/>
          <a:stretch>
            <a:fillRect/>
          </a:stretch>
        </p:blipFill>
        <p:spPr>
          <a:xfrm>
            <a:off x="838200" y="5970062"/>
            <a:ext cx="655375" cy="520139"/>
          </a:xfrm>
          <a:prstGeom prst="rect">
            <a:avLst/>
          </a:prstGeom>
        </p:spPr>
      </p:pic>
      <p:pic>
        <p:nvPicPr>
          <p:cNvPr id="31" name="Picture 30"/>
          <p:cNvPicPr>
            <a:picLocks noChangeAspect="1"/>
          </p:cNvPicPr>
          <p:nvPr/>
        </p:nvPicPr>
        <p:blipFill>
          <a:blip r:embed="rId8"/>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3935699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91200"/>
            <a:ext cx="9144000" cy="8001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327573"/>
            <a:ext cx="9144000" cy="755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accent3">
                    <a:lumMod val="75000"/>
                  </a:schemeClr>
                </a:solidFill>
                <a:latin typeface="DIN Next LT Arabic" panose="020B0503020203050203" pitchFamily="34" charset="-78"/>
                <a:cs typeface="DIN Next LT Arabic" panose="020B0503020203050203" pitchFamily="34" charset="-78"/>
              </a:rPr>
              <a:t>2. Fostering enabling environments for financing gender equality and women’s empowerment</a:t>
            </a:r>
          </a:p>
        </p:txBody>
      </p:sp>
      <p:cxnSp>
        <p:nvCxnSpPr>
          <p:cNvPr id="9" name="Straight Connector 8"/>
          <p:cNvCxnSpPr/>
          <p:nvPr/>
        </p:nvCxnSpPr>
        <p:spPr>
          <a:xfrm>
            <a:off x="0" y="1077463"/>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644670" y="1298442"/>
            <a:ext cx="7051530" cy="338554"/>
          </a:xfrm>
          <a:prstGeom prst="rect">
            <a:avLst/>
          </a:prstGeom>
          <a:noFill/>
        </p:spPr>
        <p:txBody>
          <a:bodyPr wrap="square" rtlCol="0">
            <a:spAutoFit/>
          </a:bodyPr>
          <a:lstStyle/>
          <a:p>
            <a:pPr marL="0" lvl="1" indent="0">
              <a:buNone/>
            </a:pPr>
            <a:r>
              <a:rPr lang="en-US" sz="1600" dirty="0">
                <a:solidFill>
                  <a:schemeClr val="accent3">
                    <a:lumMod val="75000"/>
                  </a:schemeClr>
                </a:solidFill>
                <a:latin typeface="DIN Next LT Arabic" panose="020B0503020203050203" pitchFamily="34" charset="-78"/>
                <a:cs typeface="DIN Next LT Arabic" panose="020B0503020203050203" pitchFamily="34" charset="-78"/>
              </a:rPr>
              <a:t>2.1</a:t>
            </a:r>
            <a:r>
              <a:rPr lang="en-US" sz="1600" dirty="0">
                <a:solidFill>
                  <a:srgbClr val="0070C0"/>
                </a:solidFill>
                <a:latin typeface="DIN Next LT Arabic" panose="020B0503020203050203" pitchFamily="34" charset="-78"/>
                <a:cs typeface="DIN Next LT Arabic" panose="020B0503020203050203" pitchFamily="34" charset="-78"/>
              </a:rPr>
              <a:t> </a:t>
            </a:r>
            <a:r>
              <a:rPr lang="en-GB" sz="1600" dirty="0">
                <a:solidFill>
                  <a:schemeClr val="accent5">
                    <a:lumMod val="50000"/>
                  </a:schemeClr>
                </a:solidFill>
                <a:latin typeface="DIN Next LT Arabic" panose="020B0503020203050203" pitchFamily="34" charset="-78"/>
                <a:cs typeface="DIN Next LT Arabic" panose="020B0503020203050203" pitchFamily="34" charset="-78"/>
              </a:rPr>
              <a:t>Implementing the commitments made in the Addis Ababa Action Agenda</a:t>
            </a:r>
            <a:endParaRPr lang="en-US" sz="1600" dirty="0">
              <a:solidFill>
                <a:schemeClr val="accent5">
                  <a:lumMod val="50000"/>
                </a:schemeClr>
              </a:solidFill>
              <a:latin typeface="DIN Next LT Arabic" panose="020B0503020203050203" pitchFamily="34" charset="-78"/>
              <a:cs typeface="DIN Next LT Arabic" panose="020B0503020203050203" pitchFamily="34" charset="-78"/>
            </a:endParaRPr>
          </a:p>
        </p:txBody>
      </p:sp>
      <p:sp>
        <p:nvSpPr>
          <p:cNvPr id="12" name="TextBox 11"/>
          <p:cNvSpPr txBox="1"/>
          <p:nvPr/>
        </p:nvSpPr>
        <p:spPr>
          <a:xfrm>
            <a:off x="914400" y="1620089"/>
            <a:ext cx="7813495" cy="1384995"/>
          </a:xfrm>
          <a:prstGeom prst="rect">
            <a:avLst/>
          </a:prstGeom>
          <a:noFill/>
        </p:spPr>
        <p:txBody>
          <a:bodyPr wrap="square" rtlCol="0">
            <a:spAutoFit/>
          </a:bodyPr>
          <a:lstStyle/>
          <a:p>
            <a:pPr marL="0" lvl="1" indent="0" algn="just">
              <a:buNone/>
            </a:pPr>
            <a:r>
              <a:rPr lang="en-GB" sz="1400" dirty="0">
                <a:solidFill>
                  <a:schemeClr val="bg1">
                    <a:lumMod val="50000"/>
                  </a:schemeClr>
                </a:solidFill>
                <a:latin typeface="DIN Next LT Arabic" panose="020B0503020203050203" pitchFamily="34" charset="-78"/>
                <a:cs typeface="DIN Next LT Arabic" panose="020B0503020203050203" pitchFamily="34" charset="-78"/>
              </a:rPr>
              <a:t>There is no particular fund dedicated for gender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equality,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as most funding take into consideration serving both </a:t>
            </a:r>
            <a:r>
              <a:rPr lang="en-US" sz="1400" dirty="0">
                <a:solidFill>
                  <a:schemeClr val="bg1">
                    <a:lumMod val="50000"/>
                  </a:schemeClr>
                </a:solidFill>
                <a:latin typeface="DIN Next LT Arabic" panose="020B0503020203050203" pitchFamily="34" charset="-78"/>
                <a:cs typeface="DIN Next LT Arabic" panose="020B0503020203050203" pitchFamily="34" charset="-78"/>
              </a:rPr>
              <a:t>gender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equally. However, Saudi Arabia has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taken actions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to reflect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commitment to women’s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full and equal participation and leadership in economy through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the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Saudi Vision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2030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strategic objectives , increase women participation in </a:t>
            </a:r>
            <a:r>
              <a:rPr lang="en-GB" sz="1400" dirty="0" err="1" smtClean="0">
                <a:solidFill>
                  <a:schemeClr val="bg1">
                    <a:lumMod val="50000"/>
                  </a:schemeClr>
                </a:solidFill>
                <a:latin typeface="DIN Next LT Arabic" panose="020B0503020203050203" pitchFamily="34" charset="-78"/>
                <a:cs typeface="DIN Next LT Arabic" panose="020B0503020203050203" pitchFamily="34" charset="-78"/>
              </a:rPr>
              <a:t>labor</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 </a:t>
            </a:r>
            <a:r>
              <a:rPr lang="en-GB" sz="1400" dirty="0">
                <a:solidFill>
                  <a:schemeClr val="bg1">
                    <a:lumMod val="50000"/>
                  </a:schemeClr>
                </a:solidFill>
                <a:latin typeface="DIN Next LT Arabic" panose="020B0503020203050203" pitchFamily="34" charset="-78"/>
                <a:cs typeface="DIN Next LT Arabic" panose="020B0503020203050203" pitchFamily="34" charset="-78"/>
              </a:rPr>
              <a:t>market. </a:t>
            </a:r>
            <a:r>
              <a:rPr lang="en-GB" sz="1400" dirty="0" smtClean="0">
                <a:solidFill>
                  <a:schemeClr val="bg1">
                    <a:lumMod val="50000"/>
                  </a:schemeClr>
                </a:solidFill>
                <a:latin typeface="DIN Next LT Arabic" panose="020B0503020203050203" pitchFamily="34" charset="-78"/>
                <a:cs typeface="DIN Next LT Arabic" panose="020B0503020203050203" pitchFamily="34" charset="-78"/>
              </a:rPr>
              <a:t>KSA ensures the achievement of this objective by setting indicators that aims to empower women in leadership positions, increase their number in private sectors, and enable them to access economic resources equally.</a:t>
            </a:r>
            <a:endParaRPr lang="en-GB" sz="14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13" name="Rectangle 12"/>
          <p:cNvSpPr/>
          <p:nvPr/>
        </p:nvSpPr>
        <p:spPr>
          <a:xfrm>
            <a:off x="2057400" y="2957492"/>
            <a:ext cx="6235881" cy="1231106"/>
          </a:xfrm>
          <a:prstGeom prst="rect">
            <a:avLst/>
          </a:prstGeom>
        </p:spPr>
        <p:txBody>
          <a:bodyPr wrap="square">
            <a:spAutoFit/>
          </a:bodyPr>
          <a:lstStyle/>
          <a:p>
            <a:pPr algn="just"/>
            <a:r>
              <a:rPr lang="en-US" sz="1400" b="1" dirty="0" smtClean="0">
                <a:solidFill>
                  <a:schemeClr val="bg1">
                    <a:lumMod val="50000"/>
                  </a:schemeClr>
                </a:solidFill>
                <a:latin typeface="DIN Next LT Arabic" panose="020B0503020203050203" pitchFamily="34" charset="-78"/>
                <a:cs typeface="DIN Next LT Arabic" panose="020B0503020203050203" pitchFamily="34" charset="-78"/>
              </a:rPr>
              <a:t>Women empowerment</a:t>
            </a:r>
          </a:p>
          <a:p>
            <a:pPr marL="0" lvl="1" algn="just"/>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KSA is increasingly </a:t>
            </a:r>
            <a:r>
              <a:rPr lang="en-GB" sz="1200" dirty="0">
                <a:solidFill>
                  <a:schemeClr val="bg1">
                    <a:lumMod val="50000"/>
                  </a:schemeClr>
                </a:solidFill>
                <a:latin typeface="DIN Next LT Arabic" panose="020B0503020203050203" pitchFamily="34" charset="-78"/>
                <a:cs typeface="DIN Next LT Arabic" panose="020B0503020203050203" pitchFamily="34" charset="-78"/>
              </a:rPr>
              <a:t>targeting to hire women for high positions in private and public sectors, and ensuring that women equally access all the financial services (both commercial and public). Saudi Arabia takes into consideration achieving the empowerment of women and girls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in line with  SDG</a:t>
            </a:r>
            <a:r>
              <a:rPr lang="ar-SA" sz="1200" dirty="0" smtClean="0">
                <a:solidFill>
                  <a:schemeClr val="bg1">
                    <a:lumMod val="50000"/>
                  </a:schemeClr>
                </a:solidFill>
                <a:latin typeface="DIN Next LT Arabic" panose="020B0503020203050203" pitchFamily="34" charset="-78"/>
                <a:cs typeface="DIN Next LT Arabic" panose="020B0503020203050203" pitchFamily="34" charset="-78"/>
              </a:rPr>
              <a:t> </a:t>
            </a:r>
            <a:r>
              <a:rPr lang="en-GB" sz="1200" dirty="0" smtClean="0">
                <a:solidFill>
                  <a:schemeClr val="bg1">
                    <a:lumMod val="50000"/>
                  </a:schemeClr>
                </a:solidFill>
                <a:latin typeface="DIN Next LT Arabic" panose="020B0503020203050203" pitchFamily="34" charset="-78"/>
                <a:cs typeface="DIN Next LT Arabic" panose="020B0503020203050203" pitchFamily="34" charset="-78"/>
              </a:rPr>
              <a:t>5.</a:t>
            </a:r>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a:p>
            <a:pPr algn="just"/>
            <a:endParaRPr lang="en-GB"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4" name="Rectangle 3"/>
          <p:cNvSpPr/>
          <p:nvPr/>
        </p:nvSpPr>
        <p:spPr>
          <a:xfrm>
            <a:off x="2057400" y="4026723"/>
            <a:ext cx="4851291" cy="461665"/>
          </a:xfrm>
          <a:prstGeom prst="rect">
            <a:avLst/>
          </a:prstGeom>
        </p:spPr>
        <p:txBody>
          <a:bodyPr wrap="square">
            <a:spAutoFit/>
          </a:bodyPr>
          <a:lstStyle/>
          <a:p>
            <a:pPr marL="0" lvl="2" algn="just"/>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NGOs</a:t>
            </a:r>
            <a:r>
              <a:rPr lang="en-GB" sz="1200" dirty="0">
                <a:solidFill>
                  <a:schemeClr val="bg1">
                    <a:lumMod val="50000"/>
                  </a:schemeClr>
                </a:solidFill>
                <a:latin typeface="DIN Next LT Arabic" panose="020B0503020203050203" pitchFamily="34" charset="-78"/>
                <a:cs typeface="DIN Next LT Arabic" panose="020B0503020203050203" pitchFamily="34" charset="-78"/>
              </a:rPr>
              <a:t>, gove</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rnment </a:t>
            </a:r>
            <a:r>
              <a:rPr lang="en-GB" sz="1200" dirty="0">
                <a:solidFill>
                  <a:schemeClr val="accent5">
                    <a:lumMod val="50000"/>
                  </a:schemeClr>
                </a:solidFill>
                <a:latin typeface="DIN Next LT Arabic" panose="020B0503020203050203" pitchFamily="34" charset="-78"/>
                <a:cs typeface="DIN Next LT Arabic" panose="020B0503020203050203" pitchFamily="34" charset="-78"/>
              </a:rPr>
              <a:t>and private </a:t>
            </a:r>
            <a:r>
              <a:rPr lang="en-GB" sz="1200" dirty="0" smtClean="0">
                <a:solidFill>
                  <a:schemeClr val="accent5">
                    <a:lumMod val="50000"/>
                  </a:schemeClr>
                </a:solidFill>
                <a:latin typeface="DIN Next LT Arabic" panose="020B0503020203050203" pitchFamily="34" charset="-78"/>
                <a:cs typeface="DIN Next LT Arabic" panose="020B0503020203050203" pitchFamily="34" charset="-78"/>
              </a:rPr>
              <a:t>sector role in maintaining financial support for women. </a:t>
            </a:r>
            <a:endParaRPr lang="en-US" sz="1200" dirty="0">
              <a:solidFill>
                <a:schemeClr val="bg1">
                  <a:lumMod val="50000"/>
                </a:schemeClr>
              </a:solidFill>
              <a:latin typeface="DIN Next LT Arabic" panose="020B0503020203050203" pitchFamily="34" charset="-78"/>
              <a:cs typeface="DIN Next LT Arabic" panose="020B0503020203050203" pitchFamily="34" charset="-78"/>
            </a:endParaRPr>
          </a:p>
        </p:txBody>
      </p:sp>
      <p:sp>
        <p:nvSpPr>
          <p:cNvPr id="6" name="Rectangle 5"/>
          <p:cNvSpPr/>
          <p:nvPr/>
        </p:nvSpPr>
        <p:spPr>
          <a:xfrm>
            <a:off x="1423383" y="4569933"/>
            <a:ext cx="1888089" cy="946413"/>
          </a:xfrm>
          <a:prstGeom prst="rect">
            <a:avLst/>
          </a:prstGeom>
        </p:spPr>
        <p:txBody>
          <a:bodyPr wrap="square">
            <a:spAutoFit/>
          </a:bodyPr>
          <a:lstStyle/>
          <a:p>
            <a:r>
              <a:rPr lang="en-GB" sz="1100" b="1" dirty="0" err="1" smtClean="0">
                <a:solidFill>
                  <a:schemeClr val="accent5">
                    <a:lumMod val="50000"/>
                  </a:schemeClr>
                </a:solidFill>
                <a:latin typeface="DIN Next LT Arabic" panose="020B0503020203050203" pitchFamily="34" charset="-78"/>
                <a:cs typeface="DIN Next LT Arabic" panose="020B0503020203050203" pitchFamily="34" charset="-78"/>
              </a:rPr>
              <a:t>AlNahda</a:t>
            </a:r>
            <a:r>
              <a:rPr lang="en-GB" sz="1100" b="1" dirty="0" smtClean="0">
                <a:solidFill>
                  <a:schemeClr val="accent5">
                    <a:lumMod val="50000"/>
                  </a:schemeClr>
                </a:solidFill>
                <a:latin typeface="DIN Next LT Arabic" panose="020B0503020203050203" pitchFamily="34" charset="-78"/>
                <a:cs typeface="DIN Next LT Arabic" panose="020B0503020203050203" pitchFamily="34" charset="-78"/>
              </a:rPr>
              <a:t> </a:t>
            </a:r>
            <a:r>
              <a:rPr lang="en-GB" sz="1100" b="1" dirty="0">
                <a:solidFill>
                  <a:schemeClr val="accent5">
                    <a:lumMod val="50000"/>
                  </a:schemeClr>
                </a:solidFill>
                <a:latin typeface="DIN Next LT Arabic" panose="020B0503020203050203" pitchFamily="34" charset="-78"/>
                <a:cs typeface="DIN Next LT Arabic" panose="020B0503020203050203" pitchFamily="34" charset="-78"/>
              </a:rPr>
              <a:t>Women Charitable </a:t>
            </a:r>
            <a:r>
              <a:rPr lang="en-GB" sz="1100" b="1" dirty="0" smtClean="0">
                <a:solidFill>
                  <a:schemeClr val="accent5">
                    <a:lumMod val="50000"/>
                  </a:schemeClr>
                </a:solidFill>
                <a:latin typeface="DIN Next LT Arabic" panose="020B0503020203050203" pitchFamily="34" charset="-78"/>
                <a:cs typeface="DIN Next LT Arabic" panose="020B0503020203050203" pitchFamily="34" charset="-78"/>
              </a:rPr>
              <a:t>Society</a:t>
            </a:r>
          </a:p>
          <a:p>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provides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financial support </a:t>
            </a:r>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for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women to protect them from poverty</a:t>
            </a:r>
            <a:endParaRPr lang="en-US" sz="1050" dirty="0">
              <a:latin typeface="DIN Next LT Arabic" panose="020B0503020203050203" pitchFamily="34" charset="-78"/>
              <a:cs typeface="DIN Next LT Arabic" panose="020B0503020203050203" pitchFamily="34" charset="-78"/>
            </a:endParaRPr>
          </a:p>
        </p:txBody>
      </p:sp>
      <p:sp>
        <p:nvSpPr>
          <p:cNvPr id="8" name="Rectangle 7"/>
          <p:cNvSpPr/>
          <p:nvPr/>
        </p:nvSpPr>
        <p:spPr>
          <a:xfrm>
            <a:off x="2927641" y="4597350"/>
            <a:ext cx="3505200" cy="907941"/>
          </a:xfrm>
          <a:prstGeom prst="rect">
            <a:avLst/>
          </a:prstGeom>
        </p:spPr>
        <p:txBody>
          <a:bodyPr wrap="square">
            <a:spAutoFit/>
          </a:bodyPr>
          <a:lstStyle/>
          <a:p>
            <a:pPr lvl="2"/>
            <a:r>
              <a:rPr lang="en-GB" sz="1100" b="1" dirty="0">
                <a:solidFill>
                  <a:schemeClr val="accent5">
                    <a:lumMod val="50000"/>
                  </a:schemeClr>
                </a:solidFill>
                <a:latin typeface="DIN Next LT Arabic" panose="020B0503020203050203" pitchFamily="34" charset="-78"/>
                <a:cs typeface="DIN Next LT Arabic" panose="020B0503020203050203" pitchFamily="34" charset="-78"/>
              </a:rPr>
              <a:t>Social Development Bank, SDB</a:t>
            </a:r>
            <a:r>
              <a:rPr lang="en-GB" sz="1100" b="1" dirty="0" smtClean="0">
                <a:solidFill>
                  <a:schemeClr val="accent5">
                    <a:lumMod val="50000"/>
                  </a:schemeClr>
                </a:solidFill>
                <a:latin typeface="DIN Next LT Arabic" panose="020B0503020203050203" pitchFamily="34" charset="-78"/>
                <a:cs typeface="DIN Next LT Arabic" panose="020B0503020203050203" pitchFamily="34" charset="-78"/>
              </a:rPr>
              <a:t>,</a:t>
            </a:r>
          </a:p>
          <a:p>
            <a:pPr lvl="2"/>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provides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financial </a:t>
            </a:r>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and logistic support for women.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Over 25 successful projects </a:t>
            </a:r>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for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women entrepreneurs have been carried out by SDB in </a:t>
            </a:r>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various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fields.</a:t>
            </a:r>
          </a:p>
        </p:txBody>
      </p:sp>
      <p:sp>
        <p:nvSpPr>
          <p:cNvPr id="20" name="Rectangle 19"/>
          <p:cNvSpPr/>
          <p:nvPr/>
        </p:nvSpPr>
        <p:spPr>
          <a:xfrm>
            <a:off x="6035243" y="4591797"/>
            <a:ext cx="2819400" cy="915635"/>
          </a:xfrm>
          <a:prstGeom prst="rect">
            <a:avLst/>
          </a:prstGeom>
        </p:spPr>
        <p:txBody>
          <a:bodyPr wrap="square">
            <a:spAutoFit/>
          </a:bodyPr>
          <a:lstStyle/>
          <a:p>
            <a:pPr lvl="2"/>
            <a:r>
              <a:rPr lang="en-GB" sz="1100" b="1" dirty="0" smtClean="0">
                <a:solidFill>
                  <a:schemeClr val="accent5">
                    <a:lumMod val="50000"/>
                  </a:schemeClr>
                </a:solidFill>
                <a:latin typeface="DIN Next LT Arabic" panose="020B0503020203050203" pitchFamily="34" charset="-78"/>
                <a:cs typeface="DIN Next LT Arabic" panose="020B0503020203050203" pitchFamily="34" charset="-78"/>
              </a:rPr>
              <a:t>Human </a:t>
            </a:r>
            <a:r>
              <a:rPr lang="en-GB" sz="1100" b="1" dirty="0">
                <a:solidFill>
                  <a:schemeClr val="accent5">
                    <a:lumMod val="50000"/>
                  </a:schemeClr>
                </a:solidFill>
                <a:latin typeface="DIN Next LT Arabic" panose="020B0503020203050203" pitchFamily="34" charset="-78"/>
                <a:cs typeface="DIN Next LT Arabic" panose="020B0503020203050203" pitchFamily="34" charset="-78"/>
              </a:rPr>
              <a:t>Resource Development </a:t>
            </a:r>
            <a:r>
              <a:rPr lang="en-GB" sz="1100" b="1" dirty="0" smtClean="0">
                <a:solidFill>
                  <a:schemeClr val="accent5">
                    <a:lumMod val="50000"/>
                  </a:schemeClr>
                </a:solidFill>
                <a:latin typeface="DIN Next LT Arabic" panose="020B0503020203050203" pitchFamily="34" charset="-78"/>
                <a:cs typeface="DIN Next LT Arabic" panose="020B0503020203050203" pitchFamily="34" charset="-78"/>
              </a:rPr>
              <a:t>Fund</a:t>
            </a:r>
          </a:p>
          <a:p>
            <a:pPr lvl="2"/>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provides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financial incentives </a:t>
            </a:r>
            <a:r>
              <a:rPr lang="en-GB" sz="1050" dirty="0" smtClean="0">
                <a:solidFill>
                  <a:schemeClr val="accent5">
                    <a:lumMod val="50000"/>
                  </a:schemeClr>
                </a:solidFill>
                <a:latin typeface="DIN Next LT Arabic" panose="020B0503020203050203" pitchFamily="34" charset="-78"/>
                <a:cs typeface="DIN Next LT Arabic" panose="020B0503020203050203" pitchFamily="34" charset="-78"/>
              </a:rPr>
              <a:t>to the </a:t>
            </a:r>
            <a:r>
              <a:rPr lang="en-GB" sz="1050" dirty="0">
                <a:solidFill>
                  <a:schemeClr val="accent5">
                    <a:lumMod val="50000"/>
                  </a:schemeClr>
                </a:solidFill>
                <a:latin typeface="DIN Next LT Arabic" panose="020B0503020203050203" pitchFamily="34" charset="-78"/>
                <a:cs typeface="DIN Next LT Arabic" panose="020B0503020203050203" pitchFamily="34" charset="-78"/>
              </a:rPr>
              <a:t>private sectors to hire more women</a:t>
            </a:r>
          </a:p>
        </p:txBody>
      </p:sp>
      <p:pic>
        <p:nvPicPr>
          <p:cNvPr id="25" name="Picture 24"/>
          <p:cNvPicPr>
            <a:picLocks noChangeAspect="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168671" y="4561850"/>
            <a:ext cx="254712" cy="278707"/>
          </a:xfrm>
          <a:prstGeom prst="rect">
            <a:avLst/>
          </a:prstGeom>
        </p:spPr>
      </p:pic>
      <p:pic>
        <p:nvPicPr>
          <p:cNvPr id="26" name="Picture 25"/>
          <p:cNvPicPr>
            <a:picLocks noChangeAspect="1"/>
          </p:cNvPicPr>
          <p:nvPr/>
        </p:nvPicPr>
        <p:blipFill>
          <a:blip r:embed="rId5"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3623137" y="4561850"/>
            <a:ext cx="254712" cy="278707"/>
          </a:xfrm>
          <a:prstGeom prst="rect">
            <a:avLst/>
          </a:prstGeom>
        </p:spPr>
      </p:pic>
      <p:pic>
        <p:nvPicPr>
          <p:cNvPr id="27" name="Picture 26"/>
          <p:cNvPicPr>
            <a:picLocks noChangeAspect="1"/>
          </p:cNvPicPr>
          <p:nvPr/>
        </p:nvPicPr>
        <p:blipFill>
          <a:blip r:embed="rId5"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6780028" y="4561849"/>
            <a:ext cx="254712" cy="278707"/>
          </a:xfrm>
          <a:prstGeom prst="rect">
            <a:avLst/>
          </a:prstGeom>
        </p:spPr>
      </p:pic>
      <p:cxnSp>
        <p:nvCxnSpPr>
          <p:cNvPr id="22" name="Straight Connector 21"/>
          <p:cNvCxnSpPr/>
          <p:nvPr/>
        </p:nvCxnSpPr>
        <p:spPr>
          <a:xfrm>
            <a:off x="6172200" y="5791200"/>
            <a:ext cx="2971800" cy="0"/>
          </a:xfrm>
          <a:prstGeom prst="line">
            <a:avLst/>
          </a:prstGeom>
          <a:ln>
            <a:solidFill>
              <a:schemeClr val="accent1"/>
            </a:solidFill>
          </a:ln>
          <a:effectLst>
            <a:outerShdw blurRad="63500" sx="102000" sy="102000" algn="ctr" rotWithShape="0">
              <a:prstClr val="black">
                <a:alpha val="40000"/>
              </a:prstClr>
            </a:outerShdw>
          </a:effectLst>
        </p:spPr>
        <p:style>
          <a:lnRef idx="2">
            <a:schemeClr val="dk1"/>
          </a:lnRef>
          <a:fillRef idx="0">
            <a:schemeClr val="dk1"/>
          </a:fillRef>
          <a:effectRef idx="1">
            <a:schemeClr val="dk1"/>
          </a:effectRef>
          <a:fontRef idx="minor">
            <a:schemeClr val="tx1"/>
          </a:fontRef>
        </p:style>
      </p:cxnSp>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1296027" y="2957491"/>
            <a:ext cx="820399" cy="533086"/>
          </a:xfrm>
          <a:prstGeom prst="rect">
            <a:avLst/>
          </a:prstGeom>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39526" y="3942508"/>
            <a:ext cx="533400" cy="505787"/>
          </a:xfrm>
          <a:prstGeom prst="rect">
            <a:avLst/>
          </a:prstGeom>
        </p:spPr>
      </p:pic>
      <p:sp>
        <p:nvSpPr>
          <p:cNvPr id="33" name="TextBox 32"/>
          <p:cNvSpPr txBox="1"/>
          <p:nvPr/>
        </p:nvSpPr>
        <p:spPr>
          <a:xfrm>
            <a:off x="0" y="6591299"/>
            <a:ext cx="304800" cy="261610"/>
          </a:xfrm>
          <a:prstGeom prst="rect">
            <a:avLst/>
          </a:prstGeom>
          <a:noFill/>
          <a:ln>
            <a:noFill/>
          </a:ln>
        </p:spPr>
        <p:txBody>
          <a:bodyPr wrap="square" rtlCol="0">
            <a:spAutoFit/>
          </a:bodyPr>
          <a:lstStyle/>
          <a:p>
            <a:pPr algn="ctr"/>
            <a:r>
              <a:rPr lang="en-US" sz="1100" dirty="0" smtClean="0">
                <a:solidFill>
                  <a:schemeClr val="bg1">
                    <a:lumMod val="65000"/>
                  </a:schemeClr>
                </a:solidFill>
              </a:rPr>
              <a:t>9</a:t>
            </a:r>
            <a:endParaRPr lang="en-US" sz="1100" dirty="0">
              <a:solidFill>
                <a:schemeClr val="bg1">
                  <a:lumMod val="65000"/>
                </a:schemeClr>
              </a:solidFill>
            </a:endParaRPr>
          </a:p>
        </p:txBody>
      </p:sp>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7599" y="5970062"/>
            <a:ext cx="776287" cy="776287"/>
          </a:xfrm>
          <a:prstGeom prst="rect">
            <a:avLst/>
          </a:prstGeom>
        </p:spPr>
      </p:pic>
      <p:pic>
        <p:nvPicPr>
          <p:cNvPr id="34" name="Picture 33"/>
          <p:cNvPicPr>
            <a:picLocks noChangeAspect="1"/>
          </p:cNvPicPr>
          <p:nvPr/>
        </p:nvPicPr>
        <p:blipFill>
          <a:blip r:embed="rId9"/>
          <a:stretch>
            <a:fillRect/>
          </a:stretch>
        </p:blipFill>
        <p:spPr>
          <a:xfrm>
            <a:off x="838200" y="5970062"/>
            <a:ext cx="655375" cy="520139"/>
          </a:xfrm>
          <a:prstGeom prst="rect">
            <a:avLst/>
          </a:prstGeom>
        </p:spPr>
      </p:pic>
      <p:pic>
        <p:nvPicPr>
          <p:cNvPr id="35" name="Picture 34"/>
          <p:cNvPicPr>
            <a:picLocks noChangeAspect="1"/>
          </p:cNvPicPr>
          <p:nvPr/>
        </p:nvPicPr>
        <p:blipFill>
          <a:blip r:embed="rId10"/>
          <a:stretch>
            <a:fillRect/>
          </a:stretch>
        </p:blipFill>
        <p:spPr>
          <a:xfrm>
            <a:off x="4176424" y="6045841"/>
            <a:ext cx="791152" cy="520139"/>
          </a:xfrm>
          <a:prstGeom prst="rect">
            <a:avLst/>
          </a:prstGeom>
        </p:spPr>
      </p:pic>
    </p:spTree>
    <p:extLst>
      <p:ext uri="{BB962C8B-B14F-4D97-AF65-F5344CB8AC3E}">
        <p14:creationId xmlns:p14="http://schemas.microsoft.com/office/powerpoint/2010/main" val="42110139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3_Median">
  <a:themeElements>
    <a:clrScheme name="Custom 1">
      <a:dk1>
        <a:srgbClr val="009DDC"/>
      </a:dk1>
      <a:lt1>
        <a:sysClr val="window" lastClr="FFFFFF"/>
      </a:lt1>
      <a:dk2>
        <a:srgbClr val="009DDC"/>
      </a:dk2>
      <a:lt2>
        <a:srgbClr val="67B7E6"/>
      </a:lt2>
      <a:accent1>
        <a:srgbClr val="009DDC"/>
      </a:accent1>
      <a:accent2>
        <a:srgbClr val="67B7E6"/>
      </a:accent2>
      <a:accent3>
        <a:srgbClr val="009DDC"/>
      </a:accent3>
      <a:accent4>
        <a:srgbClr val="67B7E6"/>
      </a:accent4>
      <a:accent5>
        <a:srgbClr val="FFFFFF"/>
      </a:accent5>
      <a:accent6>
        <a:srgbClr val="BFBFBF"/>
      </a:accent6>
      <a:hlink>
        <a:srgbClr val="000000"/>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38008FB419A64497AAEA4A39C189D0" ma:contentTypeVersion="2" ma:contentTypeDescription="Create a new document." ma:contentTypeScope="" ma:versionID="924f4af4c704aee61ed5c152bbf26a23">
  <xsd:schema xmlns:xsd="http://www.w3.org/2001/XMLSchema" xmlns:xs="http://www.w3.org/2001/XMLSchema" xmlns:p="http://schemas.microsoft.com/office/2006/metadata/properties" xmlns:ns2="a15e0e0f-4f4a-4916-abd0-83d6a9ed7276" targetNamespace="http://schemas.microsoft.com/office/2006/metadata/properties" ma:root="true" ma:fieldsID="d1e77206b5f5222a77a82d5c4faf52eb" ns2:_="">
    <xsd:import namespace="a15e0e0f-4f4a-4916-abd0-83d6a9ed7276"/>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5e0e0f-4f4a-4916-abd0-83d6a9ed727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pc="http://schemas.microsoft.com/office/infopath/2007/PartnerControls" xmlns:xsi="http://www.w3.org/2001/XMLSchema-instance">
  <documentManagement>
    <_dlc_DocId xmlns="a15e0e0f-4f4a-4916-abd0-83d6a9ed7276">S2JVWQHSHYPP-1391-79</_dlc_DocId>
    <_dlc_DocIdUrl xmlns="a15e0e0f-4f4a-4916-abd0-83d6a9ed7276">
      <Url>https://unwomen.sharepoint.com/Policy-Programming/OOASGPP/Flagship/_layouts/15/DocIdRedir.aspx?ID=S2JVWQHSHYPP-1391-79</Url>
      <Description>S2JVWQHSHYPP-1391-79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39221E2-3FAF-4449-BE54-B74472A46D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5e0e0f-4f4a-4916-abd0-83d6a9ed72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0E12F0-CBEF-4384-B17D-539FA0C5906C}">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a15e0e0f-4f4a-4916-abd0-83d6a9ed7276"/>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3A85259C-1197-4D92-A45E-78952977F9C5}">
  <ds:schemaRefs>
    <ds:schemaRef ds:uri="http://schemas.microsoft.com/sharepoint/v3/contenttype/forms"/>
  </ds:schemaRefs>
</ds:datastoreItem>
</file>

<file path=customXml/itemProps4.xml><?xml version="1.0" encoding="utf-8"?>
<ds:datastoreItem xmlns:ds="http://schemas.openxmlformats.org/officeDocument/2006/customXml" ds:itemID="{CE9E93B7-DE6F-43FA-B7AC-F3487DEB4B8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19828</TotalTime>
  <Words>3090</Words>
  <Application>Microsoft Office PowerPoint</Application>
  <PresentationFormat>On-screen Show (4:3)</PresentationFormat>
  <Paragraphs>242</Paragraphs>
  <Slides>24</Slides>
  <Notes>24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Arial Unicode MS</vt:lpstr>
      <vt:lpstr>ＭＳ Ｐゴシック</vt:lpstr>
      <vt:lpstr>Arial</vt:lpstr>
      <vt:lpstr>Calibri</vt:lpstr>
      <vt:lpstr>DIN Next LT Arabic</vt:lpstr>
      <vt:lpstr>DIN Next LT Arabic Light</vt:lpstr>
      <vt:lpstr>DIN Next LT Pro Light</vt:lpstr>
      <vt:lpstr>Geneva</vt:lpstr>
      <vt:lpstr>Tw Cen MT</vt:lpstr>
      <vt:lpstr>Wingdings</vt:lpstr>
      <vt:lpstr>3_Median</vt:lpstr>
      <vt:lpstr>     </vt:lpstr>
      <vt:lpstr> CSW63 review theme and key areas for action of CSW60 agreed conclusions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with UN Women branding</dc:title>
  <dc:creator>Beatrice Frey</dc:creator>
  <cp:lastModifiedBy>Nada Beati</cp:lastModifiedBy>
  <cp:revision>631</cp:revision>
  <cp:lastPrinted>2019-02-26T07:26:06Z</cp:lastPrinted>
  <dcterms:created xsi:type="dcterms:W3CDTF">2013-08-29T17:18:42Z</dcterms:created>
  <dcterms:modified xsi:type="dcterms:W3CDTF">2019-03-05T12:47:24Z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0x010100AC38008FB419A64497AAEA4A39C189D0</vt:lpwstr>
  </property>
  <property fmtid="{D5CDD505-2E9C-101B-9397-08002B2CF9AE}" pid="3" name="_dlc_DocIdItemGuid">
    <vt:lpwstr>822ae25a-d88c-4974-ab81-7e7dfcf81ca9</vt:lpwstr>
  </property>
  <property fmtid="{D5CDD505-2E9C-101B-9397-08002B2CF9AE}" pid="4" name="Resource Types">
    <vt:lpwstr>65;#Guidelines|7903eb50-b574-46b2-a366-4a47b2edb471</vt:lpwstr>
  </property>
  <property fmtid="{D5CDD505-2E9C-101B-9397-08002B2CF9AE}" pid="5" name="Functional">
    <vt:lpwstr>377;#Corporate Guidance|64e57d2e-a617-4c09-aaa4-90223d4061bb</vt:lpwstr>
  </property>
  <property fmtid="{D5CDD505-2E9C-101B-9397-08002B2CF9AE}" pid="6" name="Geo Coverage">
    <vt:lpwstr>15;#Global|cba6f8e6-e37d-47b4-8d89-0137b471d7e7</vt:lpwstr>
  </property>
  <property fmtid="{D5CDD505-2E9C-101B-9397-08002B2CF9AE}" pid="7" name="Thematic">
    <vt:lpwstr>1;#Communications and Media|8a516359-ea9c-470f-91b2-bff2ca744fe2</vt:lpwstr>
  </property>
</Properties>
</file>