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B78"/>
    <a:srgbClr val="491BA5"/>
    <a:srgbClr val="460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ti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73301"/>
            <a:ext cx="12192000" cy="16637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600" b="1" kern="0" cap="none" spc="0" dirty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Trebuchet MS"/>
              </a:rPr>
              <a:t>CSW62 Review </a:t>
            </a:r>
            <a:r>
              <a:rPr lang="en-US" sz="3600" b="1" kern="0" cap="none" spc="0" dirty="0" smtClean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Trebuchet MS"/>
              </a:rPr>
              <a:t>Theme</a:t>
            </a:r>
            <a:r>
              <a:rPr lang="en-US" sz="3600" b="1" kern="0" cap="none" spc="0" dirty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Trebuchet MS"/>
              </a:rPr>
              <a:t/>
            </a:r>
            <a:br>
              <a:rPr lang="en-US" sz="3600" b="1" kern="0" cap="none" spc="0" dirty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Trebuchet MS"/>
              </a:rPr>
            </a:br>
            <a:r>
              <a:rPr lang="en-US" sz="3600" b="1" kern="0" cap="none" spc="0" dirty="0" smtClean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Trebuchet MS"/>
              </a:rPr>
              <a:t>Participation of Women and Girls in </a:t>
            </a:r>
            <a:r>
              <a:rPr lang="en-US" sz="3600" b="1" kern="0" cap="none" spc="0" dirty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Trebuchet MS"/>
              </a:rPr>
              <a:t>the </a:t>
            </a:r>
            <a:r>
              <a:rPr lang="en-US" sz="3600" b="1" kern="0" cap="none" spc="0" dirty="0" smtClean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Trebuchet MS"/>
              </a:rPr>
              <a:t>Digital World</a:t>
            </a:r>
            <a:endParaRPr lang="en-US" sz="3600" b="1" dirty="0">
              <a:solidFill>
                <a:srgbClr val="B50B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73150"/>
            <a:ext cx="12192000" cy="1429150"/>
          </a:xfrm>
        </p:spPr>
        <p:txBody>
          <a:bodyPr>
            <a:normAutofit fontScale="25000" lnSpcReduction="20000"/>
          </a:bodyPr>
          <a:lstStyle/>
          <a:p>
            <a:pPr defTabSz="347472">
              <a:lnSpc>
                <a:spcPct val="120000"/>
              </a:lnSpc>
              <a:spcBef>
                <a:spcPts val="600"/>
              </a:spcBef>
              <a:defRPr sz="4965" b="1" i="0">
                <a:solidFill>
                  <a:srgbClr val="0433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H.E. Mr.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Panayotov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Ambassador, Permanent 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Representative of Bulgaria </a:t>
            </a:r>
            <a:r>
              <a:rPr lang="en-US" sz="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68060" y="-499723"/>
            <a:ext cx="2881280" cy="2815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63415"/>
          <a:stretch>
            <a:fillRect/>
          </a:stretch>
        </p:blipFill>
        <p:spPr>
          <a:xfrm>
            <a:off x="9626600" y="0"/>
            <a:ext cx="2565400" cy="2312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2400300" cy="227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5897740"/>
            <a:ext cx="12192000" cy="9602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37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032" y="2898705"/>
            <a:ext cx="7729728" cy="118872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Thank you</a:t>
            </a:r>
            <a:endParaRPr lang="en-US" sz="4400" b="1" dirty="0">
              <a:solidFill>
                <a:srgbClr val="B50B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2310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0845"/>
            <a:ext cx="12193057" cy="957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02032" cy="2274005"/>
          </a:xfrm>
          <a:prstGeom prst="rect">
            <a:avLst/>
          </a:prstGeom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68060" y="-499723"/>
            <a:ext cx="2881280" cy="28155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20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493724"/>
            <a:ext cx="11481330" cy="1324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Gender Equality — an important prerequisite for the full </a:t>
            </a:r>
            <a:r>
              <a:rPr lang="en-US" sz="3200" b="1" dirty="0" smtClean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realization </a:t>
            </a:r>
            <a:r>
              <a:rPr lang="en-US" sz="3200" b="1" dirty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of all human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6300"/>
            <a:ext cx="12192000" cy="35937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7030A0"/>
                </a:solidFill>
                <a:latin typeface="Trebuchet MS" panose="020B0603020202020204" pitchFamily="34" charset="0"/>
              </a:rPr>
              <a:t>Equality before the law </a:t>
            </a:r>
            <a:r>
              <a:rPr lang="en-US" sz="2800" dirty="0">
                <a:solidFill>
                  <a:srgbClr val="7030A0"/>
                </a:solidFill>
                <a:latin typeface="Trebuchet MS" panose="020B0603020202020204" pitchFamily="34" charset="0"/>
              </a:rPr>
              <a:t>– a fundamental principle enshrined in the Constitution of Bulgaria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7030A0"/>
                </a:solidFill>
                <a:latin typeface="Trebuchet MS" panose="020B0603020202020204" pitchFamily="34" charset="0"/>
              </a:rPr>
              <a:t>Women and men in Bulgaria enjoy equal </a:t>
            </a:r>
            <a:r>
              <a:rPr lang="en-US" sz="2800" dirty="0">
                <a:solidFill>
                  <a:srgbClr val="7030A0"/>
                </a:solidFill>
                <a:latin typeface="Trebuchet MS" panose="020B0603020202020204" pitchFamily="34" charset="0"/>
              </a:rPr>
              <a:t>civil, political, economic, social and cultural </a:t>
            </a:r>
            <a:r>
              <a:rPr lang="en-US" sz="2800" b="1" dirty="0">
                <a:solidFill>
                  <a:srgbClr val="7030A0"/>
                </a:solidFill>
                <a:latin typeface="Trebuchet MS" panose="020B0603020202020204" pitchFamily="34" charset="0"/>
              </a:rPr>
              <a:t>rights </a:t>
            </a:r>
            <a:endParaRPr lang="en-US" sz="2800" b="1" dirty="0">
              <a:solidFill>
                <a:srgbClr val="7030A0"/>
              </a:solidFill>
              <a:latin typeface="Trebuchet MS" panose="020B0603020202020204" pitchFamily="34" charset="0"/>
              <a:ea typeface="Times"/>
              <a:cs typeface="Times"/>
              <a:sym typeface="Times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7030A0"/>
                </a:solidFill>
                <a:latin typeface="Trebuchet MS" panose="020B0603020202020204" pitchFamily="34" charset="0"/>
              </a:rPr>
              <a:t>Gender-based discrimination is prohibited by </a:t>
            </a:r>
            <a:r>
              <a:rPr lang="en-US" sz="2800" b="1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law</a:t>
            </a:r>
            <a:endParaRPr lang="en-US" sz="2800" dirty="0" smtClean="0">
              <a:solidFill>
                <a:srgbClr val="7030A0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all legislation </a:t>
            </a:r>
            <a:r>
              <a:rPr lang="en-US" sz="2800" dirty="0">
                <a:solidFill>
                  <a:srgbClr val="7030A0"/>
                </a:solidFill>
                <a:latin typeface="Trebuchet MS" panose="020B0603020202020204" pitchFamily="34" charset="0"/>
              </a:rPr>
              <a:t>and government policies </a:t>
            </a:r>
            <a:r>
              <a:rPr lang="en-US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contain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anti-discriminatory </a:t>
            </a:r>
            <a:r>
              <a:rPr lang="en-US" sz="2800" b="1" dirty="0">
                <a:solidFill>
                  <a:srgbClr val="7030A0"/>
                </a:solidFill>
                <a:latin typeface="Trebuchet MS" panose="020B0603020202020204" pitchFamily="34" charset="0"/>
              </a:rPr>
              <a:t>regulations</a:t>
            </a:r>
          </a:p>
          <a:p>
            <a:endParaRPr lang="en-US" sz="28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 descr="Picture 4"/>
          <p:cNvPicPr>
            <a:picLocks noChangeAspect="1"/>
          </p:cNvPicPr>
          <p:nvPr/>
        </p:nvPicPr>
        <p:blipFill>
          <a:blip r:embed="rId2">
            <a:extLst/>
          </a:blip>
          <a:srcRect l="63415"/>
          <a:stretch>
            <a:fillRect/>
          </a:stretch>
        </p:blipFill>
        <p:spPr>
          <a:xfrm>
            <a:off x="9626600" y="0"/>
            <a:ext cx="2565400" cy="2312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934903"/>
            <a:ext cx="12193057" cy="92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692148"/>
            <a:ext cx="11239500" cy="118872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Realizing the human rights of women and girls </a:t>
            </a:r>
            <a:r>
              <a:rPr lang="en-US" sz="3600" b="1" dirty="0" smtClean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 Bulgarian </a:t>
            </a:r>
            <a:r>
              <a:rPr lang="en-US" sz="3600" b="1" dirty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legal framework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38045"/>
            <a:ext cx="12192000" cy="2708655"/>
          </a:xfrm>
        </p:spPr>
        <p:txBody>
          <a:bodyPr/>
          <a:lstStyle/>
          <a:p>
            <a:pPr marL="0" indent="0" algn="ctr">
              <a:spcBef>
                <a:spcPts val="240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Trebuchet MS" panose="020B0603020202020204" pitchFamily="34" charset="0"/>
              </a:rPr>
              <a:t>Law for Protection against Discrimination </a:t>
            </a:r>
            <a:r>
              <a:rPr lang="en-US" sz="3200" dirty="0">
                <a:solidFill>
                  <a:srgbClr val="7030A0"/>
                </a:solidFill>
                <a:latin typeface="Trebuchet MS" panose="020B0603020202020204" pitchFamily="34" charset="0"/>
              </a:rPr>
              <a:t>- adopted in 2003 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Trebuchet MS" panose="020B0603020202020204" pitchFamily="34" charset="0"/>
              </a:rPr>
              <a:t>Law for Protection against Domestic Violence</a:t>
            </a:r>
            <a:r>
              <a:rPr lang="en-US" sz="3200" dirty="0">
                <a:solidFill>
                  <a:srgbClr val="7030A0"/>
                </a:solidFill>
                <a:latin typeface="Trebuchet MS" panose="020B0603020202020204" pitchFamily="34" charset="0"/>
              </a:rPr>
              <a:t> - adopted in 2005 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Trebuchet MS" panose="020B0603020202020204" pitchFamily="34" charset="0"/>
              </a:rPr>
              <a:t>Law on Equality between Women and Men </a:t>
            </a:r>
            <a:r>
              <a:rPr lang="en-US" sz="3200" dirty="0">
                <a:solidFill>
                  <a:srgbClr val="7030A0"/>
                </a:solidFill>
                <a:latin typeface="Trebuchet MS" panose="020B0603020202020204" pitchFamily="34" charset="0"/>
              </a:rPr>
              <a:t>- adopted in 2016 - establishes the principle of equality as a coordinated state policy 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 descr="Picture 4"/>
          <p:cNvPicPr>
            <a:picLocks noChangeAspect="1"/>
          </p:cNvPicPr>
          <p:nvPr/>
        </p:nvPicPr>
        <p:blipFill>
          <a:blip r:embed="rId2">
            <a:extLst/>
          </a:blip>
          <a:srcRect l="63415"/>
          <a:stretch>
            <a:fillRect/>
          </a:stretch>
        </p:blipFill>
        <p:spPr>
          <a:xfrm>
            <a:off x="9626600" y="0"/>
            <a:ext cx="2565400" cy="2312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0845"/>
            <a:ext cx="12192000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561845"/>
            <a:ext cx="11290300" cy="118872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Strengthening the enabling environment for gender equality in Bulgaria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300"/>
            <a:ext cx="12192000" cy="3784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b="1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National Council on Equality between Women and Men </a:t>
            </a:r>
            <a:r>
              <a:rPr lang="en-US" sz="3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- consultative body to the Council of Ministers of Bulgaria - established in 2004 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Ministry of </a:t>
            </a:r>
            <a:r>
              <a:rPr lang="en-US" sz="3000" b="1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Labour</a:t>
            </a:r>
            <a:r>
              <a:rPr lang="en-US" sz="3000" b="1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and Social Policy</a:t>
            </a:r>
            <a:r>
              <a:rPr lang="en-US" sz="3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- coordinating the national policy on gender equality 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Commission for Protection against Discrimination</a:t>
            </a:r>
            <a:r>
              <a:rPr lang="en-US" sz="3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- the national equality body of Bulgaria - established in 2005 - in compliance with the Paris Principles 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Ombudsman</a:t>
            </a:r>
            <a:r>
              <a:rPr lang="en-US" sz="3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– established in 1998</a:t>
            </a:r>
          </a:p>
          <a:p>
            <a:pPr marL="0" indent="0" algn="ctr">
              <a:buNone/>
            </a:pPr>
            <a:endParaRPr lang="en-US" sz="30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sz="3000" dirty="0" smtClean="0">
              <a:solidFill>
                <a:srgbClr val="7030A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4" name="Picture 3" descr="Picture 4"/>
          <p:cNvPicPr>
            <a:picLocks noChangeAspect="1"/>
          </p:cNvPicPr>
          <p:nvPr/>
        </p:nvPicPr>
        <p:blipFill>
          <a:blip r:embed="rId2">
            <a:extLst/>
          </a:blip>
          <a:srcRect l="63415"/>
          <a:stretch>
            <a:fillRect/>
          </a:stretch>
        </p:blipFill>
        <p:spPr>
          <a:xfrm>
            <a:off x="9626600" y="0"/>
            <a:ext cx="2565400" cy="2312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0845"/>
            <a:ext cx="12193057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071" y="440957"/>
            <a:ext cx="11226800" cy="11374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Women’s participation in decision-making – the Bulgarian model</a:t>
            </a:r>
            <a:endParaRPr lang="en-US" sz="3200" b="1" dirty="0">
              <a:solidFill>
                <a:srgbClr val="B50B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2048"/>
            <a:ext cx="12192000" cy="40151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The President of the National Assembly,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the Vice President of Bulgaria,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one of the Deputy Prime Ministers and Foreign Minister of Bulgaria,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the Mayor of Sofia and the Ombudsman of Bulgaria </a:t>
            </a:r>
            <a:r>
              <a:rPr lang="en-US" sz="3200" b="1" dirty="0" smtClean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are all women</a:t>
            </a:r>
            <a:r>
              <a:rPr lang="en-US" sz="3200" dirty="0" smtClean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.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the EU Commissioner from Bulgaria is also a </a:t>
            </a:r>
            <a:r>
              <a:rPr lang="en-US" sz="3200" b="1" dirty="0" smtClean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woman</a:t>
            </a:r>
            <a:endParaRPr lang="en-US" sz="3200" b="1" dirty="0">
              <a:solidFill>
                <a:srgbClr val="7030A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 descr="Picture 4"/>
          <p:cNvPicPr>
            <a:picLocks noChangeAspect="1"/>
          </p:cNvPicPr>
          <p:nvPr/>
        </p:nvPicPr>
        <p:blipFill>
          <a:blip r:embed="rId2">
            <a:extLst/>
          </a:blip>
          <a:srcRect l="63415"/>
          <a:stretch>
            <a:fillRect/>
          </a:stretch>
        </p:blipFill>
        <p:spPr>
          <a:xfrm>
            <a:off x="9626600" y="0"/>
            <a:ext cx="2565400" cy="2312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5900845"/>
            <a:ext cx="12193057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78" y="368300"/>
            <a:ext cx="11188700" cy="1574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Measures to promote </a:t>
            </a:r>
            <a:r>
              <a:rPr lang="en-US" sz="3200" b="1" dirty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participation of women </a:t>
            </a:r>
            <a:r>
              <a:rPr lang="en-US" sz="3200" b="1" dirty="0" smtClean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 </a:t>
            </a:r>
            <a:r>
              <a:rPr lang="en-US" sz="3200" b="1" dirty="0" smtClean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the digital </a:t>
            </a:r>
            <a:r>
              <a:rPr lang="en-US" sz="3200" b="1" dirty="0" smtClean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sector – the example of </a:t>
            </a:r>
            <a:r>
              <a:rPr lang="en-US" sz="3200" b="1" dirty="0" err="1" smtClean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bulgaria</a:t>
            </a:r>
            <a:endParaRPr lang="en-US" sz="3200" b="1" dirty="0">
              <a:solidFill>
                <a:srgbClr val="B50B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" y="2120990"/>
            <a:ext cx="12192000" cy="3779855"/>
          </a:xfrm>
        </p:spPr>
        <p:txBody>
          <a:bodyPr>
            <a:noAutofit/>
          </a:bodyPr>
          <a:lstStyle/>
          <a:p>
            <a:pPr algn="ctr">
              <a:buFontTx/>
              <a:buChar char="-"/>
            </a:pPr>
            <a:r>
              <a:rPr lang="en-US" sz="2800" dirty="0" smtClean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inclusive </a:t>
            </a:r>
            <a:r>
              <a:rPr lang="en-US" sz="2800" dirty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and comprehensive </a:t>
            </a:r>
            <a:r>
              <a:rPr lang="en-US" sz="2800" dirty="0" err="1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labour</a:t>
            </a:r>
            <a:r>
              <a:rPr lang="en-US" sz="2800" dirty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 market policy </a:t>
            </a:r>
            <a:r>
              <a:rPr lang="en-US" sz="2800" b="1" dirty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based on human rights and non-discrimination</a:t>
            </a:r>
            <a:r>
              <a:rPr lang="en-US" sz="2800" dirty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; </a:t>
            </a:r>
            <a:endParaRPr lang="en-US" sz="2800" dirty="0" smtClean="0">
              <a:solidFill>
                <a:srgbClr val="7030A0"/>
              </a:solidFill>
              <a:latin typeface="Trebuchet MS" panose="020B0603020202020204" pitchFamily="34" charset="0"/>
              <a:ea typeface="Arial Unicode MS"/>
            </a:endParaRPr>
          </a:p>
          <a:p>
            <a:pPr algn="ctr">
              <a:buFontTx/>
              <a:buChar char="-"/>
            </a:pPr>
            <a:r>
              <a:rPr lang="en-US" sz="2800" dirty="0" smtClean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equal </a:t>
            </a:r>
            <a:r>
              <a:rPr lang="en-US" sz="2800" dirty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opportunities for training, skills upgrade and </a:t>
            </a:r>
            <a:r>
              <a:rPr lang="en-US" sz="2800" b="1" dirty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digital literacy</a:t>
            </a:r>
            <a:r>
              <a:rPr lang="en-US" sz="2800" dirty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; </a:t>
            </a:r>
            <a:endParaRPr lang="en-US" sz="2800" dirty="0" smtClean="0">
              <a:solidFill>
                <a:srgbClr val="7030A0"/>
              </a:solidFill>
              <a:latin typeface="Trebuchet MS" panose="020B0603020202020204" pitchFamily="34" charset="0"/>
              <a:ea typeface="Arial Unicode MS"/>
            </a:endParaRPr>
          </a:p>
          <a:p>
            <a:pPr algn="ctr">
              <a:buFontTx/>
              <a:buChar char="-"/>
            </a:pPr>
            <a:r>
              <a:rPr lang="en-US" sz="2800" dirty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p</a:t>
            </a:r>
            <a:r>
              <a:rPr lang="en-US" sz="2800" dirty="0" smtClean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romoting </a:t>
            </a:r>
            <a:r>
              <a:rPr lang="en-US" sz="2800" dirty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the </a:t>
            </a:r>
            <a:r>
              <a:rPr lang="en-US" sz="2800" b="1" dirty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right to education </a:t>
            </a:r>
            <a:r>
              <a:rPr lang="en-US" sz="2800" dirty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as a driving force for change, including ICT formal and non-formal education and lifelong learning; </a:t>
            </a:r>
            <a:endParaRPr lang="en-US" sz="2800" dirty="0" smtClean="0">
              <a:solidFill>
                <a:srgbClr val="7030A0"/>
              </a:solidFill>
              <a:latin typeface="Trebuchet MS" panose="020B0603020202020204" pitchFamily="34" charset="0"/>
              <a:ea typeface="Arial Unicode MS"/>
            </a:endParaRPr>
          </a:p>
          <a:p>
            <a:pPr algn="ctr">
              <a:buFontTx/>
              <a:buChar char="-"/>
            </a:pPr>
            <a:r>
              <a:rPr lang="en-US" sz="2800" dirty="0" smtClean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special </a:t>
            </a:r>
            <a:r>
              <a:rPr lang="en-US" sz="2800" b="1" dirty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reconciliation measures to combine career and private life</a:t>
            </a:r>
            <a:r>
              <a:rPr lang="en-US" sz="2800" dirty="0">
                <a:solidFill>
                  <a:srgbClr val="7030A0"/>
                </a:solidFill>
                <a:latin typeface="Trebuchet MS" panose="020B0603020202020204" pitchFamily="34" charset="0"/>
                <a:ea typeface="Arial Unicode MS"/>
              </a:rPr>
              <a:t>, childcare services, special protection for working women</a:t>
            </a:r>
            <a:endParaRPr lang="en-US" sz="2800" dirty="0">
              <a:solidFill>
                <a:srgbClr val="7030A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0845"/>
            <a:ext cx="12193057" cy="957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419" y="0"/>
            <a:ext cx="2566638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93700"/>
            <a:ext cx="11480800" cy="10435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women’s empowerment in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30974"/>
            <a:ext cx="12192000" cy="4069871"/>
          </a:xfrm>
        </p:spPr>
        <p:txBody>
          <a:bodyPr>
            <a:normAutofit lnSpcReduction="10000"/>
          </a:bodyPr>
          <a:lstStyle/>
          <a:p>
            <a:pPr marR="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30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Women </a:t>
            </a:r>
            <a:r>
              <a:rPr lang="en-US" sz="300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in </a:t>
            </a:r>
            <a:r>
              <a:rPr lang="en-US" sz="30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science – </a:t>
            </a:r>
            <a:r>
              <a:rPr lang="en-US" sz="3000" b="1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49% </a:t>
            </a:r>
            <a:r>
              <a:rPr lang="en-US" sz="3000" b="1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of all </a:t>
            </a:r>
            <a:r>
              <a:rPr lang="en-US" sz="3000" b="1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scientists in </a:t>
            </a:r>
            <a:r>
              <a:rPr lang="en-US" sz="3000" b="1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Bulgaria</a:t>
            </a:r>
            <a:r>
              <a:rPr lang="en-US" sz="30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;</a:t>
            </a:r>
          </a:p>
          <a:p>
            <a:pPr marR="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30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Female </a:t>
            </a:r>
            <a:r>
              <a:rPr lang="en-US" sz="300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BA, MA and PhD students in Bulgaria </a:t>
            </a:r>
            <a:r>
              <a:rPr lang="en-US" sz="30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- </a:t>
            </a:r>
            <a:r>
              <a:rPr lang="en-US" sz="3000" b="1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43%</a:t>
            </a:r>
            <a:r>
              <a:rPr lang="en-US" sz="30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;</a:t>
            </a:r>
          </a:p>
          <a:p>
            <a:pPr marR="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3000" b="1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53</a:t>
            </a:r>
            <a:r>
              <a:rPr lang="en-US" sz="3000" b="1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% of all doctorate degrees </a:t>
            </a:r>
            <a:r>
              <a:rPr lang="en-US" sz="300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in Bulgaria are awarded to women. </a:t>
            </a:r>
            <a:endParaRPr lang="en-US" sz="3000" dirty="0" smtClean="0">
              <a:solidFill>
                <a:srgbClr val="7030A0"/>
              </a:solidFill>
              <a:uFill>
                <a:solidFill>
                  <a:srgbClr val="000000"/>
                </a:solidFill>
              </a:uFill>
              <a:latin typeface="Trebuchet MS" panose="020B0603020202020204" pitchFamily="34" charset="0"/>
              <a:ea typeface="Arial Unicode MS"/>
              <a:cs typeface="Arial Unicode MS"/>
            </a:endParaRPr>
          </a:p>
          <a:p>
            <a:pPr marR="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3000" u="sng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Gender </a:t>
            </a:r>
            <a:r>
              <a:rPr lang="en-US" sz="3000" u="sng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equality in </a:t>
            </a:r>
            <a:r>
              <a:rPr lang="en-US" sz="3000" u="sng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science:</a:t>
            </a:r>
          </a:p>
          <a:p>
            <a:pPr lvl="1" algn="just">
              <a:spcBef>
                <a:spcPts val="600"/>
              </a:spcBef>
              <a:buFontTx/>
              <a:buChar char="-"/>
            </a:pPr>
            <a:r>
              <a:rPr lang="en-US" sz="30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equal </a:t>
            </a:r>
            <a:r>
              <a:rPr lang="en-US" sz="300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and open access to education for both </a:t>
            </a:r>
            <a:r>
              <a:rPr lang="en-US" sz="30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sexes </a:t>
            </a:r>
          </a:p>
          <a:p>
            <a:pPr lvl="1" algn="just">
              <a:spcBef>
                <a:spcPts val="600"/>
              </a:spcBef>
              <a:buFontTx/>
              <a:buChar char="-"/>
            </a:pPr>
            <a:r>
              <a:rPr lang="en-US" sz="30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equal </a:t>
            </a:r>
            <a:r>
              <a:rPr lang="en-US" sz="300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opportunities for the </a:t>
            </a:r>
            <a:r>
              <a:rPr lang="en-US" sz="30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employment</a:t>
            </a:r>
          </a:p>
          <a:p>
            <a:pPr lvl="1" algn="just">
              <a:spcBef>
                <a:spcPts val="600"/>
              </a:spcBef>
              <a:buFontTx/>
              <a:buChar char="-"/>
            </a:pPr>
            <a:r>
              <a:rPr lang="en-US" sz="30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equal </a:t>
            </a:r>
            <a:r>
              <a:rPr lang="en-US" sz="300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professional </a:t>
            </a:r>
            <a:r>
              <a:rPr lang="en-US" sz="30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development</a:t>
            </a:r>
          </a:p>
          <a:p>
            <a:pPr lvl="1" algn="just">
              <a:spcBef>
                <a:spcPts val="600"/>
              </a:spcBef>
              <a:buFontTx/>
              <a:buChar char="-"/>
            </a:pPr>
            <a:r>
              <a:rPr lang="en-US" sz="30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equal </a:t>
            </a:r>
            <a:r>
              <a:rPr lang="en-US" sz="300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pay for equal </a:t>
            </a:r>
            <a:r>
              <a:rPr lang="en-US" sz="30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Arial Unicode MS"/>
                <a:cs typeface="Arial Unicode MS"/>
              </a:rPr>
              <a:t>work</a:t>
            </a:r>
            <a:endParaRPr lang="en-US" sz="3000" dirty="0">
              <a:solidFill>
                <a:srgbClr val="7030A0"/>
              </a:solidFill>
              <a:uFill>
                <a:solidFill>
                  <a:srgbClr val="000000"/>
                </a:solidFill>
              </a:uFill>
              <a:latin typeface="Trebuchet MS" panose="020B0603020202020204" pitchFamily="34" charset="0"/>
              <a:ea typeface="Arial Unicode MS"/>
              <a:cs typeface="Arial Unicode MS"/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419" y="0"/>
            <a:ext cx="2566638" cy="2310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0845"/>
            <a:ext cx="12193057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7913"/>
            <a:ext cx="11125200" cy="118872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Civil society participation in </a:t>
            </a:r>
            <a:r>
              <a:rPr lang="en-US" sz="4000" b="1" dirty="0" err="1" smtClean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bulgaria</a:t>
            </a:r>
            <a:endParaRPr lang="en-US" sz="4000" b="1" dirty="0">
              <a:solidFill>
                <a:srgbClr val="B50B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10584"/>
            <a:ext cx="12192000" cy="2921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491BA5"/>
                </a:solidFill>
                <a:latin typeface="Trebuchet MS" panose="020B0603020202020204" pitchFamily="34" charset="0"/>
              </a:rPr>
              <a:t>The </a:t>
            </a:r>
            <a:r>
              <a:rPr lang="en-US" sz="4000" b="1" dirty="0" smtClean="0">
                <a:solidFill>
                  <a:srgbClr val="491BA5"/>
                </a:solidFill>
                <a:latin typeface="Trebuchet MS" panose="020B0603020202020204" pitchFamily="34" charset="0"/>
              </a:rPr>
              <a:t>civil society</a:t>
            </a:r>
            <a:r>
              <a:rPr lang="en-US" sz="4000" dirty="0" smtClean="0">
                <a:solidFill>
                  <a:srgbClr val="491BA5"/>
                </a:solidFill>
                <a:latin typeface="Trebuchet MS" panose="020B0603020202020204" pitchFamily="34" charset="0"/>
              </a:rPr>
              <a:t> in </a:t>
            </a:r>
            <a:r>
              <a:rPr lang="en-US" sz="4000" b="1" dirty="0" smtClean="0">
                <a:solidFill>
                  <a:srgbClr val="491BA5"/>
                </a:solidFill>
                <a:latin typeface="Trebuchet MS" panose="020B0603020202020204" pitchFamily="34" charset="0"/>
              </a:rPr>
              <a:t>Bulgaria</a:t>
            </a:r>
            <a:r>
              <a:rPr lang="en-US" sz="4000" dirty="0" smtClean="0">
                <a:solidFill>
                  <a:srgbClr val="491BA5"/>
                </a:solidFill>
                <a:latin typeface="Trebuchet MS" panose="020B0603020202020204" pitchFamily="34" charset="0"/>
              </a:rPr>
              <a:t> is actively involved </a:t>
            </a:r>
            <a:r>
              <a:rPr lang="en-US" sz="4000" dirty="0">
                <a:solidFill>
                  <a:srgbClr val="491BA5"/>
                </a:solidFill>
                <a:latin typeface="Trebuchet MS" panose="020B0603020202020204" pitchFamily="34" charset="0"/>
              </a:rPr>
              <a:t>in all processes related to </a:t>
            </a:r>
            <a:r>
              <a:rPr lang="en-US" sz="4000" b="1" dirty="0">
                <a:solidFill>
                  <a:srgbClr val="491BA5"/>
                </a:solidFill>
                <a:latin typeface="Trebuchet MS" panose="020B0603020202020204" pitchFamily="34" charset="0"/>
              </a:rPr>
              <a:t>gender equality </a:t>
            </a:r>
            <a:r>
              <a:rPr lang="en-US" sz="4000" dirty="0">
                <a:solidFill>
                  <a:srgbClr val="491BA5"/>
                </a:solidFill>
                <a:latin typeface="Trebuchet MS" panose="020B0603020202020204" pitchFamily="34" charset="0"/>
              </a:rPr>
              <a:t>and </a:t>
            </a:r>
            <a:endParaRPr lang="en-US" sz="4000" dirty="0" smtClean="0">
              <a:solidFill>
                <a:srgbClr val="491BA5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491BA5"/>
                </a:solidFill>
                <a:latin typeface="Trebuchet MS" panose="020B0603020202020204" pitchFamily="34" charset="0"/>
              </a:rPr>
              <a:t>non-discrimination </a:t>
            </a:r>
            <a:r>
              <a:rPr lang="en-US" sz="4000" dirty="0">
                <a:solidFill>
                  <a:srgbClr val="491BA5"/>
                </a:solidFill>
                <a:latin typeface="Trebuchet MS" panose="020B0603020202020204" pitchFamily="34" charset="0"/>
              </a:rPr>
              <a:t>contributing to the </a:t>
            </a:r>
            <a:r>
              <a:rPr lang="en-US" sz="4000" b="1" dirty="0">
                <a:solidFill>
                  <a:srgbClr val="491BA5"/>
                </a:solidFill>
                <a:latin typeface="Trebuchet MS" panose="020B0603020202020204" pitchFamily="34" charset="0"/>
              </a:rPr>
              <a:t>elaboration of relevant legislation and policies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2310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0845"/>
            <a:ext cx="12193057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78" y="474572"/>
            <a:ext cx="10883900" cy="118872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Arial Unicode MS"/>
              </a:rPr>
              <a:t>Ms. </a:t>
            </a:r>
            <a:r>
              <a:rPr lang="en-US" sz="3200" dirty="0" err="1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Arial Unicode MS"/>
              </a:rPr>
              <a:t>Genoveva</a:t>
            </a:r>
            <a:r>
              <a:rPr lang="en-US" sz="3200" dirty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Arial Unicode MS"/>
              </a:rPr>
              <a:t> </a:t>
            </a:r>
            <a:r>
              <a:rPr lang="en-US" sz="3200" dirty="0" err="1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Arial Unicode MS"/>
              </a:rPr>
              <a:t>Tisheva</a:t>
            </a:r>
            <a:r>
              <a:rPr lang="en-US" sz="3200" dirty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Arial Unicode MS"/>
              </a:rPr>
              <a:t> </a:t>
            </a:r>
            <a:r>
              <a:rPr lang="en-US" sz="3200" dirty="0" smtClean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Arial Unicode MS"/>
              </a:rPr>
              <a:t>- Managing </a:t>
            </a:r>
            <a:r>
              <a:rPr lang="en-US" sz="3200" dirty="0">
                <a:solidFill>
                  <a:srgbClr val="B50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Arial Unicode MS"/>
              </a:rPr>
              <a:t>Director of the Bulgarian Gender Research Foundation</a:t>
            </a:r>
            <a:endParaRPr lang="en-US" sz="3200" dirty="0">
              <a:solidFill>
                <a:srgbClr val="B50B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" y="1930400"/>
            <a:ext cx="12192000" cy="3873500"/>
          </a:xfrm>
        </p:spPr>
        <p:txBody>
          <a:bodyPr>
            <a:noAutofit/>
          </a:bodyPr>
          <a:lstStyle/>
          <a:p>
            <a:pPr algn="ctr">
              <a:buFontTx/>
              <a:buChar char="-"/>
            </a:pPr>
            <a:r>
              <a:rPr lang="en-US" sz="3200" kern="100" dirty="0" smtClean="0">
                <a:solidFill>
                  <a:srgbClr val="491BA5"/>
                </a:solidFill>
                <a:latin typeface="Trebuchet MS" panose="020B0603020202020204" pitchFamily="34" charset="0"/>
                <a:ea typeface="Arial Unicode MS"/>
              </a:rPr>
              <a:t>renowned </a:t>
            </a:r>
            <a:r>
              <a:rPr lang="en-US" sz="3200" kern="100" dirty="0">
                <a:solidFill>
                  <a:srgbClr val="491BA5"/>
                </a:solidFill>
                <a:latin typeface="Trebuchet MS" panose="020B0603020202020204" pitchFamily="34" charset="0"/>
                <a:ea typeface="Arial Unicode MS"/>
              </a:rPr>
              <a:t>legal expert on the implementation of </a:t>
            </a:r>
            <a:r>
              <a:rPr lang="en-US" sz="3200" kern="100" dirty="0" smtClean="0">
                <a:solidFill>
                  <a:srgbClr val="491BA5"/>
                </a:solidFill>
                <a:latin typeface="Trebuchet MS" panose="020B0603020202020204" pitchFamily="34" charset="0"/>
                <a:ea typeface="Arial Unicode MS"/>
              </a:rPr>
              <a:t>CEDAW;</a:t>
            </a:r>
          </a:p>
          <a:p>
            <a:pPr algn="ctr">
              <a:buFontTx/>
              <a:buChar char="-"/>
            </a:pPr>
            <a:r>
              <a:rPr lang="en-US" sz="3200" kern="100" dirty="0" smtClean="0">
                <a:solidFill>
                  <a:srgbClr val="491BA5"/>
                </a:solidFill>
                <a:latin typeface="Trebuchet MS" panose="020B0603020202020204" pitchFamily="34" charset="0"/>
                <a:ea typeface="Arial Unicode MS"/>
              </a:rPr>
              <a:t>drafting </a:t>
            </a:r>
            <a:r>
              <a:rPr lang="en-US" sz="3200" kern="100" dirty="0">
                <a:solidFill>
                  <a:srgbClr val="491BA5"/>
                </a:solidFill>
                <a:latin typeface="Trebuchet MS" panose="020B0603020202020204" pitchFamily="34" charset="0"/>
                <a:ea typeface="Arial Unicode MS"/>
              </a:rPr>
              <a:t>legislation, preparing shadow reports to UN treaty bodies, delivering lectures, educating young lawyers, raising awareness about gender equality, etc. </a:t>
            </a:r>
            <a:endParaRPr lang="en-US" sz="3200" kern="100" dirty="0" smtClean="0">
              <a:solidFill>
                <a:srgbClr val="491BA5"/>
              </a:solidFill>
              <a:latin typeface="Trebuchet MS" panose="020B0603020202020204" pitchFamily="34" charset="0"/>
              <a:ea typeface="Arial Unicode MS"/>
            </a:endParaRPr>
          </a:p>
          <a:p>
            <a:pPr algn="ctr">
              <a:buFontTx/>
              <a:buChar char="-"/>
            </a:pPr>
            <a:r>
              <a:rPr lang="en-US" sz="3200" b="1" kern="100" dirty="0" smtClean="0">
                <a:solidFill>
                  <a:srgbClr val="491BA5"/>
                </a:solidFill>
                <a:latin typeface="Trebuchet MS" panose="020B0603020202020204" pitchFamily="34" charset="0"/>
                <a:ea typeface="Arial Unicode MS"/>
              </a:rPr>
              <a:t>Ms. </a:t>
            </a:r>
            <a:r>
              <a:rPr lang="en-US" sz="3200" b="1" kern="100" dirty="0" err="1" smtClean="0">
                <a:solidFill>
                  <a:srgbClr val="491BA5"/>
                </a:solidFill>
                <a:latin typeface="Trebuchet MS" panose="020B0603020202020204" pitchFamily="34" charset="0"/>
                <a:ea typeface="Arial Unicode MS"/>
              </a:rPr>
              <a:t>Genoveva</a:t>
            </a:r>
            <a:r>
              <a:rPr lang="en-US" sz="3200" b="1" kern="100" dirty="0" smtClean="0">
                <a:solidFill>
                  <a:srgbClr val="491BA5"/>
                </a:solidFill>
                <a:latin typeface="Trebuchet MS" panose="020B0603020202020204" pitchFamily="34" charset="0"/>
                <a:ea typeface="Arial Unicode MS"/>
              </a:rPr>
              <a:t> </a:t>
            </a:r>
            <a:r>
              <a:rPr lang="en-US" sz="3200" b="1" kern="100" dirty="0" err="1" smtClean="0">
                <a:solidFill>
                  <a:srgbClr val="491BA5"/>
                </a:solidFill>
                <a:latin typeface="Trebuchet MS" panose="020B0603020202020204" pitchFamily="34" charset="0"/>
                <a:ea typeface="Arial Unicode MS"/>
              </a:rPr>
              <a:t>Tisheva</a:t>
            </a:r>
            <a:r>
              <a:rPr lang="en-US" sz="3200" kern="100" dirty="0" smtClean="0">
                <a:solidFill>
                  <a:srgbClr val="491BA5"/>
                </a:solidFill>
                <a:latin typeface="Trebuchet MS" panose="020B0603020202020204" pitchFamily="34" charset="0"/>
                <a:ea typeface="Arial Unicode MS"/>
              </a:rPr>
              <a:t> </a:t>
            </a:r>
            <a:r>
              <a:rPr lang="en-US" sz="3200" kern="100" dirty="0">
                <a:solidFill>
                  <a:srgbClr val="491BA5"/>
                </a:solidFill>
                <a:latin typeface="Trebuchet MS" panose="020B0603020202020204" pitchFamily="34" charset="0"/>
                <a:ea typeface="Arial Unicode MS"/>
              </a:rPr>
              <a:t>is the Bulgarian candidate for membership in the </a:t>
            </a:r>
            <a:r>
              <a:rPr lang="en-US" sz="3200" b="1" kern="100" dirty="0">
                <a:solidFill>
                  <a:srgbClr val="491BA5"/>
                </a:solidFill>
                <a:latin typeface="Trebuchet MS" panose="020B0603020202020204" pitchFamily="34" charset="0"/>
                <a:ea typeface="Arial Unicode MS"/>
              </a:rPr>
              <a:t>CEDAW Committee for the period 2019 – 2022</a:t>
            </a:r>
            <a:r>
              <a:rPr lang="en-US" sz="3200" kern="100" dirty="0">
                <a:solidFill>
                  <a:srgbClr val="491BA5"/>
                </a:solidFill>
                <a:latin typeface="Trebuchet MS" panose="020B0603020202020204" pitchFamily="34" charset="0"/>
                <a:ea typeface="Arial Unicode MS"/>
              </a:rPr>
              <a:t> at the elections </a:t>
            </a:r>
            <a:r>
              <a:rPr lang="en-US" sz="3200" kern="100" dirty="0" smtClean="0">
                <a:solidFill>
                  <a:srgbClr val="491BA5"/>
                </a:solidFill>
                <a:latin typeface="Trebuchet MS" panose="020B0603020202020204" pitchFamily="34" charset="0"/>
                <a:ea typeface="Arial Unicode MS"/>
              </a:rPr>
              <a:t>this </a:t>
            </a:r>
            <a:r>
              <a:rPr lang="en-US" sz="3200" kern="100" dirty="0">
                <a:solidFill>
                  <a:srgbClr val="491BA5"/>
                </a:solidFill>
                <a:latin typeface="Trebuchet MS" panose="020B0603020202020204" pitchFamily="34" charset="0"/>
                <a:ea typeface="Arial Unicode MS"/>
              </a:rPr>
              <a:t>June here in New York.</a:t>
            </a:r>
            <a:endParaRPr lang="en-US" sz="3200" dirty="0">
              <a:solidFill>
                <a:srgbClr val="491BA5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0845"/>
            <a:ext cx="12193057" cy="957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362" y="0"/>
            <a:ext cx="2566638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116</TotalTime>
  <Words>517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Unicode MS</vt:lpstr>
      <vt:lpstr>Gill Sans MT</vt:lpstr>
      <vt:lpstr>Times</vt:lpstr>
      <vt:lpstr>Trebuchet MS</vt:lpstr>
      <vt:lpstr>Parcel</vt:lpstr>
      <vt:lpstr>CSW62 Review Theme Participation of Women and Girls in the Digital World</vt:lpstr>
      <vt:lpstr>Gender Equality — an important prerequisite for the full realization of all human rights</vt:lpstr>
      <vt:lpstr>Realizing the human rights of women and girls - Bulgarian legal framework </vt:lpstr>
      <vt:lpstr>Strengthening the enabling environment for gender equality in Bulgaria</vt:lpstr>
      <vt:lpstr>Women’s participation in decision-making – the Bulgarian model</vt:lpstr>
      <vt:lpstr>Measures to promote participation of women in the digital sector – the example of bulgaria</vt:lpstr>
      <vt:lpstr>women’s empowerment in science</vt:lpstr>
      <vt:lpstr>Civil society participation in bulgaria</vt:lpstr>
      <vt:lpstr>Ms. Genoveva Tisheva - Managing Director of the Bulgarian Gender Research Foundation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CSW62 Review Theme - Progress made by Bulgaria in ensuring women’s participation in the digital world</dc:title>
  <dc:creator>ASYA</dc:creator>
  <cp:keywords>ASYA</cp:keywords>
  <cp:lastModifiedBy>ASYA</cp:lastModifiedBy>
  <cp:revision>15</cp:revision>
  <dcterms:created xsi:type="dcterms:W3CDTF">2018-03-13T21:56:47Z</dcterms:created>
  <dcterms:modified xsi:type="dcterms:W3CDTF">2018-03-13T23:53:48Z</dcterms:modified>
</cp:coreProperties>
</file>