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tiff" ContentType="image/tif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tags/tag6.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7" r:id="rId2"/>
    <p:sldId id="266" r:id="rId3"/>
    <p:sldId id="267" r:id="rId4"/>
    <p:sldId id="265" r:id="rId5"/>
    <p:sldId id="259" r:id="rId6"/>
    <p:sldId id="268" r:id="rId7"/>
    <p:sldId id="269" r:id="rId8"/>
    <p:sldId id="264" r:id="rId9"/>
    <p:sldId id="270" r:id="rId10"/>
    <p:sldId id="271" r:id="rId11"/>
    <p:sldId id="272" r:id="rId12"/>
    <p:sldId id="274" r:id="rId13"/>
    <p:sldId id="276" r:id="rId14"/>
    <p:sldId id="284" r:id="rId15"/>
    <p:sldId id="277" r:id="rId16"/>
    <p:sldId id="283" r:id="rId17"/>
    <p:sldId id="280" r:id="rId18"/>
    <p:sldId id="278" r:id="rId19"/>
    <p:sldId id="260" r:id="rId20"/>
    <p:sldId id="279" r:id="rId21"/>
    <p:sldId id="282" r:id="rId22"/>
    <p:sldId id="28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ACBCDF8-1B03-A84F-9B9C-7633D2EAAA0D}">
          <p14:sldIdLst>
            <p14:sldId id="257"/>
          </p14:sldIdLst>
        </p14:section>
        <p14:section name="Untitled Section" id="{B1724D1A-F023-AC46-8AA2-46CCC4D5F037}">
          <p14:sldIdLst>
            <p14:sldId id="266"/>
            <p14:sldId id="267"/>
            <p14:sldId id="265"/>
            <p14:sldId id="259"/>
            <p14:sldId id="268"/>
            <p14:sldId id="269"/>
            <p14:sldId id="264"/>
            <p14:sldId id="270"/>
            <p14:sldId id="271"/>
            <p14:sldId id="272"/>
            <p14:sldId id="274"/>
            <p14:sldId id="276"/>
            <p14:sldId id="284"/>
            <p14:sldId id="277"/>
            <p14:sldId id="283"/>
            <p14:sldId id="280"/>
            <p14:sldId id="278"/>
            <p14:sldId id="260"/>
            <p14:sldId id="279"/>
            <p14:sldId id="282"/>
            <p14:sldId id="28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2CDCB"/>
    <a:srgbClr val="00F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05"/>
  </p:normalViewPr>
  <p:slideViewPr>
    <p:cSldViewPr snapToGrid="0" snapToObjects="1">
      <p:cViewPr varScale="1">
        <p:scale>
          <a:sx n="108" d="100"/>
          <a:sy n="108" d="100"/>
        </p:scale>
        <p:origin x="73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581588867595799"/>
          <c:y val="0.195822532921298"/>
          <c:w val="0.74540490864862496"/>
          <c:h val="0.79956377349223895"/>
        </c:manualLayout>
      </c:layout>
      <c:pieChart>
        <c:varyColors val="1"/>
        <c:ser>
          <c:idx val="0"/>
          <c:order val="0"/>
          <c:tx>
            <c:strRef>
              <c:f>Sheet1!$B$1</c:f>
              <c:strCache>
                <c:ptCount val="1"/>
                <c:pt idx="0">
                  <c:v>Sales</c:v>
                </c:pt>
              </c:strCache>
            </c:strRef>
          </c:tx>
          <c:dPt>
            <c:idx val="0"/>
            <c:bubble3D val="0"/>
            <c:explosion val="12"/>
            <c:spPr>
              <a:solidFill>
                <a:srgbClr val="FFC000"/>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1-9738-4865-934F-56D47463C7D6}"/>
              </c:ext>
            </c:extLst>
          </c:dPt>
          <c:dPt>
            <c:idx val="1"/>
            <c:bubble3D val="0"/>
            <c:spPr>
              <a:solidFill>
                <a:schemeClr val="accent1"/>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3-9738-4865-934F-56D47463C7D6}"/>
              </c:ext>
            </c:extLst>
          </c:dPt>
          <c:dPt>
            <c:idx val="2"/>
            <c:bubble3D val="0"/>
            <c:spPr>
              <a:solidFill>
                <a:schemeClr val="accent3"/>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5-9738-4865-934F-56D47463C7D6}"/>
              </c:ext>
            </c:extLst>
          </c:dPt>
          <c:dPt>
            <c:idx val="3"/>
            <c:bubble3D val="0"/>
            <c:spPr>
              <a:solidFill>
                <a:schemeClr val="accent4"/>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7-9738-4865-934F-56D47463C7D6}"/>
              </c:ext>
            </c:extLst>
          </c:dPt>
          <c:dPt>
            <c:idx val="4"/>
            <c:bubble3D val="0"/>
            <c:spPr>
              <a:solidFill>
                <a:schemeClr val="accent5"/>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9-9738-4865-934F-56D47463C7D6}"/>
              </c:ext>
            </c:extLst>
          </c:dPt>
          <c:dPt>
            <c:idx val="5"/>
            <c:bubble3D val="0"/>
            <c:spPr>
              <a:solidFill>
                <a:schemeClr val="accent6"/>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B-9738-4865-934F-56D47463C7D6}"/>
              </c:ext>
            </c:extLst>
          </c:dPt>
          <c:dPt>
            <c:idx val="6"/>
            <c:bubble3D val="0"/>
            <c:spPr>
              <a:solidFill>
                <a:srgbClr val="A6A6A6"/>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D-9738-4865-934F-56D47463C7D6}"/>
              </c:ext>
            </c:extLst>
          </c:dPt>
          <c:dPt>
            <c:idx val="7"/>
            <c:bubble3D val="0"/>
            <c:spPr>
              <a:solidFill>
                <a:srgbClr val="D9D9D9"/>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F-9738-4865-934F-56D47463C7D6}"/>
              </c:ext>
            </c:extLst>
          </c:dPt>
          <c:dPt>
            <c:idx val="8"/>
            <c:bubble3D val="0"/>
            <c:spPr>
              <a:solidFill>
                <a:srgbClr val="FFC979"/>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11-9738-4865-934F-56D47463C7D6}"/>
              </c:ext>
            </c:extLst>
          </c:dPt>
          <c:dPt>
            <c:idx val="9"/>
            <c:bubble3D val="0"/>
            <c:spPr>
              <a:solidFill>
                <a:srgbClr val="FFDDAB"/>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13-9738-4865-934F-56D47463C7D6}"/>
              </c:ext>
            </c:extLst>
          </c:dPt>
          <c:dLbls>
            <c:dLbl>
              <c:idx val="0"/>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738-4865-934F-56D47463C7D6}"/>
                </c:ext>
              </c:extLst>
            </c:dLbl>
            <c:dLbl>
              <c:idx val="1"/>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Calibri"/>
                      <a:ea typeface="Calibri"/>
                      <a:cs typeface="Calibri"/>
                    </a:defRPr>
                  </a:pPr>
                  <a:endParaRPr lang="en-US"/>
                </a:p>
              </c:txPr>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738-4865-934F-56D47463C7D6}"/>
                </c:ext>
              </c:extLst>
            </c:dLbl>
            <c:dLbl>
              <c:idx val="2"/>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738-4865-934F-56D47463C7D6}"/>
                </c:ext>
              </c:extLst>
            </c:dLbl>
            <c:dLbl>
              <c:idx val="4"/>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738-4865-934F-56D47463C7D6}"/>
                </c:ext>
              </c:extLst>
            </c:dLbl>
            <c:dLbl>
              <c:idx val="5"/>
              <c:delete val="1"/>
              <c:extLst>
                <c:ext xmlns:c15="http://schemas.microsoft.com/office/drawing/2012/chart" uri="{CE6537A1-D6FC-4f65-9D91-7224C49458BB}"/>
                <c:ext xmlns:c16="http://schemas.microsoft.com/office/drawing/2014/chart" uri="{C3380CC4-5D6E-409C-BE32-E72D297353CC}">
                  <c16:uniqueId val="{0000000B-9738-4865-934F-56D47463C7D6}"/>
                </c:ext>
              </c:extLst>
            </c:dLbl>
            <c:dLbl>
              <c:idx val="6"/>
              <c:delete val="1"/>
              <c:extLst>
                <c:ext xmlns:c15="http://schemas.microsoft.com/office/drawing/2012/chart" uri="{CE6537A1-D6FC-4f65-9D91-7224C49458BB}"/>
                <c:ext xmlns:c16="http://schemas.microsoft.com/office/drawing/2014/chart" uri="{C3380CC4-5D6E-409C-BE32-E72D297353CC}">
                  <c16:uniqueId val="{0000000D-9738-4865-934F-56D47463C7D6}"/>
                </c:ext>
              </c:extLst>
            </c:dLbl>
            <c:dLbl>
              <c:idx val="7"/>
              <c:delete val="1"/>
              <c:extLst>
                <c:ext xmlns:c15="http://schemas.microsoft.com/office/drawing/2012/chart" uri="{CE6537A1-D6FC-4f65-9D91-7224C49458BB}"/>
                <c:ext xmlns:c16="http://schemas.microsoft.com/office/drawing/2014/chart" uri="{C3380CC4-5D6E-409C-BE32-E72D297353CC}">
                  <c16:uniqueId val="{0000000F-9738-4865-934F-56D47463C7D6}"/>
                </c:ext>
              </c:extLst>
            </c:dLbl>
            <c:dLbl>
              <c:idx val="8"/>
              <c:delete val="1"/>
              <c:extLst>
                <c:ext xmlns:c15="http://schemas.microsoft.com/office/drawing/2012/chart" uri="{CE6537A1-D6FC-4f65-9D91-7224C49458BB}"/>
                <c:ext xmlns:c16="http://schemas.microsoft.com/office/drawing/2014/chart" uri="{C3380CC4-5D6E-409C-BE32-E72D297353CC}">
                  <c16:uniqueId val="{00000011-9738-4865-934F-56D47463C7D6}"/>
                </c:ext>
              </c:extLst>
            </c:dLbl>
            <c:dLbl>
              <c:idx val="9"/>
              <c:delete val="1"/>
              <c:extLst>
                <c:ext xmlns:c15="http://schemas.microsoft.com/office/drawing/2012/chart" uri="{CE6537A1-D6FC-4f65-9D91-7224C49458BB}"/>
                <c:ext xmlns:c16="http://schemas.microsoft.com/office/drawing/2014/chart" uri="{C3380CC4-5D6E-409C-BE32-E72D297353CC}">
                  <c16:uniqueId val="{00000013-9738-4865-934F-56D47463C7D6}"/>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Calibri"/>
                    <a:ea typeface="Calibri"/>
                    <a:cs typeface="Calibri"/>
                  </a:defRPr>
                </a:pPr>
                <a:endParaRPr lang="en-US"/>
              </a:p>
            </c:txPr>
            <c:dLblPos val="inEnd"/>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Female</c:v>
                </c:pt>
                <c:pt idx="1">
                  <c:v>Male</c:v>
                </c:pt>
              </c:strCache>
            </c:strRef>
          </c:cat>
          <c:val>
            <c:numRef>
              <c:f>Sheet1!$B$2:$B$3</c:f>
              <c:numCache>
                <c:formatCode>0%</c:formatCode>
                <c:ptCount val="2"/>
                <c:pt idx="0">
                  <c:v>0.44</c:v>
                </c:pt>
                <c:pt idx="1">
                  <c:v>0.56000000000000005</c:v>
                </c:pt>
              </c:numCache>
            </c:numRef>
          </c:val>
          <c:extLst>
            <c:ext xmlns:c16="http://schemas.microsoft.com/office/drawing/2014/chart" uri="{C3380CC4-5D6E-409C-BE32-E72D297353CC}">
              <c16:uniqueId val="{00000014-9738-4865-934F-56D47463C7D6}"/>
            </c:ext>
          </c:extLst>
        </c:ser>
        <c:dLbls>
          <c:showLegendKey val="0"/>
          <c:showVal val="0"/>
          <c:showCatName val="0"/>
          <c:showSerName val="0"/>
          <c:showPercent val="0"/>
          <c:showBubbleSize val="0"/>
          <c:showLeaderLines val="1"/>
        </c:dLbls>
        <c:firstSliceAng val="0"/>
      </c:pieChart>
      <c:spPr>
        <a:noFill/>
        <a:ln>
          <a:noFill/>
        </a:ln>
        <a:effectLst/>
        <a:extLst>
          <a:ext uri="{909E8E84-426E-40DD-AFC4-6F175D3DCCD1}">
            <a14:hiddenFill xmlns:a14="http://schemas.microsoft.com/office/drawing/2010/main">
              <a:noFill/>
            </a14:hiddenFill>
          </a:ext>
        </a:extLst>
      </c:spPr>
    </c:plotArea>
    <c:legend>
      <c:legendPos val="t"/>
      <c:overlay val="0"/>
      <c:spPr>
        <a:noFill/>
        <a:ln>
          <a:noFill/>
        </a:ln>
        <a:effectLst/>
      </c:spPr>
      <c:txPr>
        <a:bodyPr rot="0" spcFirstLastPara="1" vertOverflow="ellipsis" vert="horz" wrap="square" anchor="ctr" anchorCtr="1"/>
        <a:lstStyle/>
        <a:p>
          <a:pPr>
            <a:defRPr sz="1200" b="0" i="0" u="none" strike="noStrike" kern="1200" baseline="0">
              <a:solidFill>
                <a:srgbClr val="000000"/>
              </a:solidFill>
              <a:latin typeface="Calibri"/>
              <a:ea typeface="Calibri"/>
              <a:cs typeface="Calibri"/>
            </a:defRPr>
          </a:pPr>
          <a:endParaRPr lang="en-US"/>
        </a:p>
      </c:txPr>
    </c:legend>
    <c:plotVisOnly val="1"/>
    <c:dispBlanksAs val="zero"/>
    <c:showDLblsOverMax val="0"/>
  </c:chart>
  <c:spPr>
    <a:noFill/>
    <a:ln>
      <a:noFill/>
    </a:ln>
    <a:effectLst/>
    <a:extLst>
      <a:ext uri="{909E8E84-426E-40DD-AFC4-6F175D3DCCD1}">
        <a14:hiddenFill xmlns:a14="http://schemas.microsoft.com/office/drawing/2010/main">
          <a:noFill/>
        </a14:hiddenFill>
      </a:ext>
    </a:extLst>
  </c:spPr>
  <c:txPr>
    <a:bodyPr/>
    <a:lstStyle/>
    <a:p>
      <a:pPr>
        <a:defRPr sz="1200" b="1" i="0" u="none" strike="noStrike" baseline="0">
          <a:solidFill>
            <a:srgbClr val="000000"/>
          </a:solidFill>
          <a:latin typeface="Calibri"/>
          <a:ea typeface="Calibri"/>
          <a:cs typeface="Calibri"/>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581588867595799"/>
          <c:y val="0.195822532921298"/>
          <c:w val="0.74540490864862496"/>
          <c:h val="0.79956377349223895"/>
        </c:manualLayout>
      </c:layout>
      <c:pieChart>
        <c:varyColors val="1"/>
        <c:ser>
          <c:idx val="0"/>
          <c:order val="0"/>
          <c:tx>
            <c:strRef>
              <c:f>Sheet1!$B$1</c:f>
              <c:strCache>
                <c:ptCount val="1"/>
                <c:pt idx="0">
                  <c:v>Sales</c:v>
                </c:pt>
              </c:strCache>
            </c:strRef>
          </c:tx>
          <c:dPt>
            <c:idx val="0"/>
            <c:bubble3D val="0"/>
            <c:explosion val="12"/>
            <c:spPr>
              <a:solidFill>
                <a:srgbClr val="FFC000"/>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1-FFC6-424C-AC1B-603A2176ECB6}"/>
              </c:ext>
            </c:extLst>
          </c:dPt>
          <c:dPt>
            <c:idx val="1"/>
            <c:bubble3D val="0"/>
            <c:spPr>
              <a:solidFill>
                <a:schemeClr val="accent1"/>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3-FFC6-424C-AC1B-603A2176ECB6}"/>
              </c:ext>
            </c:extLst>
          </c:dPt>
          <c:dPt>
            <c:idx val="2"/>
            <c:bubble3D val="0"/>
            <c:spPr>
              <a:solidFill>
                <a:schemeClr val="accent3"/>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5-FFC6-424C-AC1B-603A2176ECB6}"/>
              </c:ext>
            </c:extLst>
          </c:dPt>
          <c:dPt>
            <c:idx val="3"/>
            <c:bubble3D val="0"/>
            <c:spPr>
              <a:solidFill>
                <a:schemeClr val="accent4"/>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7-FFC6-424C-AC1B-603A2176ECB6}"/>
              </c:ext>
            </c:extLst>
          </c:dPt>
          <c:dPt>
            <c:idx val="4"/>
            <c:bubble3D val="0"/>
            <c:spPr>
              <a:solidFill>
                <a:schemeClr val="accent5"/>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9-FFC6-424C-AC1B-603A2176ECB6}"/>
              </c:ext>
            </c:extLst>
          </c:dPt>
          <c:dPt>
            <c:idx val="5"/>
            <c:bubble3D val="0"/>
            <c:spPr>
              <a:solidFill>
                <a:schemeClr val="accent6"/>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B-FFC6-424C-AC1B-603A2176ECB6}"/>
              </c:ext>
            </c:extLst>
          </c:dPt>
          <c:dPt>
            <c:idx val="6"/>
            <c:bubble3D val="0"/>
            <c:spPr>
              <a:solidFill>
                <a:srgbClr val="A6A6A6"/>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D-FFC6-424C-AC1B-603A2176ECB6}"/>
              </c:ext>
            </c:extLst>
          </c:dPt>
          <c:dPt>
            <c:idx val="7"/>
            <c:bubble3D val="0"/>
            <c:spPr>
              <a:solidFill>
                <a:srgbClr val="D9D9D9"/>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F-FFC6-424C-AC1B-603A2176ECB6}"/>
              </c:ext>
            </c:extLst>
          </c:dPt>
          <c:dPt>
            <c:idx val="8"/>
            <c:bubble3D val="0"/>
            <c:spPr>
              <a:solidFill>
                <a:srgbClr val="FFC979"/>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11-FFC6-424C-AC1B-603A2176ECB6}"/>
              </c:ext>
            </c:extLst>
          </c:dPt>
          <c:dPt>
            <c:idx val="9"/>
            <c:bubble3D val="0"/>
            <c:spPr>
              <a:solidFill>
                <a:srgbClr val="FFDDAB"/>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13-FFC6-424C-AC1B-603A2176ECB6}"/>
              </c:ext>
            </c:extLst>
          </c:dPt>
          <c:dLbls>
            <c:dLbl>
              <c:idx val="0"/>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FC6-424C-AC1B-603A2176ECB6}"/>
                </c:ext>
              </c:extLst>
            </c:dLbl>
            <c:dLbl>
              <c:idx val="1"/>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Calibri"/>
                      <a:ea typeface="Calibri"/>
                      <a:cs typeface="Calibri"/>
                    </a:defRPr>
                  </a:pPr>
                  <a:endParaRPr lang="en-US"/>
                </a:p>
              </c:txPr>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FC6-424C-AC1B-603A2176ECB6}"/>
                </c:ext>
              </c:extLst>
            </c:dLbl>
            <c:dLbl>
              <c:idx val="2"/>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FC6-424C-AC1B-603A2176ECB6}"/>
                </c:ext>
              </c:extLst>
            </c:dLbl>
            <c:dLbl>
              <c:idx val="4"/>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FC6-424C-AC1B-603A2176ECB6}"/>
                </c:ext>
              </c:extLst>
            </c:dLbl>
            <c:dLbl>
              <c:idx val="6"/>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D-FFC6-424C-AC1B-603A2176ECB6}"/>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Calibri"/>
                    <a:ea typeface="Calibri"/>
                    <a:cs typeface="Calibri"/>
                  </a:defRPr>
                </a:pPr>
                <a:endParaRPr lang="en-US"/>
              </a:p>
            </c:txPr>
            <c:dLblPos val="inEnd"/>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Yes</c:v>
                </c:pt>
                <c:pt idx="1">
                  <c:v>No</c:v>
                </c:pt>
              </c:strCache>
            </c:strRef>
          </c:cat>
          <c:val>
            <c:numRef>
              <c:f>Sheet1!$B$2:$B$3</c:f>
              <c:numCache>
                <c:formatCode>0%</c:formatCode>
                <c:ptCount val="2"/>
                <c:pt idx="0">
                  <c:v>0.13</c:v>
                </c:pt>
                <c:pt idx="1">
                  <c:v>0.87</c:v>
                </c:pt>
              </c:numCache>
            </c:numRef>
          </c:val>
          <c:extLst>
            <c:ext xmlns:c16="http://schemas.microsoft.com/office/drawing/2014/chart" uri="{C3380CC4-5D6E-409C-BE32-E72D297353CC}">
              <c16:uniqueId val="{00000014-FFC6-424C-AC1B-603A2176ECB6}"/>
            </c:ext>
          </c:extLst>
        </c:ser>
        <c:dLbls>
          <c:showLegendKey val="0"/>
          <c:showVal val="0"/>
          <c:showCatName val="0"/>
          <c:showSerName val="0"/>
          <c:showPercent val="0"/>
          <c:showBubbleSize val="0"/>
          <c:showLeaderLines val="1"/>
        </c:dLbls>
        <c:firstSliceAng val="0"/>
      </c:pieChart>
      <c:spPr>
        <a:noFill/>
        <a:ln>
          <a:noFill/>
        </a:ln>
        <a:effectLst/>
        <a:extLst>
          <a:ext uri="{909E8E84-426E-40DD-AFC4-6F175D3DCCD1}">
            <a14:hiddenFill xmlns:a14="http://schemas.microsoft.com/office/drawing/2010/main">
              <a:noFill/>
            </a14:hiddenFill>
          </a:ext>
        </a:extLst>
      </c:spPr>
    </c:plotArea>
    <c:legend>
      <c:legendPos val="t"/>
      <c:overlay val="0"/>
      <c:spPr>
        <a:noFill/>
        <a:ln>
          <a:noFill/>
        </a:ln>
        <a:effectLst/>
      </c:spPr>
      <c:txPr>
        <a:bodyPr rot="0" spcFirstLastPara="1" vertOverflow="ellipsis" vert="horz" wrap="square" anchor="ctr" anchorCtr="1"/>
        <a:lstStyle/>
        <a:p>
          <a:pPr>
            <a:defRPr sz="1200" b="0" i="0" u="none" strike="noStrike" kern="1200" baseline="0">
              <a:solidFill>
                <a:srgbClr val="000000"/>
              </a:solidFill>
              <a:latin typeface="Calibri"/>
              <a:ea typeface="Calibri"/>
              <a:cs typeface="Calibri"/>
            </a:defRPr>
          </a:pPr>
          <a:endParaRPr lang="en-US"/>
        </a:p>
      </c:txPr>
    </c:legend>
    <c:plotVisOnly val="1"/>
    <c:dispBlanksAs val="zero"/>
    <c:showDLblsOverMax val="0"/>
  </c:chart>
  <c:spPr>
    <a:noFill/>
    <a:ln>
      <a:noFill/>
    </a:ln>
    <a:effectLst/>
    <a:extLst>
      <a:ext uri="{909E8E84-426E-40DD-AFC4-6F175D3DCCD1}">
        <a14:hiddenFill xmlns:a14="http://schemas.microsoft.com/office/drawing/2010/main">
          <a:noFill/>
        </a14:hiddenFill>
      </a:ext>
    </a:extLst>
  </c:spPr>
  <c:txPr>
    <a:bodyPr/>
    <a:lstStyle/>
    <a:p>
      <a:pPr>
        <a:defRPr sz="1200" b="1" i="0" u="none" strike="noStrike" baseline="0">
          <a:solidFill>
            <a:srgbClr val="000000"/>
          </a:solidFill>
          <a:latin typeface="Calibri"/>
          <a:ea typeface="Calibri"/>
          <a:cs typeface="Calibri"/>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Sheet1!$B$2</c:f>
              <c:strCache>
                <c:ptCount val="1"/>
                <c:pt idx="0">
                  <c:v>Male</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numRef>
              <c:f>Sheet1!$A$3:$A$79</c:f>
              <c:numCache>
                <c:formatCode>General</c:formatCode>
                <c:ptCount val="77"/>
              </c:numCache>
            </c:numRef>
          </c:cat>
          <c:val>
            <c:numRef>
              <c:f>Sheet1!$B$3:$B$79</c:f>
              <c:numCache>
                <c:formatCode>#,##0</c:formatCode>
                <c:ptCount val="77"/>
                <c:pt idx="1">
                  <c:v>392</c:v>
                </c:pt>
                <c:pt idx="2">
                  <c:v>20041</c:v>
                </c:pt>
                <c:pt idx="3">
                  <c:v>1</c:v>
                </c:pt>
                <c:pt idx="4">
                  <c:v>5582</c:v>
                </c:pt>
                <c:pt idx="5">
                  <c:v>1056</c:v>
                </c:pt>
                <c:pt idx="6">
                  <c:v>2</c:v>
                </c:pt>
                <c:pt idx="7">
                  <c:v>609</c:v>
                </c:pt>
                <c:pt idx="8">
                  <c:v>1</c:v>
                </c:pt>
                <c:pt idx="9">
                  <c:v>10</c:v>
                </c:pt>
                <c:pt idx="10">
                  <c:v>173</c:v>
                </c:pt>
                <c:pt idx="12">
                  <c:v>8</c:v>
                </c:pt>
                <c:pt idx="13">
                  <c:v>9</c:v>
                </c:pt>
                <c:pt idx="14">
                  <c:v>155</c:v>
                </c:pt>
                <c:pt idx="15">
                  <c:v>498</c:v>
                </c:pt>
                <c:pt idx="16">
                  <c:v>1525</c:v>
                </c:pt>
                <c:pt idx="17">
                  <c:v>7</c:v>
                </c:pt>
                <c:pt idx="18">
                  <c:v>2644</c:v>
                </c:pt>
                <c:pt idx="19">
                  <c:v>2</c:v>
                </c:pt>
                <c:pt idx="20">
                  <c:v>2511</c:v>
                </c:pt>
                <c:pt idx="21">
                  <c:v>295</c:v>
                </c:pt>
                <c:pt idx="22">
                  <c:v>31</c:v>
                </c:pt>
                <c:pt idx="24">
                  <c:v>2</c:v>
                </c:pt>
                <c:pt idx="25">
                  <c:v>85</c:v>
                </c:pt>
                <c:pt idx="27">
                  <c:v>392</c:v>
                </c:pt>
                <c:pt idx="28">
                  <c:v>796</c:v>
                </c:pt>
                <c:pt idx="29">
                  <c:v>439</c:v>
                </c:pt>
                <c:pt idx="30">
                  <c:v>11</c:v>
                </c:pt>
                <c:pt idx="31">
                  <c:v>118406</c:v>
                </c:pt>
                <c:pt idx="33">
                  <c:v>1</c:v>
                </c:pt>
                <c:pt idx="35">
                  <c:v>87</c:v>
                </c:pt>
                <c:pt idx="37">
                  <c:v>2347</c:v>
                </c:pt>
                <c:pt idx="38">
                  <c:v>110</c:v>
                </c:pt>
                <c:pt idx="39">
                  <c:v>306</c:v>
                </c:pt>
                <c:pt idx="40">
                  <c:v>34115</c:v>
                </c:pt>
                <c:pt idx="41">
                  <c:v>107</c:v>
                </c:pt>
                <c:pt idx="43">
                  <c:v>919</c:v>
                </c:pt>
                <c:pt idx="45">
                  <c:v>14</c:v>
                </c:pt>
                <c:pt idx="47">
                  <c:v>159</c:v>
                </c:pt>
                <c:pt idx="49">
                  <c:v>30</c:v>
                </c:pt>
                <c:pt idx="50">
                  <c:v>63</c:v>
                </c:pt>
                <c:pt idx="51">
                  <c:v>41</c:v>
                </c:pt>
                <c:pt idx="52">
                  <c:v>1</c:v>
                </c:pt>
                <c:pt idx="53">
                  <c:v>49</c:v>
                </c:pt>
                <c:pt idx="54">
                  <c:v>87</c:v>
                </c:pt>
                <c:pt idx="55">
                  <c:v>94</c:v>
                </c:pt>
                <c:pt idx="56">
                  <c:v>132</c:v>
                </c:pt>
                <c:pt idx="57">
                  <c:v>234</c:v>
                </c:pt>
                <c:pt idx="58">
                  <c:v>3</c:v>
                </c:pt>
                <c:pt idx="59">
                  <c:v>76</c:v>
                </c:pt>
                <c:pt idx="60">
                  <c:v>3</c:v>
                </c:pt>
                <c:pt idx="61">
                  <c:v>1868</c:v>
                </c:pt>
                <c:pt idx="62">
                  <c:v>85</c:v>
                </c:pt>
                <c:pt idx="64">
                  <c:v>30</c:v>
                </c:pt>
                <c:pt idx="65">
                  <c:v>23415</c:v>
                </c:pt>
                <c:pt idx="66">
                  <c:v>861</c:v>
                </c:pt>
                <c:pt idx="68">
                  <c:v>122</c:v>
                </c:pt>
                <c:pt idx="69">
                  <c:v>1</c:v>
                </c:pt>
                <c:pt idx="70">
                  <c:v>22</c:v>
                </c:pt>
                <c:pt idx="71">
                  <c:v>2135</c:v>
                </c:pt>
                <c:pt idx="72">
                  <c:v>3490</c:v>
                </c:pt>
                <c:pt idx="74">
                  <c:v>3739</c:v>
                </c:pt>
                <c:pt idx="75">
                  <c:v>580</c:v>
                </c:pt>
                <c:pt idx="76">
                  <c:v>22</c:v>
                </c:pt>
              </c:numCache>
            </c:numRef>
          </c:val>
          <c:extLst>
            <c:ext xmlns:c16="http://schemas.microsoft.com/office/drawing/2014/chart" uri="{C3380CC4-5D6E-409C-BE32-E72D297353CC}">
              <c16:uniqueId val="{00000000-5C49-DA4F-8DE8-1EF8DEB38894}"/>
            </c:ext>
          </c:extLst>
        </c:ser>
        <c:ser>
          <c:idx val="1"/>
          <c:order val="1"/>
          <c:tx>
            <c:strRef>
              <c:f>Sheet1!$C$2</c:f>
              <c:strCache>
                <c:ptCount val="1"/>
                <c:pt idx="0">
                  <c:v>Fmale</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numRef>
              <c:f>Sheet1!$A$3:$A$79</c:f>
              <c:numCache>
                <c:formatCode>General</c:formatCode>
                <c:ptCount val="77"/>
              </c:numCache>
            </c:numRef>
          </c:cat>
          <c:val>
            <c:numRef>
              <c:f>Sheet1!$C$3:$C$79</c:f>
              <c:numCache>
                <c:formatCode>#,##0</c:formatCode>
                <c:ptCount val="77"/>
                <c:pt idx="0">
                  <c:v>1</c:v>
                </c:pt>
                <c:pt idx="1">
                  <c:v>278</c:v>
                </c:pt>
                <c:pt idx="2">
                  <c:v>7485</c:v>
                </c:pt>
                <c:pt idx="4">
                  <c:v>1429</c:v>
                </c:pt>
                <c:pt idx="5">
                  <c:v>1052</c:v>
                </c:pt>
                <c:pt idx="6">
                  <c:v>1</c:v>
                </c:pt>
                <c:pt idx="7">
                  <c:v>986</c:v>
                </c:pt>
                <c:pt idx="8">
                  <c:v>8</c:v>
                </c:pt>
                <c:pt idx="9">
                  <c:v>10</c:v>
                </c:pt>
                <c:pt idx="10">
                  <c:v>91</c:v>
                </c:pt>
                <c:pt idx="11">
                  <c:v>4</c:v>
                </c:pt>
                <c:pt idx="12">
                  <c:v>53</c:v>
                </c:pt>
                <c:pt idx="13">
                  <c:v>14</c:v>
                </c:pt>
                <c:pt idx="14">
                  <c:v>87</c:v>
                </c:pt>
                <c:pt idx="15">
                  <c:v>111</c:v>
                </c:pt>
                <c:pt idx="16">
                  <c:v>341</c:v>
                </c:pt>
                <c:pt idx="17">
                  <c:v>8</c:v>
                </c:pt>
                <c:pt idx="18">
                  <c:v>5437</c:v>
                </c:pt>
                <c:pt idx="20">
                  <c:v>847</c:v>
                </c:pt>
                <c:pt idx="21">
                  <c:v>97</c:v>
                </c:pt>
                <c:pt idx="22">
                  <c:v>78</c:v>
                </c:pt>
                <c:pt idx="23">
                  <c:v>3</c:v>
                </c:pt>
                <c:pt idx="24">
                  <c:v>12</c:v>
                </c:pt>
                <c:pt idx="25">
                  <c:v>112</c:v>
                </c:pt>
                <c:pt idx="26">
                  <c:v>1</c:v>
                </c:pt>
                <c:pt idx="27">
                  <c:v>140</c:v>
                </c:pt>
                <c:pt idx="28">
                  <c:v>271</c:v>
                </c:pt>
                <c:pt idx="29">
                  <c:v>210</c:v>
                </c:pt>
                <c:pt idx="30">
                  <c:v>20</c:v>
                </c:pt>
                <c:pt idx="31">
                  <c:v>53711</c:v>
                </c:pt>
                <c:pt idx="32">
                  <c:v>16</c:v>
                </c:pt>
                <c:pt idx="34">
                  <c:v>1</c:v>
                </c:pt>
                <c:pt idx="35">
                  <c:v>1</c:v>
                </c:pt>
                <c:pt idx="36">
                  <c:v>1</c:v>
                </c:pt>
                <c:pt idx="37">
                  <c:v>2299</c:v>
                </c:pt>
                <c:pt idx="38">
                  <c:v>140</c:v>
                </c:pt>
                <c:pt idx="39">
                  <c:v>202</c:v>
                </c:pt>
                <c:pt idx="40">
                  <c:v>23629</c:v>
                </c:pt>
                <c:pt idx="41">
                  <c:v>45</c:v>
                </c:pt>
                <c:pt idx="42">
                  <c:v>9</c:v>
                </c:pt>
                <c:pt idx="43">
                  <c:v>492</c:v>
                </c:pt>
                <c:pt idx="44">
                  <c:v>1</c:v>
                </c:pt>
                <c:pt idx="45">
                  <c:v>11</c:v>
                </c:pt>
                <c:pt idx="46">
                  <c:v>1</c:v>
                </c:pt>
                <c:pt idx="47">
                  <c:v>195</c:v>
                </c:pt>
                <c:pt idx="48">
                  <c:v>1</c:v>
                </c:pt>
                <c:pt idx="49">
                  <c:v>49</c:v>
                </c:pt>
                <c:pt idx="50">
                  <c:v>20</c:v>
                </c:pt>
                <c:pt idx="51">
                  <c:v>42</c:v>
                </c:pt>
                <c:pt idx="53">
                  <c:v>17</c:v>
                </c:pt>
                <c:pt idx="54">
                  <c:v>17</c:v>
                </c:pt>
                <c:pt idx="55">
                  <c:v>146</c:v>
                </c:pt>
                <c:pt idx="56">
                  <c:v>71</c:v>
                </c:pt>
                <c:pt idx="57">
                  <c:v>152</c:v>
                </c:pt>
                <c:pt idx="59">
                  <c:v>58</c:v>
                </c:pt>
                <c:pt idx="61">
                  <c:v>960</c:v>
                </c:pt>
                <c:pt idx="62">
                  <c:v>95</c:v>
                </c:pt>
                <c:pt idx="63">
                  <c:v>1</c:v>
                </c:pt>
                <c:pt idx="64">
                  <c:v>42</c:v>
                </c:pt>
                <c:pt idx="65">
                  <c:v>10533</c:v>
                </c:pt>
                <c:pt idx="66">
                  <c:v>270</c:v>
                </c:pt>
                <c:pt idx="67">
                  <c:v>7</c:v>
                </c:pt>
                <c:pt idx="68">
                  <c:v>194</c:v>
                </c:pt>
                <c:pt idx="69">
                  <c:v>17</c:v>
                </c:pt>
                <c:pt idx="70">
                  <c:v>13</c:v>
                </c:pt>
                <c:pt idx="71">
                  <c:v>912</c:v>
                </c:pt>
                <c:pt idx="72">
                  <c:v>1177</c:v>
                </c:pt>
                <c:pt idx="73">
                  <c:v>4</c:v>
                </c:pt>
                <c:pt idx="74">
                  <c:v>1089</c:v>
                </c:pt>
                <c:pt idx="75">
                  <c:v>342</c:v>
                </c:pt>
                <c:pt idx="76">
                  <c:v>2</c:v>
                </c:pt>
              </c:numCache>
            </c:numRef>
          </c:val>
          <c:extLst>
            <c:ext xmlns:c16="http://schemas.microsoft.com/office/drawing/2014/chart" uri="{C3380CC4-5D6E-409C-BE32-E72D297353CC}">
              <c16:uniqueId val="{00000001-5C49-DA4F-8DE8-1EF8DEB38894}"/>
            </c:ext>
          </c:extLst>
        </c:ser>
        <c:dLbls>
          <c:showLegendKey val="0"/>
          <c:showVal val="0"/>
          <c:showCatName val="0"/>
          <c:showSerName val="0"/>
          <c:showPercent val="0"/>
          <c:showBubbleSize val="0"/>
        </c:dLbls>
        <c:gapWidth val="150"/>
        <c:axId val="369047759"/>
        <c:axId val="367985439"/>
      </c:barChart>
      <c:lineChart>
        <c:grouping val="standard"/>
        <c:varyColors val="0"/>
        <c:ser>
          <c:idx val="2"/>
          <c:order val="2"/>
          <c:tx>
            <c:strRef>
              <c:f>Sheet1!$D$2</c:f>
              <c:strCache>
                <c:ptCount val="1"/>
                <c:pt idx="0">
                  <c:v>Male2</c:v>
                </c:pt>
              </c:strCache>
            </c:strRef>
          </c:tx>
          <c:spPr>
            <a:ln w="34925" cap="rnd">
              <a:solidFill>
                <a:schemeClr val="accent3"/>
              </a:solidFill>
              <a:round/>
            </a:ln>
            <a:effectLst>
              <a:outerShdw blurRad="57150" dist="19050" dir="5400000" algn="ctr" rotWithShape="0">
                <a:srgbClr val="000000">
                  <a:alpha val="63000"/>
                </a:srgbClr>
              </a:outerShdw>
            </a:effectLst>
          </c:spPr>
          <c:marker>
            <c:symbol val="none"/>
          </c:marker>
          <c:cat>
            <c:numRef>
              <c:f>Sheet1!$A$3:$A$79</c:f>
              <c:numCache>
                <c:formatCode>General</c:formatCode>
                <c:ptCount val="77"/>
              </c:numCache>
            </c:numRef>
          </c:cat>
          <c:val>
            <c:numRef>
              <c:f>Sheet1!$D$3:$D$79</c:f>
              <c:numCache>
                <c:formatCode>#,##0</c:formatCode>
                <c:ptCount val="77"/>
                <c:pt idx="0">
                  <c:v>0</c:v>
                </c:pt>
                <c:pt idx="1">
                  <c:v>96</c:v>
                </c:pt>
                <c:pt idx="2">
                  <c:v>7357.5</c:v>
                </c:pt>
                <c:pt idx="3">
                  <c:v>0</c:v>
                </c:pt>
                <c:pt idx="4">
                  <c:v>2323.35</c:v>
                </c:pt>
                <c:pt idx="5">
                  <c:v>332.55</c:v>
                </c:pt>
                <c:pt idx="6">
                  <c:v>0</c:v>
                </c:pt>
                <c:pt idx="7">
                  <c:v>276.75</c:v>
                </c:pt>
                <c:pt idx="8">
                  <c:v>3.6</c:v>
                </c:pt>
                <c:pt idx="9">
                  <c:v>4.5</c:v>
                </c:pt>
                <c:pt idx="10">
                  <c:v>32.85</c:v>
                </c:pt>
                <c:pt idx="11">
                  <c:v>0</c:v>
                </c:pt>
                <c:pt idx="12">
                  <c:v>3.6</c:v>
                </c:pt>
                <c:pt idx="13">
                  <c:v>3.15</c:v>
                </c:pt>
                <c:pt idx="14">
                  <c:v>9.9</c:v>
                </c:pt>
                <c:pt idx="15">
                  <c:v>216.45000000000002</c:v>
                </c:pt>
                <c:pt idx="16">
                  <c:v>312.3</c:v>
                </c:pt>
                <c:pt idx="17">
                  <c:v>14.4</c:v>
                </c:pt>
                <c:pt idx="18">
                  <c:v>96.75</c:v>
                </c:pt>
                <c:pt idx="19">
                  <c:v>0</c:v>
                </c:pt>
                <c:pt idx="20">
                  <c:v>1073.25</c:v>
                </c:pt>
                <c:pt idx="21">
                  <c:v>36.450000000000003</c:v>
                </c:pt>
                <c:pt idx="22">
                  <c:v>8.1</c:v>
                </c:pt>
                <c:pt idx="23">
                  <c:v>0</c:v>
                </c:pt>
                <c:pt idx="24">
                  <c:v>0.9</c:v>
                </c:pt>
                <c:pt idx="25">
                  <c:v>30.150000000000002</c:v>
                </c:pt>
                <c:pt idx="26">
                  <c:v>0</c:v>
                </c:pt>
                <c:pt idx="27">
                  <c:v>26.55</c:v>
                </c:pt>
                <c:pt idx="28">
                  <c:v>204.75</c:v>
                </c:pt>
                <c:pt idx="29">
                  <c:v>111.60000000000001</c:v>
                </c:pt>
                <c:pt idx="30">
                  <c:v>2.7</c:v>
                </c:pt>
                <c:pt idx="31">
                  <c:v>38899.35</c:v>
                </c:pt>
                <c:pt idx="32">
                  <c:v>0.45</c:v>
                </c:pt>
                <c:pt idx="33">
                  <c:v>0</c:v>
                </c:pt>
                <c:pt idx="34">
                  <c:v>0</c:v>
                </c:pt>
                <c:pt idx="35">
                  <c:v>15.3</c:v>
                </c:pt>
                <c:pt idx="36">
                  <c:v>0</c:v>
                </c:pt>
                <c:pt idx="37">
                  <c:v>1470.15</c:v>
                </c:pt>
                <c:pt idx="38">
                  <c:v>39.6</c:v>
                </c:pt>
                <c:pt idx="39">
                  <c:v>71.55</c:v>
                </c:pt>
                <c:pt idx="40">
                  <c:v>22815</c:v>
                </c:pt>
                <c:pt idx="41">
                  <c:v>55.800000000000004</c:v>
                </c:pt>
                <c:pt idx="42">
                  <c:v>1.8</c:v>
                </c:pt>
                <c:pt idx="43">
                  <c:v>258.75</c:v>
                </c:pt>
                <c:pt idx="44">
                  <c:v>0.45</c:v>
                </c:pt>
                <c:pt idx="45">
                  <c:v>7.65</c:v>
                </c:pt>
                <c:pt idx="46">
                  <c:v>0</c:v>
                </c:pt>
                <c:pt idx="47">
                  <c:v>67.05</c:v>
                </c:pt>
                <c:pt idx="48">
                  <c:v>0</c:v>
                </c:pt>
                <c:pt idx="49">
                  <c:v>1.35</c:v>
                </c:pt>
                <c:pt idx="50">
                  <c:v>29.7</c:v>
                </c:pt>
                <c:pt idx="51">
                  <c:v>9.4500000000000011</c:v>
                </c:pt>
                <c:pt idx="52">
                  <c:v>0</c:v>
                </c:pt>
                <c:pt idx="53">
                  <c:v>6.3</c:v>
                </c:pt>
                <c:pt idx="54">
                  <c:v>15.75</c:v>
                </c:pt>
                <c:pt idx="55">
                  <c:v>63.45</c:v>
                </c:pt>
                <c:pt idx="56">
                  <c:v>135</c:v>
                </c:pt>
                <c:pt idx="57">
                  <c:v>53.1</c:v>
                </c:pt>
                <c:pt idx="58">
                  <c:v>0</c:v>
                </c:pt>
                <c:pt idx="59">
                  <c:v>18.45</c:v>
                </c:pt>
                <c:pt idx="60">
                  <c:v>1.8</c:v>
                </c:pt>
                <c:pt idx="61">
                  <c:v>629.55000000000007</c:v>
                </c:pt>
                <c:pt idx="62">
                  <c:v>52.65</c:v>
                </c:pt>
                <c:pt idx="63">
                  <c:v>0.45</c:v>
                </c:pt>
                <c:pt idx="64">
                  <c:v>25.2</c:v>
                </c:pt>
                <c:pt idx="65">
                  <c:v>7071.75</c:v>
                </c:pt>
                <c:pt idx="66">
                  <c:v>293.85000000000002</c:v>
                </c:pt>
                <c:pt idx="67">
                  <c:v>0</c:v>
                </c:pt>
                <c:pt idx="68">
                  <c:v>21.6</c:v>
                </c:pt>
                <c:pt idx="69">
                  <c:v>0</c:v>
                </c:pt>
                <c:pt idx="70">
                  <c:v>4.95</c:v>
                </c:pt>
                <c:pt idx="71">
                  <c:v>1505.7</c:v>
                </c:pt>
                <c:pt idx="72">
                  <c:v>779.4</c:v>
                </c:pt>
                <c:pt idx="73">
                  <c:v>0.45</c:v>
                </c:pt>
                <c:pt idx="74">
                  <c:v>758.7</c:v>
                </c:pt>
                <c:pt idx="75">
                  <c:v>228.15</c:v>
                </c:pt>
                <c:pt idx="76">
                  <c:v>21.6</c:v>
                </c:pt>
              </c:numCache>
            </c:numRef>
          </c:val>
          <c:smooth val="0"/>
          <c:extLst>
            <c:ext xmlns:c16="http://schemas.microsoft.com/office/drawing/2014/chart" uri="{C3380CC4-5D6E-409C-BE32-E72D297353CC}">
              <c16:uniqueId val="{00000002-5C49-DA4F-8DE8-1EF8DEB38894}"/>
            </c:ext>
          </c:extLst>
        </c:ser>
        <c:ser>
          <c:idx val="3"/>
          <c:order val="3"/>
          <c:tx>
            <c:strRef>
              <c:f>Sheet1!$E$2</c:f>
              <c:strCache>
                <c:ptCount val="1"/>
                <c:pt idx="0">
                  <c:v>Female</c:v>
                </c:pt>
              </c:strCache>
            </c:strRef>
          </c:tx>
          <c:spPr>
            <a:ln w="34925" cap="rnd">
              <a:solidFill>
                <a:schemeClr val="accent4"/>
              </a:solidFill>
              <a:round/>
            </a:ln>
            <a:effectLst>
              <a:outerShdw blurRad="57150" dist="19050" dir="5400000" algn="ctr" rotWithShape="0">
                <a:srgbClr val="000000">
                  <a:alpha val="63000"/>
                </a:srgbClr>
              </a:outerShdw>
            </a:effectLst>
          </c:spPr>
          <c:marker>
            <c:symbol val="none"/>
          </c:marker>
          <c:cat>
            <c:numRef>
              <c:f>Sheet1!$A$3:$A$79</c:f>
              <c:numCache>
                <c:formatCode>General</c:formatCode>
                <c:ptCount val="77"/>
              </c:numCache>
            </c:numRef>
          </c:cat>
          <c:val>
            <c:numRef>
              <c:f>Sheet1!$E$3:$E$79</c:f>
              <c:numCache>
                <c:formatCode>#,##0</c:formatCode>
                <c:ptCount val="77"/>
                <c:pt idx="0">
                  <c:v>0</c:v>
                </c:pt>
                <c:pt idx="1">
                  <c:v>121.95</c:v>
                </c:pt>
                <c:pt idx="2">
                  <c:v>9100.7999999999993</c:v>
                </c:pt>
                <c:pt idx="3">
                  <c:v>0</c:v>
                </c:pt>
                <c:pt idx="4">
                  <c:v>2403.4500000000003</c:v>
                </c:pt>
                <c:pt idx="5">
                  <c:v>113.85000000000001</c:v>
                </c:pt>
                <c:pt idx="6">
                  <c:v>0</c:v>
                </c:pt>
                <c:pt idx="7">
                  <c:v>227.70000000000002</c:v>
                </c:pt>
                <c:pt idx="8">
                  <c:v>3.6</c:v>
                </c:pt>
                <c:pt idx="9">
                  <c:v>4.95</c:v>
                </c:pt>
                <c:pt idx="10">
                  <c:v>26.55</c:v>
                </c:pt>
                <c:pt idx="11">
                  <c:v>0</c:v>
                </c:pt>
                <c:pt idx="12">
                  <c:v>0</c:v>
                </c:pt>
                <c:pt idx="13">
                  <c:v>5.4</c:v>
                </c:pt>
                <c:pt idx="14">
                  <c:v>27.45</c:v>
                </c:pt>
                <c:pt idx="15">
                  <c:v>319.95</c:v>
                </c:pt>
                <c:pt idx="16">
                  <c:v>444.6</c:v>
                </c:pt>
                <c:pt idx="17">
                  <c:v>10.8</c:v>
                </c:pt>
                <c:pt idx="18">
                  <c:v>40.050000000000004</c:v>
                </c:pt>
                <c:pt idx="19">
                  <c:v>0</c:v>
                </c:pt>
                <c:pt idx="20">
                  <c:v>1643.8500000000001</c:v>
                </c:pt>
                <c:pt idx="21">
                  <c:v>39.15</c:v>
                </c:pt>
                <c:pt idx="22">
                  <c:v>18</c:v>
                </c:pt>
                <c:pt idx="23">
                  <c:v>0</c:v>
                </c:pt>
                <c:pt idx="24">
                  <c:v>0.9</c:v>
                </c:pt>
                <c:pt idx="25">
                  <c:v>39.6</c:v>
                </c:pt>
                <c:pt idx="26">
                  <c:v>0</c:v>
                </c:pt>
                <c:pt idx="27">
                  <c:v>37.35</c:v>
                </c:pt>
                <c:pt idx="28">
                  <c:v>207.45000000000002</c:v>
                </c:pt>
                <c:pt idx="29">
                  <c:v>122.85000000000001</c:v>
                </c:pt>
                <c:pt idx="30">
                  <c:v>0</c:v>
                </c:pt>
                <c:pt idx="31">
                  <c:v>38379.599999999999</c:v>
                </c:pt>
                <c:pt idx="32">
                  <c:v>0</c:v>
                </c:pt>
                <c:pt idx="33">
                  <c:v>0</c:v>
                </c:pt>
                <c:pt idx="34">
                  <c:v>0</c:v>
                </c:pt>
                <c:pt idx="35">
                  <c:v>22.5</c:v>
                </c:pt>
                <c:pt idx="36">
                  <c:v>0</c:v>
                </c:pt>
                <c:pt idx="37">
                  <c:v>933.75</c:v>
                </c:pt>
                <c:pt idx="38">
                  <c:v>30.6</c:v>
                </c:pt>
                <c:pt idx="39">
                  <c:v>125.10000000000001</c:v>
                </c:pt>
                <c:pt idx="40">
                  <c:v>20998.350000000002</c:v>
                </c:pt>
                <c:pt idx="41">
                  <c:v>80.55</c:v>
                </c:pt>
                <c:pt idx="42">
                  <c:v>2.7</c:v>
                </c:pt>
                <c:pt idx="43">
                  <c:v>179.55</c:v>
                </c:pt>
                <c:pt idx="44">
                  <c:v>0</c:v>
                </c:pt>
                <c:pt idx="45">
                  <c:v>8.5500000000000007</c:v>
                </c:pt>
                <c:pt idx="46">
                  <c:v>0</c:v>
                </c:pt>
                <c:pt idx="47">
                  <c:v>31.95</c:v>
                </c:pt>
                <c:pt idx="48">
                  <c:v>0</c:v>
                </c:pt>
                <c:pt idx="49">
                  <c:v>0</c:v>
                </c:pt>
                <c:pt idx="50">
                  <c:v>40.050000000000004</c:v>
                </c:pt>
                <c:pt idx="51">
                  <c:v>5.8500000000000005</c:v>
                </c:pt>
                <c:pt idx="52">
                  <c:v>0</c:v>
                </c:pt>
                <c:pt idx="53">
                  <c:v>4.95</c:v>
                </c:pt>
                <c:pt idx="54">
                  <c:v>21.6</c:v>
                </c:pt>
                <c:pt idx="55">
                  <c:v>36.9</c:v>
                </c:pt>
                <c:pt idx="56">
                  <c:v>102.60000000000001</c:v>
                </c:pt>
                <c:pt idx="57">
                  <c:v>56.7</c:v>
                </c:pt>
                <c:pt idx="58">
                  <c:v>1.8</c:v>
                </c:pt>
                <c:pt idx="59">
                  <c:v>22.5</c:v>
                </c:pt>
                <c:pt idx="60">
                  <c:v>2.7</c:v>
                </c:pt>
                <c:pt idx="61">
                  <c:v>746.55000000000007</c:v>
                </c:pt>
                <c:pt idx="62">
                  <c:v>47.7</c:v>
                </c:pt>
                <c:pt idx="63">
                  <c:v>0</c:v>
                </c:pt>
                <c:pt idx="64">
                  <c:v>21.6</c:v>
                </c:pt>
                <c:pt idx="65">
                  <c:v>7692.75</c:v>
                </c:pt>
                <c:pt idx="66">
                  <c:v>297</c:v>
                </c:pt>
                <c:pt idx="67">
                  <c:v>0</c:v>
                </c:pt>
                <c:pt idx="68">
                  <c:v>12.15</c:v>
                </c:pt>
                <c:pt idx="69">
                  <c:v>0</c:v>
                </c:pt>
                <c:pt idx="70">
                  <c:v>2.7</c:v>
                </c:pt>
                <c:pt idx="71">
                  <c:v>1490.4</c:v>
                </c:pt>
                <c:pt idx="72">
                  <c:v>840.6</c:v>
                </c:pt>
                <c:pt idx="73">
                  <c:v>0</c:v>
                </c:pt>
                <c:pt idx="74">
                  <c:v>857.7</c:v>
                </c:pt>
                <c:pt idx="75">
                  <c:v>228.6</c:v>
                </c:pt>
                <c:pt idx="76">
                  <c:v>12.6</c:v>
                </c:pt>
              </c:numCache>
            </c:numRef>
          </c:val>
          <c:smooth val="0"/>
          <c:extLst>
            <c:ext xmlns:c16="http://schemas.microsoft.com/office/drawing/2014/chart" uri="{C3380CC4-5D6E-409C-BE32-E72D297353CC}">
              <c16:uniqueId val="{00000003-5C49-DA4F-8DE8-1EF8DEB38894}"/>
            </c:ext>
          </c:extLst>
        </c:ser>
        <c:dLbls>
          <c:showLegendKey val="0"/>
          <c:showVal val="0"/>
          <c:showCatName val="0"/>
          <c:showSerName val="0"/>
          <c:showPercent val="0"/>
          <c:showBubbleSize val="0"/>
        </c:dLbls>
        <c:marker val="1"/>
        <c:smooth val="0"/>
        <c:axId val="347038495"/>
        <c:axId val="366362207"/>
      </c:lineChart>
      <c:catAx>
        <c:axId val="369047759"/>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67985439"/>
        <c:crosses val="autoZero"/>
        <c:auto val="1"/>
        <c:lblAlgn val="ctr"/>
        <c:lblOffset val="100"/>
        <c:noMultiLvlLbl val="0"/>
      </c:catAx>
      <c:valAx>
        <c:axId val="36798543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69047759"/>
        <c:crosses val="autoZero"/>
        <c:crossBetween val="between"/>
      </c:valAx>
      <c:valAx>
        <c:axId val="366362207"/>
        <c:scaling>
          <c:orientation val="minMax"/>
        </c:scaling>
        <c:delete val="0"/>
        <c:axPos val="r"/>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47038495"/>
        <c:crosses val="max"/>
        <c:crossBetween val="between"/>
      </c:valAx>
      <c:catAx>
        <c:axId val="347038495"/>
        <c:scaling>
          <c:orientation val="minMax"/>
        </c:scaling>
        <c:delete val="1"/>
        <c:axPos val="b"/>
        <c:numFmt formatCode="General" sourceLinked="1"/>
        <c:majorTickMark val="none"/>
        <c:minorTickMark val="none"/>
        <c:tickLblPos val="nextTo"/>
        <c:crossAx val="366362207"/>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04CEB1-56BD-3F42-90FC-F31C8BE55942}" type="datetimeFigureOut">
              <a:rPr lang="en-US" smtClean="0"/>
              <a:t>3/12/18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5C3D67-B57D-3843-BF57-94E0F61A6375}" type="slidenum">
              <a:rPr lang="en-US" smtClean="0"/>
              <a:t>‹#›</a:t>
            </a:fld>
            <a:endParaRPr lang="en-US"/>
          </a:p>
        </p:txBody>
      </p:sp>
    </p:spTree>
    <p:extLst>
      <p:ext uri="{BB962C8B-B14F-4D97-AF65-F5344CB8AC3E}">
        <p14:creationId xmlns:p14="http://schemas.microsoft.com/office/powerpoint/2010/main" val="624983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Slide Image Placeholder 1"/>
          <p:cNvSpPr>
            <a:spLocks noGrp="1" noRot="1" noChangeAspect="1" noTextEdit="1"/>
          </p:cNvSpPr>
          <p:nvPr>
            <p:ph type="sldImg"/>
          </p:nvPr>
        </p:nvSpPr>
        <p:spPr bwMode="auto">
          <a:xfrm>
            <a:off x="2947988" y="862013"/>
            <a:ext cx="4137025" cy="2327275"/>
          </a:xfrm>
          <a:noFill/>
          <a:ln>
            <a:solidFill>
              <a:srgbClr val="000000"/>
            </a:solidFill>
            <a:miter lim="800000"/>
            <a:headEnd/>
            <a:tailEnd/>
          </a:ln>
        </p:spPr>
      </p:sp>
      <p:sp>
        <p:nvSpPr>
          <p:cNvPr id="1781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78180" name="Slide Number Placeholder 3"/>
          <p:cNvSpPr>
            <a:spLocks noGrp="1"/>
          </p:cNvSpPr>
          <p:nvPr>
            <p:ph type="sldNum" sz="quarter" idx="5"/>
          </p:nvPr>
        </p:nvSpPr>
        <p:spPr bwMode="auto">
          <a:noFill/>
          <a:ln>
            <a:miter lim="800000"/>
            <a:headEnd/>
            <a:tailEnd/>
          </a:ln>
        </p:spPr>
        <p:txBody>
          <a:bodyPr/>
          <a:lstStyle/>
          <a:p>
            <a:fld id="{647D899B-0E45-4462-B34F-DA65353FAC46}" type="slidenum">
              <a:rPr lang="en-US" altLang="en-US">
                <a:solidFill>
                  <a:srgbClr val="000000"/>
                </a:solidFill>
              </a:rPr>
              <a:pPr/>
              <a:t>5</a:t>
            </a:fld>
            <a:endParaRPr lang="en-US" altLang="en-US">
              <a:solidFill>
                <a:srgbClr val="000000"/>
              </a:solidFill>
            </a:endParaRPr>
          </a:p>
        </p:txBody>
      </p:sp>
    </p:spTree>
    <p:extLst>
      <p:ext uri="{BB962C8B-B14F-4D97-AF65-F5344CB8AC3E}">
        <p14:creationId xmlns:p14="http://schemas.microsoft.com/office/powerpoint/2010/main" val="3753741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Slide Image Placeholder 1"/>
          <p:cNvSpPr>
            <a:spLocks noGrp="1" noRot="1" noChangeAspect="1" noTextEdit="1"/>
          </p:cNvSpPr>
          <p:nvPr>
            <p:ph type="sldImg"/>
          </p:nvPr>
        </p:nvSpPr>
        <p:spPr bwMode="auto">
          <a:xfrm>
            <a:off x="2947988" y="862013"/>
            <a:ext cx="4137025" cy="2327275"/>
          </a:xfrm>
          <a:noFill/>
          <a:ln>
            <a:solidFill>
              <a:srgbClr val="000000"/>
            </a:solidFill>
            <a:miter lim="800000"/>
            <a:headEnd/>
            <a:tailEnd/>
          </a:ln>
        </p:spPr>
      </p:sp>
      <p:sp>
        <p:nvSpPr>
          <p:cNvPr id="311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a:p>
        </p:txBody>
      </p:sp>
      <p:sp>
        <p:nvSpPr>
          <p:cNvPr id="311300" name="Slide Number Placeholder 3"/>
          <p:cNvSpPr>
            <a:spLocks noGrp="1"/>
          </p:cNvSpPr>
          <p:nvPr>
            <p:ph type="sldNum" sz="quarter" idx="5"/>
          </p:nvPr>
        </p:nvSpPr>
        <p:spPr bwMode="auto">
          <a:noFill/>
          <a:ln>
            <a:miter lim="800000"/>
            <a:headEnd/>
            <a:tailEnd/>
          </a:ln>
        </p:spPr>
        <p:txBody>
          <a:bodyPr/>
          <a:lstStyle/>
          <a:p>
            <a:fld id="{804AC274-1AFD-42F1-8ED5-D44FC196F5A3}" type="slidenum">
              <a:rPr lang="en-US" altLang="en-US">
                <a:solidFill>
                  <a:srgbClr val="000000"/>
                </a:solidFill>
              </a:rPr>
              <a:pPr/>
              <a:t>6</a:t>
            </a:fld>
            <a:endParaRPr lang="en-US" altLang="en-US">
              <a:solidFill>
                <a:srgbClr val="000000"/>
              </a:solidFill>
            </a:endParaRPr>
          </a:p>
        </p:txBody>
      </p:sp>
    </p:spTree>
    <p:extLst>
      <p:ext uri="{BB962C8B-B14F-4D97-AF65-F5344CB8AC3E}">
        <p14:creationId xmlns:p14="http://schemas.microsoft.com/office/powerpoint/2010/main" val="3010692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Slide Image Placeholder 1"/>
          <p:cNvSpPr>
            <a:spLocks noGrp="1" noRot="1" noChangeAspect="1" noTextEdit="1"/>
          </p:cNvSpPr>
          <p:nvPr>
            <p:ph type="sldImg"/>
          </p:nvPr>
        </p:nvSpPr>
        <p:spPr bwMode="auto">
          <a:xfrm>
            <a:off x="2947988" y="862013"/>
            <a:ext cx="4137025" cy="2327275"/>
          </a:xfrm>
          <a:noFill/>
          <a:ln>
            <a:solidFill>
              <a:srgbClr val="000000"/>
            </a:solidFill>
            <a:miter lim="800000"/>
            <a:headEnd/>
            <a:tailEnd/>
          </a:ln>
        </p:spPr>
      </p:sp>
      <p:sp>
        <p:nvSpPr>
          <p:cNvPr id="2539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a:p>
        </p:txBody>
      </p:sp>
      <p:sp>
        <p:nvSpPr>
          <p:cNvPr id="253956" name="Slide Number Placeholder 3"/>
          <p:cNvSpPr>
            <a:spLocks noGrp="1"/>
          </p:cNvSpPr>
          <p:nvPr>
            <p:ph type="sldNum" sz="quarter" idx="5"/>
          </p:nvPr>
        </p:nvSpPr>
        <p:spPr bwMode="auto">
          <a:noFill/>
          <a:ln>
            <a:miter lim="800000"/>
            <a:headEnd/>
            <a:tailEnd/>
          </a:ln>
        </p:spPr>
        <p:txBody>
          <a:bodyPr/>
          <a:lstStyle/>
          <a:p>
            <a:fld id="{F3197936-FB2E-49CC-A8A3-E314B3A3CCC1}" type="slidenum">
              <a:rPr lang="en-US" altLang="en-US">
                <a:solidFill>
                  <a:srgbClr val="000000"/>
                </a:solidFill>
              </a:rPr>
              <a:pPr/>
              <a:t>19</a:t>
            </a:fld>
            <a:endParaRPr lang="en-US" altLang="en-US">
              <a:solidFill>
                <a:srgbClr val="000000"/>
              </a:solidFill>
            </a:endParaRPr>
          </a:p>
        </p:txBody>
      </p:sp>
    </p:spTree>
    <p:extLst>
      <p:ext uri="{BB962C8B-B14F-4D97-AF65-F5344CB8AC3E}">
        <p14:creationId xmlns:p14="http://schemas.microsoft.com/office/powerpoint/2010/main" val="2031093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3.png"/><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1.bin"/></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vmlDrawing" Target="../drawings/vmlDrawing2.vml"/><Relationship Id="rId5" Type="http://schemas.openxmlformats.org/officeDocument/2006/relationships/image" Target="../media/image4.emf"/><Relationship Id="rId4" Type="http://schemas.openxmlformats.org/officeDocument/2006/relationships/oleObject" Target="../embeddings/oleObject2.bin"/></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3.vml"/><Relationship Id="rId5" Type="http://schemas.openxmlformats.org/officeDocument/2006/relationships/image" Target="../media/image4.emf"/><Relationship Id="rId4" Type="http://schemas.openxmlformats.org/officeDocument/2006/relationships/oleObject" Target="../embeddings/oleObject3.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0CA5E-8338-8240-9EB7-354D86C2014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90B1277-B418-6F47-A67F-DAC3B8DCAC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2448B68-2951-B94B-9294-C5102BB11DFD}"/>
              </a:ext>
            </a:extLst>
          </p:cNvPr>
          <p:cNvSpPr>
            <a:spLocks noGrp="1"/>
          </p:cNvSpPr>
          <p:nvPr>
            <p:ph type="dt" sz="half" idx="10"/>
          </p:nvPr>
        </p:nvSpPr>
        <p:spPr/>
        <p:txBody>
          <a:bodyPr/>
          <a:lstStyle/>
          <a:p>
            <a:fld id="{641E3F7F-D24E-634D-8311-00862FECF820}" type="datetimeFigureOut">
              <a:rPr lang="en-US" smtClean="0"/>
              <a:t>3/12/18</a:t>
            </a:fld>
            <a:endParaRPr lang="en-US"/>
          </a:p>
        </p:txBody>
      </p:sp>
      <p:sp>
        <p:nvSpPr>
          <p:cNvPr id="5" name="Footer Placeholder 4">
            <a:extLst>
              <a:ext uri="{FF2B5EF4-FFF2-40B4-BE49-F238E27FC236}">
                <a16:creationId xmlns:a16="http://schemas.microsoft.com/office/drawing/2014/main" id="{1325F171-F09F-C849-9636-809982363E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E8126C-F1AA-5844-BEF1-77DDF059CCFE}"/>
              </a:ext>
            </a:extLst>
          </p:cNvPr>
          <p:cNvSpPr>
            <a:spLocks noGrp="1"/>
          </p:cNvSpPr>
          <p:nvPr>
            <p:ph type="sldNum" sz="quarter" idx="12"/>
          </p:nvPr>
        </p:nvSpPr>
        <p:spPr/>
        <p:txBody>
          <a:bodyPr/>
          <a:lstStyle/>
          <a:p>
            <a:fld id="{6320C424-7101-7947-B2A1-0145CD5C7696}" type="slidenum">
              <a:rPr lang="en-US" smtClean="0"/>
              <a:t>‹#›</a:t>
            </a:fld>
            <a:endParaRPr lang="en-US"/>
          </a:p>
        </p:txBody>
      </p:sp>
    </p:spTree>
    <p:extLst>
      <p:ext uri="{BB962C8B-B14F-4D97-AF65-F5344CB8AC3E}">
        <p14:creationId xmlns:p14="http://schemas.microsoft.com/office/powerpoint/2010/main" val="3242383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2D31B-C2DD-4740-8F0F-6E988C96429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FBCB5BD-7953-364B-B182-463FB3728B6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069EF5-FD6D-754C-8FF1-14E62A9DF1E3}"/>
              </a:ext>
            </a:extLst>
          </p:cNvPr>
          <p:cNvSpPr>
            <a:spLocks noGrp="1"/>
          </p:cNvSpPr>
          <p:nvPr>
            <p:ph type="dt" sz="half" idx="10"/>
          </p:nvPr>
        </p:nvSpPr>
        <p:spPr/>
        <p:txBody>
          <a:bodyPr/>
          <a:lstStyle/>
          <a:p>
            <a:fld id="{641E3F7F-D24E-634D-8311-00862FECF820}" type="datetimeFigureOut">
              <a:rPr lang="en-US" smtClean="0"/>
              <a:t>3/12/18</a:t>
            </a:fld>
            <a:endParaRPr lang="en-US"/>
          </a:p>
        </p:txBody>
      </p:sp>
      <p:sp>
        <p:nvSpPr>
          <p:cNvPr id="5" name="Footer Placeholder 4">
            <a:extLst>
              <a:ext uri="{FF2B5EF4-FFF2-40B4-BE49-F238E27FC236}">
                <a16:creationId xmlns:a16="http://schemas.microsoft.com/office/drawing/2014/main" id="{16C3B06C-A2F3-454C-82F2-C9AE5D880F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EC816C-9AEC-2C43-911D-E6C8E5C5B105}"/>
              </a:ext>
            </a:extLst>
          </p:cNvPr>
          <p:cNvSpPr>
            <a:spLocks noGrp="1"/>
          </p:cNvSpPr>
          <p:nvPr>
            <p:ph type="sldNum" sz="quarter" idx="12"/>
          </p:nvPr>
        </p:nvSpPr>
        <p:spPr/>
        <p:txBody>
          <a:bodyPr/>
          <a:lstStyle/>
          <a:p>
            <a:fld id="{6320C424-7101-7947-B2A1-0145CD5C7696}" type="slidenum">
              <a:rPr lang="en-US" smtClean="0"/>
              <a:t>‹#›</a:t>
            </a:fld>
            <a:endParaRPr lang="en-US"/>
          </a:p>
        </p:txBody>
      </p:sp>
    </p:spTree>
    <p:extLst>
      <p:ext uri="{BB962C8B-B14F-4D97-AF65-F5344CB8AC3E}">
        <p14:creationId xmlns:p14="http://schemas.microsoft.com/office/powerpoint/2010/main" val="1115981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AB0F5EB-9891-0344-B3F7-0A470CBB346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2D68F19-D8BF-084B-B01D-9E511F77DC4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D7A320-144A-214A-977E-E48A23DC5F32}"/>
              </a:ext>
            </a:extLst>
          </p:cNvPr>
          <p:cNvSpPr>
            <a:spLocks noGrp="1"/>
          </p:cNvSpPr>
          <p:nvPr>
            <p:ph type="dt" sz="half" idx="10"/>
          </p:nvPr>
        </p:nvSpPr>
        <p:spPr/>
        <p:txBody>
          <a:bodyPr/>
          <a:lstStyle/>
          <a:p>
            <a:fld id="{641E3F7F-D24E-634D-8311-00862FECF820}" type="datetimeFigureOut">
              <a:rPr lang="en-US" smtClean="0"/>
              <a:t>3/12/18</a:t>
            </a:fld>
            <a:endParaRPr lang="en-US"/>
          </a:p>
        </p:txBody>
      </p:sp>
      <p:sp>
        <p:nvSpPr>
          <p:cNvPr id="5" name="Footer Placeholder 4">
            <a:extLst>
              <a:ext uri="{FF2B5EF4-FFF2-40B4-BE49-F238E27FC236}">
                <a16:creationId xmlns:a16="http://schemas.microsoft.com/office/drawing/2014/main" id="{D3F881E5-725B-A84C-94AF-FCF7A4C49C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71139C-D39F-0241-A6C6-7EE953655A45}"/>
              </a:ext>
            </a:extLst>
          </p:cNvPr>
          <p:cNvSpPr>
            <a:spLocks noGrp="1"/>
          </p:cNvSpPr>
          <p:nvPr>
            <p:ph type="sldNum" sz="quarter" idx="12"/>
          </p:nvPr>
        </p:nvSpPr>
        <p:spPr/>
        <p:txBody>
          <a:bodyPr/>
          <a:lstStyle/>
          <a:p>
            <a:fld id="{6320C424-7101-7947-B2A1-0145CD5C7696}" type="slidenum">
              <a:rPr lang="en-US" smtClean="0"/>
              <a:t>‹#›</a:t>
            </a:fld>
            <a:endParaRPr lang="en-US"/>
          </a:p>
        </p:txBody>
      </p:sp>
    </p:spTree>
    <p:extLst>
      <p:ext uri="{BB962C8B-B14F-4D97-AF65-F5344CB8AC3E}">
        <p14:creationId xmlns:p14="http://schemas.microsoft.com/office/powerpoint/2010/main" val="991080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Custom Layout">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p:custDataLst>
              <p:tags r:id="rId2"/>
            </p:custDataLst>
          </p:nvPr>
        </p:nvGraphicFramePr>
        <p:xfrm>
          <a:off x="1956" y="1590"/>
          <a:ext cx="1953" cy="1587"/>
        </p:xfrm>
        <a:graphic>
          <a:graphicData uri="http://schemas.openxmlformats.org/presentationml/2006/ole">
            <mc:AlternateContent xmlns:mc="http://schemas.openxmlformats.org/markup-compatibility/2006">
              <mc:Choice xmlns:v="urn:schemas-microsoft-com:vml" Requires="v">
                <p:oleObj spid="_x0000_s1052" name="think-cell Slide" r:id="rId4" imgW="360" imgH="360" progId="TCLayout.ActiveDocument.1">
                  <p:embed/>
                </p:oleObj>
              </mc:Choice>
              <mc:Fallback>
                <p:oleObj name="think-cell Slide" r:id="rId4" imgW="360" imgH="360" progId="TCLayout.ActiveDocument.1">
                  <p:embed/>
                  <p:pic>
                    <p:nvPicPr>
                      <p:cNvPr id="12" name="Object 1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56" y="1590"/>
                        <a:ext cx="1953"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5122" name="Picture 2" descr="T:\My Pictures\Picture1.png"/>
          <p:cNvPicPr>
            <a:picLocks noChangeAspect="1" noChangeArrowheads="1"/>
          </p:cNvPicPr>
          <p:nvPr userDrawn="1"/>
        </p:nvPicPr>
        <p:blipFill>
          <a:blip r:embed="rId6" cstate="print"/>
          <a:srcRect l="3906" r="53594"/>
          <a:stretch>
            <a:fillRect/>
          </a:stretch>
        </p:blipFill>
        <p:spPr bwMode="auto">
          <a:xfrm>
            <a:off x="3" y="0"/>
            <a:ext cx="6377355" cy="6858000"/>
          </a:xfrm>
          <a:prstGeom prst="rect">
            <a:avLst/>
          </a:prstGeom>
          <a:noFill/>
        </p:spPr>
      </p:pic>
      <p:sp>
        <p:nvSpPr>
          <p:cNvPr id="5" name="Title 4"/>
          <p:cNvSpPr>
            <a:spLocks noGrp="1"/>
          </p:cNvSpPr>
          <p:nvPr>
            <p:ph type="title"/>
          </p:nvPr>
        </p:nvSpPr>
        <p:spPr>
          <a:xfrm>
            <a:off x="5105402" y="2743202"/>
            <a:ext cx="6617072" cy="1325562"/>
          </a:xfrm>
        </p:spPr>
        <p:txBody>
          <a:bodyPr anchor="ctr" anchorCtr="0"/>
          <a:lstStyle>
            <a:lvl1pPr>
              <a:defRPr sz="3199" baseline="0">
                <a:solidFill>
                  <a:schemeClr val="tx2"/>
                </a:solidFill>
              </a:defRPr>
            </a:lvl1pPr>
          </a:lstStyle>
          <a:p>
            <a:r>
              <a:rPr lang="en-US" dirty="0"/>
              <a:t>Click to edit Master title style</a:t>
            </a:r>
          </a:p>
        </p:txBody>
      </p:sp>
      <p:sp>
        <p:nvSpPr>
          <p:cNvPr id="7" name="Text Placeholder 6"/>
          <p:cNvSpPr>
            <a:spLocks noGrp="1"/>
          </p:cNvSpPr>
          <p:nvPr>
            <p:ph type="body" sz="quarter" idx="10"/>
          </p:nvPr>
        </p:nvSpPr>
        <p:spPr>
          <a:xfrm>
            <a:off x="5105400" y="4068766"/>
            <a:ext cx="6616700" cy="960437"/>
          </a:xfrm>
        </p:spPr>
        <p:txBody>
          <a:bodyPr anchor="ctr" anchorCtr="0"/>
          <a:lstStyle>
            <a:lvl1pPr>
              <a:defRPr sz="2300"/>
            </a:lvl1pPr>
          </a:lstStyle>
          <a:p>
            <a:pPr lvl="0"/>
            <a:r>
              <a:rPr lang="en-US" dirty="0"/>
              <a:t>Click to edit Master text styles</a:t>
            </a:r>
          </a:p>
        </p:txBody>
      </p:sp>
      <p:sp>
        <p:nvSpPr>
          <p:cNvPr id="8" name="object 2"/>
          <p:cNvSpPr txBox="1"/>
          <p:nvPr userDrawn="1"/>
        </p:nvSpPr>
        <p:spPr>
          <a:xfrm>
            <a:off x="11090788" y="6629402"/>
            <a:ext cx="990336" cy="123082"/>
          </a:xfrm>
          <a:prstGeom prst="rect">
            <a:avLst/>
          </a:prstGeom>
        </p:spPr>
        <p:txBody>
          <a:bodyPr vert="horz" wrap="none" lIns="0" tIns="0" rIns="0" bIns="0" rtlCol="0">
            <a:spAutoFit/>
          </a:bodyPr>
          <a:lstStyle/>
          <a:p>
            <a:pPr marL="8749"/>
            <a:r>
              <a:rPr lang="en-US" sz="800" spc="10" dirty="0">
                <a:solidFill>
                  <a:srgbClr val="798891"/>
                </a:solidFill>
                <a:latin typeface="Arial"/>
                <a:cs typeface="Arial"/>
              </a:rPr>
              <a:t>VISION </a:t>
            </a:r>
            <a:r>
              <a:rPr lang="en-US" sz="800" spc="7" dirty="0">
                <a:solidFill>
                  <a:srgbClr val="798891"/>
                </a:solidFill>
                <a:latin typeface="Arial"/>
                <a:cs typeface="Arial"/>
              </a:rPr>
              <a:t>2030 </a:t>
            </a:r>
            <a:r>
              <a:rPr lang="en-US" sz="800" spc="10" dirty="0">
                <a:solidFill>
                  <a:srgbClr val="798891"/>
                </a:solidFill>
                <a:latin typeface="Arial"/>
                <a:cs typeface="Arial"/>
              </a:rPr>
              <a:t>©</a:t>
            </a:r>
            <a:r>
              <a:rPr lang="en-US" sz="800" spc="-69" dirty="0">
                <a:solidFill>
                  <a:srgbClr val="798891"/>
                </a:solidFill>
                <a:latin typeface="Arial"/>
                <a:cs typeface="Arial"/>
              </a:rPr>
              <a:t> </a:t>
            </a:r>
            <a:r>
              <a:rPr lang="en-US" sz="800" spc="7" dirty="0">
                <a:solidFill>
                  <a:srgbClr val="798891"/>
                </a:solidFill>
                <a:latin typeface="Arial"/>
                <a:cs typeface="Arial"/>
              </a:rPr>
              <a:t>2016</a:t>
            </a:r>
            <a:endParaRPr lang="en-US" sz="800" dirty="0">
              <a:latin typeface="Arial"/>
              <a:cs typeface="Arial"/>
            </a:endParaRPr>
          </a:p>
        </p:txBody>
      </p:sp>
      <p:pic>
        <p:nvPicPr>
          <p:cNvPr id="10" name="Picture 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9650734" y="533278"/>
            <a:ext cx="2071740" cy="1393473"/>
          </a:xfrm>
          <a:prstGeom prst="rect">
            <a:avLst/>
          </a:prstGeom>
        </p:spPr>
      </p:pic>
    </p:spTree>
    <p:extLst>
      <p:ext uri="{BB962C8B-B14F-4D97-AF65-F5344CB8AC3E}">
        <p14:creationId xmlns:p14="http://schemas.microsoft.com/office/powerpoint/2010/main" val="5450617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graphicFrame>
        <p:nvGraphicFramePr>
          <p:cNvPr id="26" name="Object 25" hidden="1"/>
          <p:cNvGraphicFramePr>
            <a:graphicFrameLocks noChangeAspect="1"/>
          </p:cNvGraphicFramePr>
          <p:nvPr userDrawn="1">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147" name="think-cell Slide" r:id="rId4" imgW="270" imgH="270" progId="TCLayout.ActiveDocument.1">
                  <p:embed/>
                </p:oleObj>
              </mc:Choice>
              <mc:Fallback>
                <p:oleObj name="think-cell Slide" r:id="rId4" imgW="270" imgH="270" progId="TCLayout.ActiveDocument.1">
                  <p:embed/>
                  <p:pic>
                    <p:nvPicPr>
                      <p:cNvPr id="26" name="Object 25"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5" name="Rectangle 24"/>
          <p:cNvSpPr/>
          <p:nvPr userDrawn="1"/>
        </p:nvSpPr>
        <p:spPr>
          <a:xfrm>
            <a:off x="0" y="0"/>
            <a:ext cx="12192000" cy="946150"/>
          </a:xfrm>
          <a:prstGeom prst="rect">
            <a:avLst/>
          </a:prstGeom>
          <a:solidFill>
            <a:srgbClr val="F0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title"/>
          </p:nvPr>
        </p:nvSpPr>
        <p:spPr>
          <a:xfrm>
            <a:off x="609600" y="97582"/>
            <a:ext cx="10972800" cy="756672"/>
          </a:xfrm>
        </p:spPr>
        <p:txBody>
          <a:bodyPr lIns="0" tIns="0" rIns="0" bIns="0" anchor="t" anchorCtr="0">
            <a:normAutofit/>
          </a:bodyPr>
          <a:lstStyle>
            <a:lvl1pPr algn="l">
              <a:lnSpc>
                <a:spcPts val="3400"/>
              </a:lnSpc>
              <a:defRPr sz="2800" baseline="0">
                <a:solidFill>
                  <a:schemeClr val="tx1">
                    <a:lumMod val="65000"/>
                    <a:lumOff val="35000"/>
                  </a:schemeClr>
                </a:solidFill>
                <a:latin typeface="+mn-lt"/>
                <a:cs typeface="Sakkal Majalla" panose="02000000000000000000" pitchFamily="2" charset="-78"/>
              </a:defRPr>
            </a:lvl1pPr>
          </a:lstStyle>
          <a:p>
            <a:r>
              <a:rPr lang="en-US" dirty="0"/>
              <a:t>Click to edit Master title style</a:t>
            </a:r>
          </a:p>
        </p:txBody>
      </p:sp>
      <p:sp>
        <p:nvSpPr>
          <p:cNvPr id="12" name="Rectangle 11"/>
          <p:cNvSpPr/>
          <p:nvPr userDrawn="1"/>
        </p:nvSpPr>
        <p:spPr>
          <a:xfrm>
            <a:off x="0" y="946150"/>
            <a:ext cx="2438400" cy="136524"/>
          </a:xfrm>
          <a:prstGeom prst="rect">
            <a:avLst/>
          </a:prstGeom>
          <a:solidFill>
            <a:srgbClr val="BCEF66"/>
          </a:solidFill>
          <a:ln>
            <a:noFill/>
          </a:ln>
        </p:spPr>
        <p:txBody>
          <a:bodyPr vert="horz" wrap="square" lIns="91440" tIns="45720" rIns="91440" bIns="45720" numCol="1" anchor="t" anchorCtr="0" compatLnSpc="1">
            <a:prstTxWarp prst="textNoShape">
              <a:avLst/>
            </a:prstTxWarp>
          </a:bodyPr>
          <a:lstStyle/>
          <a:p>
            <a:pPr lvl="0"/>
            <a:endParaRPr lang="en-US">
              <a:solidFill>
                <a:schemeClr val="tx1"/>
              </a:solidFill>
            </a:endParaRPr>
          </a:p>
        </p:txBody>
      </p:sp>
      <p:sp>
        <p:nvSpPr>
          <p:cNvPr id="13" name="Rectangle 12"/>
          <p:cNvSpPr/>
          <p:nvPr userDrawn="1"/>
        </p:nvSpPr>
        <p:spPr>
          <a:xfrm>
            <a:off x="2438400" y="946150"/>
            <a:ext cx="2438400" cy="136524"/>
          </a:xfrm>
          <a:prstGeom prst="rect">
            <a:avLst/>
          </a:prstGeom>
          <a:solidFill>
            <a:srgbClr val="A5CE68"/>
          </a:solidFill>
          <a:ln>
            <a:noFill/>
          </a:ln>
        </p:spPr>
        <p:txBody>
          <a:bodyPr vert="horz" wrap="square" lIns="91440" tIns="45720" rIns="91440" bIns="45720" numCol="1" anchor="t" anchorCtr="0" compatLnSpc="1">
            <a:prstTxWarp prst="textNoShape">
              <a:avLst/>
            </a:prstTxWarp>
          </a:bodyPr>
          <a:lstStyle/>
          <a:p>
            <a:pPr lvl="0"/>
            <a:endParaRPr lang="en-US">
              <a:solidFill>
                <a:schemeClr val="tx1"/>
              </a:solidFill>
            </a:endParaRPr>
          </a:p>
        </p:txBody>
      </p:sp>
      <p:sp>
        <p:nvSpPr>
          <p:cNvPr id="14" name="Rectangle 13"/>
          <p:cNvSpPr/>
          <p:nvPr userDrawn="1"/>
        </p:nvSpPr>
        <p:spPr>
          <a:xfrm>
            <a:off x="4876800" y="946150"/>
            <a:ext cx="2438400" cy="136524"/>
          </a:xfrm>
          <a:prstGeom prst="rect">
            <a:avLst/>
          </a:prstGeom>
          <a:solidFill>
            <a:srgbClr val="3DAB64"/>
          </a:solidFill>
          <a:ln>
            <a:noFill/>
          </a:ln>
        </p:spPr>
        <p:txBody>
          <a:bodyPr vert="horz" wrap="square" lIns="91440" tIns="45720" rIns="91440" bIns="45720" numCol="1" anchor="t" anchorCtr="0" compatLnSpc="1">
            <a:prstTxWarp prst="textNoShape">
              <a:avLst/>
            </a:prstTxWarp>
          </a:bodyPr>
          <a:lstStyle/>
          <a:p>
            <a:pPr lvl="0"/>
            <a:endParaRPr lang="en-US">
              <a:solidFill>
                <a:schemeClr val="tx1"/>
              </a:solidFill>
            </a:endParaRPr>
          </a:p>
        </p:txBody>
      </p:sp>
      <p:sp>
        <p:nvSpPr>
          <p:cNvPr id="15" name="Rectangle 14"/>
          <p:cNvSpPr/>
          <p:nvPr userDrawn="1"/>
        </p:nvSpPr>
        <p:spPr>
          <a:xfrm>
            <a:off x="7315200" y="946150"/>
            <a:ext cx="2438400" cy="136524"/>
          </a:xfrm>
          <a:prstGeom prst="rect">
            <a:avLst/>
          </a:prstGeom>
          <a:solidFill>
            <a:srgbClr val="41C9BD"/>
          </a:solidFill>
          <a:ln>
            <a:noFill/>
          </a:ln>
        </p:spPr>
        <p:txBody>
          <a:bodyPr vert="horz" wrap="square" lIns="91440" tIns="45720" rIns="91440" bIns="45720" numCol="1" anchor="t" anchorCtr="0" compatLnSpc="1">
            <a:prstTxWarp prst="textNoShape">
              <a:avLst/>
            </a:prstTxWarp>
          </a:bodyPr>
          <a:lstStyle/>
          <a:p>
            <a:pPr lvl="0"/>
            <a:endParaRPr lang="en-US">
              <a:solidFill>
                <a:schemeClr val="tx1"/>
              </a:solidFill>
            </a:endParaRPr>
          </a:p>
        </p:txBody>
      </p:sp>
      <p:sp>
        <p:nvSpPr>
          <p:cNvPr id="16" name="Rectangle 15"/>
          <p:cNvSpPr/>
          <p:nvPr userDrawn="1"/>
        </p:nvSpPr>
        <p:spPr>
          <a:xfrm>
            <a:off x="9753600" y="946150"/>
            <a:ext cx="2438400" cy="136524"/>
          </a:xfrm>
          <a:prstGeom prst="rect">
            <a:avLst/>
          </a:prstGeom>
          <a:solidFill>
            <a:srgbClr val="4994D7"/>
          </a:solidFill>
          <a:ln>
            <a:noFill/>
          </a:ln>
        </p:spPr>
        <p:txBody>
          <a:bodyPr vert="horz" wrap="square" lIns="91440" tIns="45720" rIns="91440" bIns="45720" numCol="1" anchor="t" anchorCtr="0" compatLnSpc="1">
            <a:prstTxWarp prst="textNoShape">
              <a:avLst/>
            </a:prstTxWarp>
          </a:bodyPr>
          <a:lstStyle/>
          <a:p>
            <a:pPr lvl="0"/>
            <a:endParaRPr lang="en-US">
              <a:solidFill>
                <a:schemeClr val="tx1"/>
              </a:solidFill>
            </a:endParaRPr>
          </a:p>
        </p:txBody>
      </p:sp>
      <p:sp>
        <p:nvSpPr>
          <p:cNvPr id="17" name="Slide Number Placeholder 4"/>
          <p:cNvSpPr txBox="1">
            <a:spLocks/>
          </p:cNvSpPr>
          <p:nvPr userDrawn="1"/>
        </p:nvSpPr>
        <p:spPr>
          <a:xfrm>
            <a:off x="10992544" y="6356351"/>
            <a:ext cx="589856" cy="365125"/>
          </a:xfrm>
          <a:prstGeom prst="rect">
            <a:avLst/>
          </a:prstGeom>
        </p:spPr>
        <p:txBody>
          <a:bodyPr anchor="ctr"/>
          <a:lstStyle>
            <a:defPPr>
              <a:defRPr lang="en-US"/>
            </a:defPPr>
            <a:lvl1pPr marL="0" algn="ctr"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982594-FCBE-4664-9804-FB9E0B3F7E17}" type="slidenum">
              <a:rPr lang="en-US" smtClean="0"/>
              <a:pPr/>
              <a:t>‹#›</a:t>
            </a:fld>
            <a:endParaRPr lang="en-US"/>
          </a:p>
        </p:txBody>
      </p:sp>
    </p:spTree>
    <p:extLst>
      <p:ext uri="{BB962C8B-B14F-4D97-AF65-F5344CB8AC3E}">
        <p14:creationId xmlns:p14="http://schemas.microsoft.com/office/powerpoint/2010/main" val="34343923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and Content -1">
    <p:spTree>
      <p:nvGrpSpPr>
        <p:cNvPr id="1" name=""/>
        <p:cNvGrpSpPr/>
        <p:nvPr/>
      </p:nvGrpSpPr>
      <p:grpSpPr>
        <a:xfrm>
          <a:off x="0" y="0"/>
          <a:ext cx="0" cy="0"/>
          <a:chOff x="0" y="0"/>
          <a:chExt cx="0" cy="0"/>
        </a:xfrm>
      </p:grpSpPr>
      <p:graphicFrame>
        <p:nvGraphicFramePr>
          <p:cNvPr id="26" name="Object 25" hidden="1"/>
          <p:cNvGraphicFramePr>
            <a:graphicFrameLocks noChangeAspect="1"/>
          </p:cNvGraphicFramePr>
          <p:nvPr userDrawn="1">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6402" name="think-cell Slide" r:id="rId4" imgW="270" imgH="270" progId="TCLayout.ActiveDocument.1">
                  <p:embed/>
                </p:oleObj>
              </mc:Choice>
              <mc:Fallback>
                <p:oleObj name="think-cell Slide" r:id="rId4" imgW="270" imgH="270" progId="TCLayout.ActiveDocument.1">
                  <p:embed/>
                  <p:pic>
                    <p:nvPicPr>
                      <p:cNvPr id="26" name="Object 25"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Title 1"/>
          <p:cNvSpPr>
            <a:spLocks noGrp="1"/>
          </p:cNvSpPr>
          <p:nvPr>
            <p:ph type="title"/>
          </p:nvPr>
        </p:nvSpPr>
        <p:spPr>
          <a:xfrm>
            <a:off x="609600" y="190500"/>
            <a:ext cx="10972800" cy="663753"/>
          </a:xfrm>
        </p:spPr>
        <p:txBody>
          <a:bodyPr lIns="0" tIns="0" rIns="0" bIns="0" anchor="ctr" anchorCtr="0">
            <a:normAutofit/>
          </a:bodyPr>
          <a:lstStyle>
            <a:lvl1pPr algn="l">
              <a:lnSpc>
                <a:spcPct val="90000"/>
              </a:lnSpc>
              <a:defRPr sz="2800" b="1" baseline="0">
                <a:solidFill>
                  <a:schemeClr val="accent6"/>
                </a:solidFill>
                <a:latin typeface="+mn-lt"/>
                <a:cs typeface="Sakkal Majalla" panose="02000000000000000000" pitchFamily="2" charset="-78"/>
              </a:defRPr>
            </a:lvl1pPr>
          </a:lstStyle>
          <a:p>
            <a:r>
              <a:rPr lang="en-US" dirty="0"/>
              <a:t>Click to edit Master title style</a:t>
            </a:r>
          </a:p>
        </p:txBody>
      </p:sp>
      <p:grpSp>
        <p:nvGrpSpPr>
          <p:cNvPr id="2" name="Group 1"/>
          <p:cNvGrpSpPr/>
          <p:nvPr userDrawn="1"/>
        </p:nvGrpSpPr>
        <p:grpSpPr>
          <a:xfrm>
            <a:off x="609600" y="1025525"/>
            <a:ext cx="10972800" cy="73024"/>
            <a:chOff x="0" y="946150"/>
            <a:chExt cx="12192000" cy="136524"/>
          </a:xfrm>
        </p:grpSpPr>
        <p:sp>
          <p:nvSpPr>
            <p:cNvPr id="12" name="Rectangle 11"/>
            <p:cNvSpPr/>
            <p:nvPr userDrawn="1"/>
          </p:nvSpPr>
          <p:spPr>
            <a:xfrm>
              <a:off x="0" y="946150"/>
              <a:ext cx="2438400" cy="136524"/>
            </a:xfrm>
            <a:prstGeom prst="rect">
              <a:avLst/>
            </a:prstGeom>
            <a:solidFill>
              <a:srgbClr val="BCEF66"/>
            </a:solidFill>
            <a:ln>
              <a:noFill/>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Rectangle 12"/>
            <p:cNvSpPr/>
            <p:nvPr userDrawn="1"/>
          </p:nvSpPr>
          <p:spPr>
            <a:xfrm>
              <a:off x="2438400" y="946150"/>
              <a:ext cx="2438400" cy="136524"/>
            </a:xfrm>
            <a:prstGeom prst="rect">
              <a:avLst/>
            </a:prstGeom>
            <a:solidFill>
              <a:srgbClr val="A5CE68"/>
            </a:solidFill>
            <a:ln>
              <a:noFill/>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Rectangle 13"/>
            <p:cNvSpPr/>
            <p:nvPr userDrawn="1"/>
          </p:nvSpPr>
          <p:spPr>
            <a:xfrm>
              <a:off x="4876800" y="946150"/>
              <a:ext cx="2438400" cy="136524"/>
            </a:xfrm>
            <a:prstGeom prst="rect">
              <a:avLst/>
            </a:prstGeom>
            <a:solidFill>
              <a:srgbClr val="3DAB64"/>
            </a:solidFill>
            <a:ln>
              <a:noFill/>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5" name="Rectangle 14"/>
            <p:cNvSpPr/>
            <p:nvPr userDrawn="1"/>
          </p:nvSpPr>
          <p:spPr>
            <a:xfrm>
              <a:off x="7315200" y="946150"/>
              <a:ext cx="2438400" cy="136524"/>
            </a:xfrm>
            <a:prstGeom prst="rect">
              <a:avLst/>
            </a:prstGeom>
            <a:solidFill>
              <a:srgbClr val="41C9BD"/>
            </a:solidFill>
            <a:ln>
              <a:noFill/>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6" name="Rectangle 15"/>
            <p:cNvSpPr/>
            <p:nvPr userDrawn="1"/>
          </p:nvSpPr>
          <p:spPr>
            <a:xfrm>
              <a:off x="9753600" y="946150"/>
              <a:ext cx="2438400" cy="136524"/>
            </a:xfrm>
            <a:prstGeom prst="rect">
              <a:avLst/>
            </a:prstGeom>
            <a:solidFill>
              <a:srgbClr val="4994D7"/>
            </a:solidFill>
            <a:ln>
              <a:noFill/>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34" name="Text Placeholder 31"/>
          <p:cNvSpPr>
            <a:spLocks noGrp="1"/>
          </p:cNvSpPr>
          <p:nvPr>
            <p:ph type="body" sz="quarter" idx="13"/>
          </p:nvPr>
        </p:nvSpPr>
        <p:spPr>
          <a:xfrm>
            <a:off x="609600" y="1498600"/>
            <a:ext cx="10972800" cy="4648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Slide Number Placeholder 4"/>
          <p:cNvSpPr txBox="1">
            <a:spLocks/>
          </p:cNvSpPr>
          <p:nvPr userDrawn="1"/>
        </p:nvSpPr>
        <p:spPr>
          <a:xfrm>
            <a:off x="10992544" y="6356351"/>
            <a:ext cx="589856" cy="365125"/>
          </a:xfrm>
          <a:prstGeom prst="rect">
            <a:avLst/>
          </a:prstGeom>
        </p:spPr>
        <p:txBody>
          <a:bodyPr anchor="ctr"/>
          <a:lstStyle>
            <a:defPPr>
              <a:defRPr lang="en-US"/>
            </a:defPPr>
            <a:lvl1pPr marL="0" algn="ctr"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982594-FCBE-4664-9804-FB9E0B3F7E17}" type="slidenum">
              <a:rPr lang="en-US" smtClean="0">
                <a:solidFill>
                  <a:schemeClr val="tx1"/>
                </a:solidFill>
              </a:rPr>
              <a:pPr/>
              <a:t>‹#›</a:t>
            </a:fld>
            <a:endParaRPr lang="en-US">
              <a:solidFill>
                <a:schemeClr val="tx1"/>
              </a:solidFill>
            </a:endParaRPr>
          </a:p>
        </p:txBody>
      </p:sp>
      <p:sp>
        <p:nvSpPr>
          <p:cNvPr id="4" name="Content Placeholder 3"/>
          <p:cNvSpPr>
            <a:spLocks noGrp="1"/>
          </p:cNvSpPr>
          <p:nvPr>
            <p:ph sz="quarter" idx="14" hasCustomPrompt="1"/>
          </p:nvPr>
        </p:nvSpPr>
        <p:spPr>
          <a:xfrm>
            <a:off x="609600" y="1189037"/>
            <a:ext cx="10972800" cy="266700"/>
          </a:xfrm>
        </p:spPr>
        <p:txBody>
          <a:bodyPr lIns="0" tIns="0" rIns="0" bIns="36000">
            <a:noAutofit/>
          </a:bodyPr>
          <a:lstStyle>
            <a:lvl1pPr marL="0" indent="0">
              <a:buFontTx/>
              <a:buNone/>
              <a:defRPr sz="2000" b="1" baseline="0"/>
            </a:lvl1pPr>
            <a:lvl2pPr>
              <a:defRPr sz="1600"/>
            </a:lvl2pPr>
            <a:lvl3pPr>
              <a:defRPr sz="1600"/>
            </a:lvl3pPr>
            <a:lvl4pPr>
              <a:defRPr sz="1600"/>
            </a:lvl4pPr>
            <a:lvl5pPr>
              <a:defRPr sz="1600"/>
            </a:lvl5pPr>
          </a:lstStyle>
          <a:p>
            <a:pPr lvl="0"/>
            <a:r>
              <a:rPr lang="en-US" dirty="0"/>
              <a:t>Click to edit subtitle</a:t>
            </a:r>
          </a:p>
        </p:txBody>
      </p:sp>
    </p:spTree>
    <p:extLst>
      <p:ext uri="{BB962C8B-B14F-4D97-AF65-F5344CB8AC3E}">
        <p14:creationId xmlns:p14="http://schemas.microsoft.com/office/powerpoint/2010/main" val="438170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C3B8E-1292-4046-BD62-874123263BC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BAEC93-4B37-4A42-BA6A-38C31D71E08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32DAD5-E294-1C4B-8028-4A400D10B92C}"/>
              </a:ext>
            </a:extLst>
          </p:cNvPr>
          <p:cNvSpPr>
            <a:spLocks noGrp="1"/>
          </p:cNvSpPr>
          <p:nvPr>
            <p:ph type="dt" sz="half" idx="10"/>
          </p:nvPr>
        </p:nvSpPr>
        <p:spPr/>
        <p:txBody>
          <a:bodyPr/>
          <a:lstStyle/>
          <a:p>
            <a:fld id="{641E3F7F-D24E-634D-8311-00862FECF820}" type="datetimeFigureOut">
              <a:rPr lang="en-US" smtClean="0"/>
              <a:t>3/12/18</a:t>
            </a:fld>
            <a:endParaRPr lang="en-US"/>
          </a:p>
        </p:txBody>
      </p:sp>
      <p:sp>
        <p:nvSpPr>
          <p:cNvPr id="5" name="Footer Placeholder 4">
            <a:extLst>
              <a:ext uri="{FF2B5EF4-FFF2-40B4-BE49-F238E27FC236}">
                <a16:creationId xmlns:a16="http://schemas.microsoft.com/office/drawing/2014/main" id="{81DB3BB8-5C07-1A4C-A4E6-E949C96055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BCF687-0331-6B4B-8864-3E25FD3295BD}"/>
              </a:ext>
            </a:extLst>
          </p:cNvPr>
          <p:cNvSpPr>
            <a:spLocks noGrp="1"/>
          </p:cNvSpPr>
          <p:nvPr>
            <p:ph type="sldNum" sz="quarter" idx="12"/>
          </p:nvPr>
        </p:nvSpPr>
        <p:spPr/>
        <p:txBody>
          <a:bodyPr/>
          <a:lstStyle/>
          <a:p>
            <a:fld id="{6320C424-7101-7947-B2A1-0145CD5C7696}" type="slidenum">
              <a:rPr lang="en-US" smtClean="0"/>
              <a:t>‹#›</a:t>
            </a:fld>
            <a:endParaRPr lang="en-US"/>
          </a:p>
        </p:txBody>
      </p:sp>
    </p:spTree>
    <p:extLst>
      <p:ext uri="{BB962C8B-B14F-4D97-AF65-F5344CB8AC3E}">
        <p14:creationId xmlns:p14="http://schemas.microsoft.com/office/powerpoint/2010/main" val="3177823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B9190-F33F-BC49-9898-B0DB8B94B0B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059097F-2DD3-AC45-8515-214CC529210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A678197-1A46-0D4F-815F-A6DA716E5AD4}"/>
              </a:ext>
            </a:extLst>
          </p:cNvPr>
          <p:cNvSpPr>
            <a:spLocks noGrp="1"/>
          </p:cNvSpPr>
          <p:nvPr>
            <p:ph type="dt" sz="half" idx="10"/>
          </p:nvPr>
        </p:nvSpPr>
        <p:spPr/>
        <p:txBody>
          <a:bodyPr/>
          <a:lstStyle/>
          <a:p>
            <a:fld id="{641E3F7F-D24E-634D-8311-00862FECF820}" type="datetimeFigureOut">
              <a:rPr lang="en-US" smtClean="0"/>
              <a:t>3/12/18</a:t>
            </a:fld>
            <a:endParaRPr lang="en-US"/>
          </a:p>
        </p:txBody>
      </p:sp>
      <p:sp>
        <p:nvSpPr>
          <p:cNvPr id="5" name="Footer Placeholder 4">
            <a:extLst>
              <a:ext uri="{FF2B5EF4-FFF2-40B4-BE49-F238E27FC236}">
                <a16:creationId xmlns:a16="http://schemas.microsoft.com/office/drawing/2014/main" id="{64E4AED6-01BC-DA41-87CF-C329D495EE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02643B-3DE7-9C4D-9147-8FB76DC9ABF1}"/>
              </a:ext>
            </a:extLst>
          </p:cNvPr>
          <p:cNvSpPr>
            <a:spLocks noGrp="1"/>
          </p:cNvSpPr>
          <p:nvPr>
            <p:ph type="sldNum" sz="quarter" idx="12"/>
          </p:nvPr>
        </p:nvSpPr>
        <p:spPr/>
        <p:txBody>
          <a:bodyPr/>
          <a:lstStyle/>
          <a:p>
            <a:fld id="{6320C424-7101-7947-B2A1-0145CD5C7696}" type="slidenum">
              <a:rPr lang="en-US" smtClean="0"/>
              <a:t>‹#›</a:t>
            </a:fld>
            <a:endParaRPr lang="en-US"/>
          </a:p>
        </p:txBody>
      </p:sp>
    </p:spTree>
    <p:extLst>
      <p:ext uri="{BB962C8B-B14F-4D97-AF65-F5344CB8AC3E}">
        <p14:creationId xmlns:p14="http://schemas.microsoft.com/office/powerpoint/2010/main" val="3623762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F6E4E-7C4F-2947-B9D1-32D16F042F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A782396-5987-9247-9077-EE2BE364E36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798F25-33A4-DB49-9025-8B25BB1A7E9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9C0EF05-B26B-9045-8CCD-52F479AC64B6}"/>
              </a:ext>
            </a:extLst>
          </p:cNvPr>
          <p:cNvSpPr>
            <a:spLocks noGrp="1"/>
          </p:cNvSpPr>
          <p:nvPr>
            <p:ph type="dt" sz="half" idx="10"/>
          </p:nvPr>
        </p:nvSpPr>
        <p:spPr/>
        <p:txBody>
          <a:bodyPr/>
          <a:lstStyle/>
          <a:p>
            <a:fld id="{641E3F7F-D24E-634D-8311-00862FECF820}" type="datetimeFigureOut">
              <a:rPr lang="en-US" smtClean="0"/>
              <a:t>3/12/18</a:t>
            </a:fld>
            <a:endParaRPr lang="en-US"/>
          </a:p>
        </p:txBody>
      </p:sp>
      <p:sp>
        <p:nvSpPr>
          <p:cNvPr id="6" name="Footer Placeholder 5">
            <a:extLst>
              <a:ext uri="{FF2B5EF4-FFF2-40B4-BE49-F238E27FC236}">
                <a16:creationId xmlns:a16="http://schemas.microsoft.com/office/drawing/2014/main" id="{C1865E5A-5C71-F64E-9EFA-9A229D6243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51DD3B-35ED-2B41-8080-BE0E96A5AF6E}"/>
              </a:ext>
            </a:extLst>
          </p:cNvPr>
          <p:cNvSpPr>
            <a:spLocks noGrp="1"/>
          </p:cNvSpPr>
          <p:nvPr>
            <p:ph type="sldNum" sz="quarter" idx="12"/>
          </p:nvPr>
        </p:nvSpPr>
        <p:spPr/>
        <p:txBody>
          <a:bodyPr/>
          <a:lstStyle/>
          <a:p>
            <a:fld id="{6320C424-7101-7947-B2A1-0145CD5C7696}" type="slidenum">
              <a:rPr lang="en-US" smtClean="0"/>
              <a:t>‹#›</a:t>
            </a:fld>
            <a:endParaRPr lang="en-US"/>
          </a:p>
        </p:txBody>
      </p:sp>
    </p:spTree>
    <p:extLst>
      <p:ext uri="{BB962C8B-B14F-4D97-AF65-F5344CB8AC3E}">
        <p14:creationId xmlns:p14="http://schemas.microsoft.com/office/powerpoint/2010/main" val="2372188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845CC-69B2-C24A-88EC-99D60A3570D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FDA02BB-79CF-BA43-806C-E9C8A6EEC0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DFBFA35-B05C-A94B-ADDD-C651C992A46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10EFE05-235D-0F48-BB04-F72C2EA117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18BCFEB-0811-C442-88AB-8992E996BB7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00A60E0-938D-484F-8108-87E6297578E0}"/>
              </a:ext>
            </a:extLst>
          </p:cNvPr>
          <p:cNvSpPr>
            <a:spLocks noGrp="1"/>
          </p:cNvSpPr>
          <p:nvPr>
            <p:ph type="dt" sz="half" idx="10"/>
          </p:nvPr>
        </p:nvSpPr>
        <p:spPr/>
        <p:txBody>
          <a:bodyPr/>
          <a:lstStyle/>
          <a:p>
            <a:fld id="{641E3F7F-D24E-634D-8311-00862FECF820}" type="datetimeFigureOut">
              <a:rPr lang="en-US" smtClean="0"/>
              <a:t>3/12/18</a:t>
            </a:fld>
            <a:endParaRPr lang="en-US"/>
          </a:p>
        </p:txBody>
      </p:sp>
      <p:sp>
        <p:nvSpPr>
          <p:cNvPr id="8" name="Footer Placeholder 7">
            <a:extLst>
              <a:ext uri="{FF2B5EF4-FFF2-40B4-BE49-F238E27FC236}">
                <a16:creationId xmlns:a16="http://schemas.microsoft.com/office/drawing/2014/main" id="{3918C161-B96F-C04E-B160-A1F60603070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12AA267-86B9-4847-B45A-A9BAA25A91B4}"/>
              </a:ext>
            </a:extLst>
          </p:cNvPr>
          <p:cNvSpPr>
            <a:spLocks noGrp="1"/>
          </p:cNvSpPr>
          <p:nvPr>
            <p:ph type="sldNum" sz="quarter" idx="12"/>
          </p:nvPr>
        </p:nvSpPr>
        <p:spPr/>
        <p:txBody>
          <a:bodyPr/>
          <a:lstStyle/>
          <a:p>
            <a:fld id="{6320C424-7101-7947-B2A1-0145CD5C7696}" type="slidenum">
              <a:rPr lang="en-US" smtClean="0"/>
              <a:t>‹#›</a:t>
            </a:fld>
            <a:endParaRPr lang="en-US"/>
          </a:p>
        </p:txBody>
      </p:sp>
    </p:spTree>
    <p:extLst>
      <p:ext uri="{BB962C8B-B14F-4D97-AF65-F5344CB8AC3E}">
        <p14:creationId xmlns:p14="http://schemas.microsoft.com/office/powerpoint/2010/main" val="761502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A8FD8-C9DF-2A4F-8DF4-E4B550D5101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8696F21-0F0B-2D46-9FCD-A1B86B18A7CE}"/>
              </a:ext>
            </a:extLst>
          </p:cNvPr>
          <p:cNvSpPr>
            <a:spLocks noGrp="1"/>
          </p:cNvSpPr>
          <p:nvPr>
            <p:ph type="dt" sz="half" idx="10"/>
          </p:nvPr>
        </p:nvSpPr>
        <p:spPr/>
        <p:txBody>
          <a:bodyPr/>
          <a:lstStyle/>
          <a:p>
            <a:fld id="{641E3F7F-D24E-634D-8311-00862FECF820}" type="datetimeFigureOut">
              <a:rPr lang="en-US" smtClean="0"/>
              <a:t>3/12/18</a:t>
            </a:fld>
            <a:endParaRPr lang="en-US"/>
          </a:p>
        </p:txBody>
      </p:sp>
      <p:sp>
        <p:nvSpPr>
          <p:cNvPr id="4" name="Footer Placeholder 3">
            <a:extLst>
              <a:ext uri="{FF2B5EF4-FFF2-40B4-BE49-F238E27FC236}">
                <a16:creationId xmlns:a16="http://schemas.microsoft.com/office/drawing/2014/main" id="{077F05C7-D56C-9B4A-8DEA-C8A37AC185F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0A1F77A-EA70-7F41-B50A-026DF297553B}"/>
              </a:ext>
            </a:extLst>
          </p:cNvPr>
          <p:cNvSpPr>
            <a:spLocks noGrp="1"/>
          </p:cNvSpPr>
          <p:nvPr>
            <p:ph type="sldNum" sz="quarter" idx="12"/>
          </p:nvPr>
        </p:nvSpPr>
        <p:spPr/>
        <p:txBody>
          <a:bodyPr/>
          <a:lstStyle/>
          <a:p>
            <a:fld id="{6320C424-7101-7947-B2A1-0145CD5C7696}" type="slidenum">
              <a:rPr lang="en-US" smtClean="0"/>
              <a:t>‹#›</a:t>
            </a:fld>
            <a:endParaRPr lang="en-US"/>
          </a:p>
        </p:txBody>
      </p:sp>
    </p:spTree>
    <p:extLst>
      <p:ext uri="{BB962C8B-B14F-4D97-AF65-F5344CB8AC3E}">
        <p14:creationId xmlns:p14="http://schemas.microsoft.com/office/powerpoint/2010/main" val="452890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24D421-C754-BE41-8E86-64159724A126}"/>
              </a:ext>
            </a:extLst>
          </p:cNvPr>
          <p:cNvSpPr>
            <a:spLocks noGrp="1"/>
          </p:cNvSpPr>
          <p:nvPr>
            <p:ph type="dt" sz="half" idx="10"/>
          </p:nvPr>
        </p:nvSpPr>
        <p:spPr/>
        <p:txBody>
          <a:bodyPr/>
          <a:lstStyle/>
          <a:p>
            <a:fld id="{641E3F7F-D24E-634D-8311-00862FECF820}" type="datetimeFigureOut">
              <a:rPr lang="en-US" smtClean="0"/>
              <a:t>3/12/18</a:t>
            </a:fld>
            <a:endParaRPr lang="en-US"/>
          </a:p>
        </p:txBody>
      </p:sp>
      <p:sp>
        <p:nvSpPr>
          <p:cNvPr id="3" name="Footer Placeholder 2">
            <a:extLst>
              <a:ext uri="{FF2B5EF4-FFF2-40B4-BE49-F238E27FC236}">
                <a16:creationId xmlns:a16="http://schemas.microsoft.com/office/drawing/2014/main" id="{16AD4EAF-43F6-9846-9A09-D7E46AAB46D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479B583-3B3A-8845-818F-A4BF030FB904}"/>
              </a:ext>
            </a:extLst>
          </p:cNvPr>
          <p:cNvSpPr>
            <a:spLocks noGrp="1"/>
          </p:cNvSpPr>
          <p:nvPr>
            <p:ph type="sldNum" sz="quarter" idx="12"/>
          </p:nvPr>
        </p:nvSpPr>
        <p:spPr/>
        <p:txBody>
          <a:bodyPr/>
          <a:lstStyle/>
          <a:p>
            <a:fld id="{6320C424-7101-7947-B2A1-0145CD5C7696}" type="slidenum">
              <a:rPr lang="en-US" smtClean="0"/>
              <a:t>‹#›</a:t>
            </a:fld>
            <a:endParaRPr lang="en-US"/>
          </a:p>
        </p:txBody>
      </p:sp>
    </p:spTree>
    <p:extLst>
      <p:ext uri="{BB962C8B-B14F-4D97-AF65-F5344CB8AC3E}">
        <p14:creationId xmlns:p14="http://schemas.microsoft.com/office/powerpoint/2010/main" val="2854664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0431E-6735-214B-A82A-4FE074F19A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EFD1763-D480-7543-A0A3-71126997B3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4FC82C-D088-9A4E-A653-07E12AE51A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8180027-D780-1C42-BC15-266E85681F23}"/>
              </a:ext>
            </a:extLst>
          </p:cNvPr>
          <p:cNvSpPr>
            <a:spLocks noGrp="1"/>
          </p:cNvSpPr>
          <p:nvPr>
            <p:ph type="dt" sz="half" idx="10"/>
          </p:nvPr>
        </p:nvSpPr>
        <p:spPr/>
        <p:txBody>
          <a:bodyPr/>
          <a:lstStyle/>
          <a:p>
            <a:fld id="{641E3F7F-D24E-634D-8311-00862FECF820}" type="datetimeFigureOut">
              <a:rPr lang="en-US" smtClean="0"/>
              <a:t>3/12/18</a:t>
            </a:fld>
            <a:endParaRPr lang="en-US"/>
          </a:p>
        </p:txBody>
      </p:sp>
      <p:sp>
        <p:nvSpPr>
          <p:cNvPr id="6" name="Footer Placeholder 5">
            <a:extLst>
              <a:ext uri="{FF2B5EF4-FFF2-40B4-BE49-F238E27FC236}">
                <a16:creationId xmlns:a16="http://schemas.microsoft.com/office/drawing/2014/main" id="{108721F9-9B93-164B-AE22-3DFA530F55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FDE64C-EB3A-9D40-A746-BD12DD2CB6BC}"/>
              </a:ext>
            </a:extLst>
          </p:cNvPr>
          <p:cNvSpPr>
            <a:spLocks noGrp="1"/>
          </p:cNvSpPr>
          <p:nvPr>
            <p:ph type="sldNum" sz="quarter" idx="12"/>
          </p:nvPr>
        </p:nvSpPr>
        <p:spPr/>
        <p:txBody>
          <a:bodyPr/>
          <a:lstStyle/>
          <a:p>
            <a:fld id="{6320C424-7101-7947-B2A1-0145CD5C7696}" type="slidenum">
              <a:rPr lang="en-US" smtClean="0"/>
              <a:t>‹#›</a:t>
            </a:fld>
            <a:endParaRPr lang="en-US"/>
          </a:p>
        </p:txBody>
      </p:sp>
    </p:spTree>
    <p:extLst>
      <p:ext uri="{BB962C8B-B14F-4D97-AF65-F5344CB8AC3E}">
        <p14:creationId xmlns:p14="http://schemas.microsoft.com/office/powerpoint/2010/main" val="816155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D663A-3BDC-044A-B7C4-BDAC45DD47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31498B5-D4FC-1940-83C8-BCA4E17FEA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3BE6933-AD89-8E4F-AE2C-41AFE3A25C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1D1EBF3-5C20-B048-966C-40E496E564E9}"/>
              </a:ext>
            </a:extLst>
          </p:cNvPr>
          <p:cNvSpPr>
            <a:spLocks noGrp="1"/>
          </p:cNvSpPr>
          <p:nvPr>
            <p:ph type="dt" sz="half" idx="10"/>
          </p:nvPr>
        </p:nvSpPr>
        <p:spPr/>
        <p:txBody>
          <a:bodyPr/>
          <a:lstStyle/>
          <a:p>
            <a:fld id="{641E3F7F-D24E-634D-8311-00862FECF820}" type="datetimeFigureOut">
              <a:rPr lang="en-US" smtClean="0"/>
              <a:t>3/12/18</a:t>
            </a:fld>
            <a:endParaRPr lang="en-US"/>
          </a:p>
        </p:txBody>
      </p:sp>
      <p:sp>
        <p:nvSpPr>
          <p:cNvPr id="6" name="Footer Placeholder 5">
            <a:extLst>
              <a:ext uri="{FF2B5EF4-FFF2-40B4-BE49-F238E27FC236}">
                <a16:creationId xmlns:a16="http://schemas.microsoft.com/office/drawing/2014/main" id="{65761324-2B5A-F74A-BC0A-788BEF74D5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B6D388-0DF4-2342-B01F-19E746420D2D}"/>
              </a:ext>
            </a:extLst>
          </p:cNvPr>
          <p:cNvSpPr>
            <a:spLocks noGrp="1"/>
          </p:cNvSpPr>
          <p:nvPr>
            <p:ph type="sldNum" sz="quarter" idx="12"/>
          </p:nvPr>
        </p:nvSpPr>
        <p:spPr/>
        <p:txBody>
          <a:bodyPr/>
          <a:lstStyle/>
          <a:p>
            <a:fld id="{6320C424-7101-7947-B2A1-0145CD5C7696}" type="slidenum">
              <a:rPr lang="en-US" smtClean="0"/>
              <a:t>‹#›</a:t>
            </a:fld>
            <a:endParaRPr lang="en-US"/>
          </a:p>
        </p:txBody>
      </p:sp>
    </p:spTree>
    <p:extLst>
      <p:ext uri="{BB962C8B-B14F-4D97-AF65-F5344CB8AC3E}">
        <p14:creationId xmlns:p14="http://schemas.microsoft.com/office/powerpoint/2010/main" val="2573336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A5D6D5-B78E-E644-B7C8-A9643EFFEE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4CE020B-C8C2-A94D-B514-DCB5BFFCAF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06BD8D-E0E5-894C-B9B3-A78F4FA61E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1E3F7F-D24E-634D-8311-00862FECF820}" type="datetimeFigureOut">
              <a:rPr lang="en-US" smtClean="0"/>
              <a:t>3/12/18</a:t>
            </a:fld>
            <a:endParaRPr lang="en-US"/>
          </a:p>
        </p:txBody>
      </p:sp>
      <p:sp>
        <p:nvSpPr>
          <p:cNvPr id="5" name="Footer Placeholder 4">
            <a:extLst>
              <a:ext uri="{FF2B5EF4-FFF2-40B4-BE49-F238E27FC236}">
                <a16:creationId xmlns:a16="http://schemas.microsoft.com/office/drawing/2014/main" id="{235F57AC-2E24-0940-9207-822E72DF69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984A4EB-080C-9443-BB19-FC8AFF5686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20C424-7101-7947-B2A1-0145CD5C7696}" type="slidenum">
              <a:rPr lang="en-US" smtClean="0"/>
              <a:t>‹#›</a:t>
            </a:fld>
            <a:endParaRPr lang="en-US"/>
          </a:p>
        </p:txBody>
      </p:sp>
    </p:spTree>
    <p:extLst>
      <p:ext uri="{BB962C8B-B14F-4D97-AF65-F5344CB8AC3E}">
        <p14:creationId xmlns:p14="http://schemas.microsoft.com/office/powerpoint/2010/main" val="41752220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3.xml"/><Relationship Id="rId4" Type="http://schemas.openxmlformats.org/officeDocument/2006/relationships/image" Target="../media/image5.tiff"/></Relationships>
</file>

<file path=ppt/slides/_rels/slide15.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6.xml"/><Relationship Id="rId1" Type="http://schemas.openxmlformats.org/officeDocument/2006/relationships/vmlDrawing" Target="../drawings/vmlDrawing6.vml"/><Relationship Id="rId6" Type="http://schemas.openxmlformats.org/officeDocument/2006/relationships/image" Target="../media/image5.tiff"/><Relationship Id="rId5" Type="http://schemas.openxmlformats.org/officeDocument/2006/relationships/oleObject" Target="../embeddings/oleObject6.bin"/><Relationship Id="rId4" Type="http://schemas.openxmlformats.org/officeDocument/2006/relationships/notesSlide" Target="../notesSlides/notes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image" Target="../media/image7.tiff"/><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4.xml"/><Relationship Id="rId1" Type="http://schemas.openxmlformats.org/officeDocument/2006/relationships/vmlDrawing" Target="../drawings/vmlDrawing4.vml"/><Relationship Id="rId6" Type="http://schemas.openxmlformats.org/officeDocument/2006/relationships/image" Target="../media/image5.tiff"/><Relationship Id="rId5" Type="http://schemas.openxmlformats.org/officeDocument/2006/relationships/oleObject" Target="../embeddings/oleObject4.bin"/><Relationship Id="rId4"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image" Target="../media/image5.tiff"/><Relationship Id="rId2" Type="http://schemas.openxmlformats.org/officeDocument/2006/relationships/tags" Target="../tags/tag5.xml"/><Relationship Id="rId1" Type="http://schemas.openxmlformats.org/officeDocument/2006/relationships/vmlDrawing" Target="../drawings/vmlDrawing5.vml"/><Relationship Id="rId6" Type="http://schemas.openxmlformats.org/officeDocument/2006/relationships/image" Target="../media/image6.emf"/><Relationship Id="rId5" Type="http://schemas.openxmlformats.org/officeDocument/2006/relationships/oleObject" Target="../embeddings/oleObject5.bin"/><Relationship Id="rId4"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01162" y="2713254"/>
            <a:ext cx="5776756" cy="2666268"/>
          </a:xfrm>
        </p:spPr>
        <p:txBody>
          <a:bodyPr>
            <a:normAutofit fontScale="90000"/>
          </a:bodyPr>
          <a:lstStyle/>
          <a:p>
            <a:pPr algn="ctr"/>
            <a:r>
              <a:rPr lang="en-US" b="1" dirty="0">
                <a:solidFill>
                  <a:schemeClr val="accent6">
                    <a:lumMod val="50000"/>
                  </a:schemeClr>
                </a:solidFill>
                <a:latin typeface="Arial Hebrew" pitchFamily="2" charset="-79"/>
                <a:cs typeface="Arial Hebrew" pitchFamily="2" charset="-79"/>
              </a:rPr>
              <a:t>Women Empowerment Through Information and Communications Technologies</a:t>
            </a:r>
            <a:br>
              <a:rPr lang="en-US" b="1" dirty="0">
                <a:solidFill>
                  <a:schemeClr val="accent6">
                    <a:lumMod val="50000"/>
                  </a:schemeClr>
                </a:solidFill>
                <a:latin typeface="Arial Hebrew" pitchFamily="2" charset="-79"/>
                <a:cs typeface="Arial Hebrew" pitchFamily="2" charset="-79"/>
              </a:rPr>
            </a:br>
            <a:br>
              <a:rPr lang="en-US" b="1" dirty="0">
                <a:solidFill>
                  <a:schemeClr val="accent6">
                    <a:lumMod val="50000"/>
                  </a:schemeClr>
                </a:solidFill>
                <a:latin typeface="Arial Hebrew" pitchFamily="2" charset="-79"/>
                <a:cs typeface="Arial Hebrew" pitchFamily="2" charset="-79"/>
              </a:rPr>
            </a:br>
            <a:r>
              <a:rPr lang="en-US" b="1" dirty="0">
                <a:solidFill>
                  <a:schemeClr val="accent6">
                    <a:lumMod val="50000"/>
                  </a:schemeClr>
                </a:solidFill>
                <a:latin typeface="Arial Hebrew" pitchFamily="2" charset="-79"/>
                <a:cs typeface="Arial Hebrew" pitchFamily="2" charset="-79"/>
              </a:rPr>
              <a:t>Saudi Arabia</a:t>
            </a:r>
          </a:p>
        </p:txBody>
      </p:sp>
      <p:sp>
        <p:nvSpPr>
          <p:cNvPr id="3" name="TextBox 2">
            <a:extLst>
              <a:ext uri="{FF2B5EF4-FFF2-40B4-BE49-F238E27FC236}">
                <a16:creationId xmlns:a16="http://schemas.microsoft.com/office/drawing/2014/main" id="{BE3FB6A9-DCE6-474E-817A-08B4BBD3E951}"/>
              </a:ext>
            </a:extLst>
          </p:cNvPr>
          <p:cNvSpPr txBox="1"/>
          <p:nvPr/>
        </p:nvSpPr>
        <p:spPr>
          <a:xfrm>
            <a:off x="9963397" y="1223158"/>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34960790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28111-2D0B-324E-BD91-CA76F58D329B}"/>
              </a:ext>
            </a:extLst>
          </p:cNvPr>
          <p:cNvSpPr>
            <a:spLocks noGrp="1"/>
          </p:cNvSpPr>
          <p:nvPr>
            <p:ph type="title"/>
          </p:nvPr>
        </p:nvSpPr>
        <p:spPr/>
        <p:txBody>
          <a:bodyPr/>
          <a:lstStyle/>
          <a:p>
            <a:r>
              <a:rPr lang="en-US" b="1" dirty="0">
                <a:solidFill>
                  <a:schemeClr val="accent6">
                    <a:lumMod val="50000"/>
                  </a:schemeClr>
                </a:solidFill>
                <a:latin typeface="Arial Hebrew" pitchFamily="2" charset="-79"/>
                <a:cs typeface="Arial Hebrew" pitchFamily="2" charset="-79"/>
              </a:rPr>
              <a:t>Strategic Goals for 2030</a:t>
            </a:r>
          </a:p>
        </p:txBody>
      </p:sp>
      <p:pic>
        <p:nvPicPr>
          <p:cNvPr id="3" name="Picture 2">
            <a:extLst>
              <a:ext uri="{FF2B5EF4-FFF2-40B4-BE49-F238E27FC236}">
                <a16:creationId xmlns:a16="http://schemas.microsoft.com/office/drawing/2014/main" id="{1D308591-5F70-974F-912A-3037B659D579}"/>
              </a:ext>
            </a:extLst>
          </p:cNvPr>
          <p:cNvPicPr>
            <a:picLocks noChangeAspect="1"/>
          </p:cNvPicPr>
          <p:nvPr/>
        </p:nvPicPr>
        <p:blipFill>
          <a:blip r:embed="rId2"/>
          <a:stretch>
            <a:fillRect/>
          </a:stretch>
        </p:blipFill>
        <p:spPr>
          <a:xfrm>
            <a:off x="10667748" y="5854535"/>
            <a:ext cx="1524252" cy="1003465"/>
          </a:xfrm>
          <a:prstGeom prst="rect">
            <a:avLst/>
          </a:prstGeom>
        </p:spPr>
      </p:pic>
      <p:sp>
        <p:nvSpPr>
          <p:cNvPr id="5" name="Right Arrow 4">
            <a:extLst>
              <a:ext uri="{FF2B5EF4-FFF2-40B4-BE49-F238E27FC236}">
                <a16:creationId xmlns:a16="http://schemas.microsoft.com/office/drawing/2014/main" id="{DC06DFB3-0907-4E47-AE6C-AA7FF42466E3}"/>
              </a:ext>
            </a:extLst>
          </p:cNvPr>
          <p:cNvSpPr/>
          <p:nvPr/>
        </p:nvSpPr>
        <p:spPr>
          <a:xfrm>
            <a:off x="792804" y="1670677"/>
            <a:ext cx="2048493" cy="1401289"/>
          </a:xfrm>
          <a:prstGeom prst="right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endParaRPr lang="en-US" sz="1600" b="1" dirty="0">
              <a:solidFill>
                <a:schemeClr val="accent6">
                  <a:lumMod val="50000"/>
                </a:schemeClr>
              </a:solidFill>
            </a:endParaRPr>
          </a:p>
          <a:p>
            <a:endParaRPr lang="en-US" sz="1600" b="1" dirty="0">
              <a:solidFill>
                <a:schemeClr val="accent6">
                  <a:lumMod val="50000"/>
                </a:schemeClr>
              </a:solidFill>
            </a:endParaRPr>
          </a:p>
          <a:p>
            <a:pPr algn="ctr"/>
            <a:r>
              <a:rPr lang="en-US" sz="1600" b="1" dirty="0">
                <a:solidFill>
                  <a:schemeClr val="accent6">
                    <a:lumMod val="50000"/>
                  </a:schemeClr>
                </a:solidFill>
              </a:rPr>
              <a:t>Strategic Objectives 7</a:t>
            </a:r>
            <a:endParaRPr lang="en-US" sz="1600" b="0" dirty="0">
              <a:solidFill>
                <a:schemeClr val="accent6">
                  <a:lumMod val="50000"/>
                </a:schemeClr>
              </a:solidFill>
              <a:effectLst/>
            </a:endParaRPr>
          </a:p>
          <a:p>
            <a:br>
              <a:rPr lang="en-US" sz="1600" dirty="0">
                <a:solidFill>
                  <a:schemeClr val="accent6">
                    <a:lumMod val="50000"/>
                  </a:schemeClr>
                </a:solidFill>
              </a:rPr>
            </a:br>
            <a:endParaRPr lang="en-US" sz="1600" dirty="0">
              <a:solidFill>
                <a:schemeClr val="accent6">
                  <a:lumMod val="50000"/>
                </a:schemeClr>
              </a:solidFill>
            </a:endParaRPr>
          </a:p>
        </p:txBody>
      </p:sp>
      <p:sp>
        <p:nvSpPr>
          <p:cNvPr id="6" name="Right Arrow 5">
            <a:extLst>
              <a:ext uri="{FF2B5EF4-FFF2-40B4-BE49-F238E27FC236}">
                <a16:creationId xmlns:a16="http://schemas.microsoft.com/office/drawing/2014/main" id="{331C0036-2CC1-4A42-8860-C7534BBC463F}"/>
              </a:ext>
            </a:extLst>
          </p:cNvPr>
          <p:cNvSpPr/>
          <p:nvPr/>
        </p:nvSpPr>
        <p:spPr>
          <a:xfrm>
            <a:off x="792804" y="5007321"/>
            <a:ext cx="2030680" cy="1401289"/>
          </a:xfrm>
          <a:prstGeom prst="right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600" b="1" dirty="0">
                <a:solidFill>
                  <a:schemeClr val="accent6">
                    <a:lumMod val="50000"/>
                  </a:schemeClr>
                </a:solidFill>
              </a:rPr>
              <a:t>Strategic Objectives 9</a:t>
            </a:r>
            <a:endParaRPr lang="en-US" sz="1600" dirty="0"/>
          </a:p>
        </p:txBody>
      </p:sp>
      <p:sp>
        <p:nvSpPr>
          <p:cNvPr id="7" name="Right Arrow 6">
            <a:extLst>
              <a:ext uri="{FF2B5EF4-FFF2-40B4-BE49-F238E27FC236}">
                <a16:creationId xmlns:a16="http://schemas.microsoft.com/office/drawing/2014/main" id="{F6036E8C-8097-4043-B3F5-AA4C82CC4F40}"/>
              </a:ext>
            </a:extLst>
          </p:cNvPr>
          <p:cNvSpPr/>
          <p:nvPr/>
        </p:nvSpPr>
        <p:spPr>
          <a:xfrm>
            <a:off x="792804" y="3471606"/>
            <a:ext cx="2030680" cy="1401289"/>
          </a:xfrm>
          <a:prstGeom prst="right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600" b="1" dirty="0">
                <a:solidFill>
                  <a:schemeClr val="accent6">
                    <a:lumMod val="50000"/>
                  </a:schemeClr>
                </a:solidFill>
              </a:rPr>
              <a:t>Strategic Objectives 8</a:t>
            </a:r>
            <a:endParaRPr lang="en-US" sz="1600" dirty="0"/>
          </a:p>
        </p:txBody>
      </p:sp>
      <p:sp>
        <p:nvSpPr>
          <p:cNvPr id="8" name="Right Arrow 7">
            <a:extLst>
              <a:ext uri="{FF2B5EF4-FFF2-40B4-BE49-F238E27FC236}">
                <a16:creationId xmlns:a16="http://schemas.microsoft.com/office/drawing/2014/main" id="{01B09359-B42A-124D-ABEA-12CD8A231C2A}"/>
              </a:ext>
            </a:extLst>
          </p:cNvPr>
          <p:cNvSpPr/>
          <p:nvPr/>
        </p:nvSpPr>
        <p:spPr>
          <a:xfrm>
            <a:off x="5840806" y="5124309"/>
            <a:ext cx="2030680" cy="1401289"/>
          </a:xfrm>
          <a:prstGeom prst="right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600" b="1" dirty="0">
              <a:solidFill>
                <a:schemeClr val="accent6">
                  <a:lumMod val="50000"/>
                </a:schemeClr>
              </a:solidFill>
            </a:endParaRPr>
          </a:p>
          <a:p>
            <a:pPr algn="ctr"/>
            <a:r>
              <a:rPr lang="en-US" sz="1600" b="1" dirty="0">
                <a:solidFill>
                  <a:schemeClr val="accent6">
                    <a:lumMod val="50000"/>
                  </a:schemeClr>
                </a:solidFill>
              </a:rPr>
              <a:t>Relevant Vision 2030 Objectives</a:t>
            </a:r>
            <a:endParaRPr lang="en-US" sz="1600" dirty="0">
              <a:solidFill>
                <a:schemeClr val="accent6">
                  <a:lumMod val="50000"/>
                </a:schemeClr>
              </a:solidFill>
            </a:endParaRPr>
          </a:p>
          <a:p>
            <a:pPr algn="ctr"/>
            <a:endParaRPr lang="en-US" dirty="0"/>
          </a:p>
        </p:txBody>
      </p:sp>
      <p:sp>
        <p:nvSpPr>
          <p:cNvPr id="9" name="Right Arrow 8">
            <a:extLst>
              <a:ext uri="{FF2B5EF4-FFF2-40B4-BE49-F238E27FC236}">
                <a16:creationId xmlns:a16="http://schemas.microsoft.com/office/drawing/2014/main" id="{DD1B9B50-B0A2-AB48-9759-E9AC4409E041}"/>
              </a:ext>
            </a:extLst>
          </p:cNvPr>
          <p:cNvSpPr/>
          <p:nvPr/>
        </p:nvSpPr>
        <p:spPr>
          <a:xfrm>
            <a:off x="5744130" y="3390125"/>
            <a:ext cx="2030680" cy="1401289"/>
          </a:xfrm>
          <a:prstGeom prst="right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600" b="1" dirty="0">
              <a:solidFill>
                <a:schemeClr val="accent6">
                  <a:lumMod val="50000"/>
                </a:schemeClr>
              </a:solidFill>
            </a:endParaRPr>
          </a:p>
          <a:p>
            <a:pPr algn="ctr"/>
            <a:r>
              <a:rPr lang="en-US" sz="1600" b="1" dirty="0">
                <a:solidFill>
                  <a:schemeClr val="accent6">
                    <a:lumMod val="50000"/>
                  </a:schemeClr>
                </a:solidFill>
              </a:rPr>
              <a:t>Relevant Vision 2030 Objectives</a:t>
            </a:r>
            <a:endParaRPr lang="en-US" sz="1600" dirty="0">
              <a:solidFill>
                <a:schemeClr val="accent6">
                  <a:lumMod val="50000"/>
                </a:schemeClr>
              </a:solidFill>
            </a:endParaRPr>
          </a:p>
          <a:p>
            <a:pPr algn="ctr"/>
            <a:endParaRPr lang="en-US" dirty="0"/>
          </a:p>
        </p:txBody>
      </p:sp>
      <p:sp>
        <p:nvSpPr>
          <p:cNvPr id="10" name="Right Arrow 9">
            <a:extLst>
              <a:ext uri="{FF2B5EF4-FFF2-40B4-BE49-F238E27FC236}">
                <a16:creationId xmlns:a16="http://schemas.microsoft.com/office/drawing/2014/main" id="{AE314307-C163-FA44-80E4-71C6AAB2DA6E}"/>
              </a:ext>
            </a:extLst>
          </p:cNvPr>
          <p:cNvSpPr/>
          <p:nvPr/>
        </p:nvSpPr>
        <p:spPr>
          <a:xfrm>
            <a:off x="5744130" y="1670677"/>
            <a:ext cx="2030680" cy="1401289"/>
          </a:xfrm>
          <a:prstGeom prst="right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600" b="1" dirty="0">
                <a:solidFill>
                  <a:schemeClr val="accent6">
                    <a:lumMod val="50000"/>
                  </a:schemeClr>
                </a:solidFill>
              </a:rPr>
              <a:t>Relevant Vision 2030 Objectives</a:t>
            </a:r>
            <a:endParaRPr lang="en-US" sz="1600" dirty="0">
              <a:solidFill>
                <a:schemeClr val="accent6">
                  <a:lumMod val="50000"/>
                </a:schemeClr>
              </a:solidFill>
            </a:endParaRPr>
          </a:p>
        </p:txBody>
      </p:sp>
      <p:sp>
        <p:nvSpPr>
          <p:cNvPr id="11" name="Rounded Rectangle 10">
            <a:extLst>
              <a:ext uri="{FF2B5EF4-FFF2-40B4-BE49-F238E27FC236}">
                <a16:creationId xmlns:a16="http://schemas.microsoft.com/office/drawing/2014/main" id="{63999572-164F-864C-B4A7-D5061EB24874}"/>
              </a:ext>
            </a:extLst>
          </p:cNvPr>
          <p:cNvSpPr/>
          <p:nvPr/>
        </p:nvSpPr>
        <p:spPr>
          <a:xfrm>
            <a:off x="7871486" y="1781298"/>
            <a:ext cx="2553195" cy="1062625"/>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just"/>
            <a:r>
              <a:rPr lang="en-US" sz="1200" b="1" dirty="0"/>
              <a:t>Provide citizens with knowledge and skills to meet the future needs of the labor market</a:t>
            </a:r>
          </a:p>
        </p:txBody>
      </p:sp>
      <p:sp>
        <p:nvSpPr>
          <p:cNvPr id="12" name="Rounded Rectangle 11">
            <a:extLst>
              <a:ext uri="{FF2B5EF4-FFF2-40B4-BE49-F238E27FC236}">
                <a16:creationId xmlns:a16="http://schemas.microsoft.com/office/drawing/2014/main" id="{B57B51C1-FC3F-4B42-B9EC-08A2F362B0B2}"/>
              </a:ext>
            </a:extLst>
          </p:cNvPr>
          <p:cNvSpPr/>
          <p:nvPr/>
        </p:nvSpPr>
        <p:spPr>
          <a:xfrm>
            <a:off x="8019865" y="5398328"/>
            <a:ext cx="2499504" cy="112727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marL="171450" indent="-171450">
              <a:buFont typeface="Arial" panose="020B0604020202020204" pitchFamily="34" charset="0"/>
              <a:buChar char="•"/>
            </a:pPr>
            <a:r>
              <a:rPr lang="en-US" sz="1200" b="1" dirty="0"/>
              <a:t>Develop IT sector</a:t>
            </a:r>
          </a:p>
          <a:p>
            <a:pPr marL="171450" indent="-171450">
              <a:buFont typeface="Arial" panose="020B0604020202020204" pitchFamily="34" charset="0"/>
              <a:buChar char="•"/>
            </a:pPr>
            <a:r>
              <a:rPr lang="en-US" sz="1200" b="1" dirty="0"/>
              <a:t> Boost Small and Medium enterprises </a:t>
            </a:r>
          </a:p>
          <a:p>
            <a:pPr marL="171450" indent="-171450">
              <a:buFont typeface="Arial" panose="020B0604020202020204" pitchFamily="34" charset="0"/>
              <a:buChar char="•"/>
            </a:pPr>
            <a:r>
              <a:rPr lang="en-US" sz="1200" b="1" dirty="0"/>
              <a:t>Support national companies</a:t>
            </a:r>
          </a:p>
        </p:txBody>
      </p:sp>
      <p:sp>
        <p:nvSpPr>
          <p:cNvPr id="13" name="Rounded Rectangle 12">
            <a:extLst>
              <a:ext uri="{FF2B5EF4-FFF2-40B4-BE49-F238E27FC236}">
                <a16:creationId xmlns:a16="http://schemas.microsoft.com/office/drawing/2014/main" id="{13472008-2CF5-B840-9873-451A59285EF6}"/>
              </a:ext>
            </a:extLst>
          </p:cNvPr>
          <p:cNvSpPr/>
          <p:nvPr/>
        </p:nvSpPr>
        <p:spPr>
          <a:xfrm>
            <a:off x="7871486" y="3182587"/>
            <a:ext cx="2870122" cy="194172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marL="171450" indent="-171450" algn="just">
              <a:buFont typeface="Arial" panose="020B0604020202020204" pitchFamily="34" charset="0"/>
              <a:buChar char="•"/>
            </a:pPr>
            <a:r>
              <a:rPr lang="en-US" sz="1200" b="1" dirty="0"/>
              <a:t>Develop IT sector</a:t>
            </a:r>
          </a:p>
          <a:p>
            <a:pPr marL="171450" indent="-171450" algn="just">
              <a:buFont typeface="Arial" panose="020B0604020202020204" pitchFamily="34" charset="0"/>
              <a:buChar char="•"/>
            </a:pPr>
            <a:r>
              <a:rPr lang="en-US" sz="1200" b="1" dirty="0"/>
              <a:t>Provide citizens with knowledge and skills to meet the future needs of the labor market</a:t>
            </a:r>
          </a:p>
          <a:p>
            <a:pPr marL="171450" indent="-171450" algn="just">
              <a:buFont typeface="Arial" panose="020B0604020202020204" pitchFamily="34" charset="0"/>
              <a:buChar char="•"/>
            </a:pPr>
            <a:r>
              <a:rPr lang="en-US" sz="1200" b="1" dirty="0"/>
              <a:t> Boost Small and  Medium enterprises </a:t>
            </a:r>
          </a:p>
          <a:p>
            <a:pPr marL="171450" indent="-171450" algn="just">
              <a:buFont typeface="Arial" panose="020B0604020202020204" pitchFamily="34" charset="0"/>
              <a:buChar char="•"/>
            </a:pPr>
            <a:r>
              <a:rPr lang="en-US" sz="1200" b="1" dirty="0"/>
              <a:t>Create an attractive environment for both local and international investors and enhance their confidence in our economy</a:t>
            </a:r>
          </a:p>
        </p:txBody>
      </p:sp>
      <p:sp>
        <p:nvSpPr>
          <p:cNvPr id="14" name="Rounded Rectangle 13">
            <a:extLst>
              <a:ext uri="{FF2B5EF4-FFF2-40B4-BE49-F238E27FC236}">
                <a16:creationId xmlns:a16="http://schemas.microsoft.com/office/drawing/2014/main" id="{A8022A1A-269B-B646-9CE0-F5AD2487896D}"/>
              </a:ext>
            </a:extLst>
          </p:cNvPr>
          <p:cNvSpPr/>
          <p:nvPr/>
        </p:nvSpPr>
        <p:spPr>
          <a:xfrm>
            <a:off x="2945016" y="3665842"/>
            <a:ext cx="2553195" cy="1062625"/>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en-US" sz="1200" b="1" dirty="0"/>
              <a:t>Increase the IT industry’s contribution in the non-oil GDP</a:t>
            </a:r>
          </a:p>
        </p:txBody>
      </p:sp>
      <p:sp>
        <p:nvSpPr>
          <p:cNvPr id="15" name="Rounded Rectangle 14">
            <a:extLst>
              <a:ext uri="{FF2B5EF4-FFF2-40B4-BE49-F238E27FC236}">
                <a16:creationId xmlns:a16="http://schemas.microsoft.com/office/drawing/2014/main" id="{40F57C79-FC8D-E34C-ABB0-71FCB68A40E8}"/>
              </a:ext>
            </a:extLst>
          </p:cNvPr>
          <p:cNvSpPr/>
          <p:nvPr/>
        </p:nvSpPr>
        <p:spPr>
          <a:xfrm>
            <a:off x="2892756" y="1839732"/>
            <a:ext cx="2553195" cy="1062625"/>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en-US" sz="1200" b="1" dirty="0"/>
              <a:t>Bridge the digital gap in the skills of ICT users</a:t>
            </a:r>
          </a:p>
        </p:txBody>
      </p:sp>
      <p:sp>
        <p:nvSpPr>
          <p:cNvPr id="16" name="Rounded Rectangle 15">
            <a:extLst>
              <a:ext uri="{FF2B5EF4-FFF2-40B4-BE49-F238E27FC236}">
                <a16:creationId xmlns:a16="http://schemas.microsoft.com/office/drawing/2014/main" id="{89B3D624-5803-AF4E-8947-00FD068EFD5F}"/>
              </a:ext>
            </a:extLst>
          </p:cNvPr>
          <p:cNvSpPr/>
          <p:nvPr/>
        </p:nvSpPr>
        <p:spPr>
          <a:xfrm>
            <a:off x="2945017" y="5293642"/>
            <a:ext cx="2553195" cy="123195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200" b="1" dirty="0"/>
              <a:t>Reduce the percentage of revenue leakage to the IT industry abroad</a:t>
            </a:r>
          </a:p>
        </p:txBody>
      </p:sp>
    </p:spTree>
    <p:extLst>
      <p:ext uri="{BB962C8B-B14F-4D97-AF65-F5344CB8AC3E}">
        <p14:creationId xmlns:p14="http://schemas.microsoft.com/office/powerpoint/2010/main" val="3272384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28111-2D0B-324E-BD91-CA76F58D329B}"/>
              </a:ext>
            </a:extLst>
          </p:cNvPr>
          <p:cNvSpPr>
            <a:spLocks noGrp="1"/>
          </p:cNvSpPr>
          <p:nvPr>
            <p:ph type="title"/>
          </p:nvPr>
        </p:nvSpPr>
        <p:spPr/>
        <p:txBody>
          <a:bodyPr/>
          <a:lstStyle/>
          <a:p>
            <a:r>
              <a:rPr lang="en-US" b="1" dirty="0">
                <a:solidFill>
                  <a:schemeClr val="accent6">
                    <a:lumMod val="50000"/>
                  </a:schemeClr>
                </a:solidFill>
                <a:latin typeface="Arial Hebrew" pitchFamily="2" charset="-79"/>
                <a:cs typeface="Arial Hebrew" pitchFamily="2" charset="-79"/>
              </a:rPr>
              <a:t>Strategic Goals for 2030</a:t>
            </a:r>
          </a:p>
        </p:txBody>
      </p:sp>
      <p:pic>
        <p:nvPicPr>
          <p:cNvPr id="3" name="Picture 2">
            <a:extLst>
              <a:ext uri="{FF2B5EF4-FFF2-40B4-BE49-F238E27FC236}">
                <a16:creationId xmlns:a16="http://schemas.microsoft.com/office/drawing/2014/main" id="{1D308591-5F70-974F-912A-3037B659D579}"/>
              </a:ext>
            </a:extLst>
          </p:cNvPr>
          <p:cNvPicPr>
            <a:picLocks noChangeAspect="1"/>
          </p:cNvPicPr>
          <p:nvPr/>
        </p:nvPicPr>
        <p:blipFill>
          <a:blip r:embed="rId2"/>
          <a:stretch>
            <a:fillRect/>
          </a:stretch>
        </p:blipFill>
        <p:spPr>
          <a:xfrm>
            <a:off x="10667748" y="5854535"/>
            <a:ext cx="1524252" cy="1003465"/>
          </a:xfrm>
          <a:prstGeom prst="rect">
            <a:avLst/>
          </a:prstGeom>
        </p:spPr>
      </p:pic>
      <p:sp>
        <p:nvSpPr>
          <p:cNvPr id="5" name="Right Arrow 4">
            <a:extLst>
              <a:ext uri="{FF2B5EF4-FFF2-40B4-BE49-F238E27FC236}">
                <a16:creationId xmlns:a16="http://schemas.microsoft.com/office/drawing/2014/main" id="{DC06DFB3-0907-4E47-AE6C-AA7FF42466E3}"/>
              </a:ext>
            </a:extLst>
          </p:cNvPr>
          <p:cNvSpPr/>
          <p:nvPr/>
        </p:nvSpPr>
        <p:spPr>
          <a:xfrm>
            <a:off x="607872" y="3366321"/>
            <a:ext cx="2048493" cy="1401289"/>
          </a:xfrm>
          <a:prstGeom prst="right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endParaRPr lang="en-US" sz="1600" b="1" dirty="0">
              <a:solidFill>
                <a:schemeClr val="accent6">
                  <a:lumMod val="50000"/>
                </a:schemeClr>
              </a:solidFill>
            </a:endParaRPr>
          </a:p>
          <a:p>
            <a:endParaRPr lang="en-US" sz="1600" b="1" dirty="0">
              <a:solidFill>
                <a:schemeClr val="accent6">
                  <a:lumMod val="50000"/>
                </a:schemeClr>
              </a:solidFill>
            </a:endParaRPr>
          </a:p>
          <a:p>
            <a:pPr algn="ctr"/>
            <a:r>
              <a:rPr lang="en-US" sz="1600" b="1" dirty="0">
                <a:solidFill>
                  <a:schemeClr val="accent6">
                    <a:lumMod val="50000"/>
                  </a:schemeClr>
                </a:solidFill>
              </a:rPr>
              <a:t>Strategic Objectives 10</a:t>
            </a:r>
            <a:endParaRPr lang="en-US" sz="1600" b="0" dirty="0">
              <a:solidFill>
                <a:schemeClr val="accent6">
                  <a:lumMod val="50000"/>
                </a:schemeClr>
              </a:solidFill>
              <a:effectLst/>
            </a:endParaRPr>
          </a:p>
          <a:p>
            <a:br>
              <a:rPr lang="en-US" sz="1600" dirty="0">
                <a:solidFill>
                  <a:schemeClr val="accent6">
                    <a:lumMod val="50000"/>
                  </a:schemeClr>
                </a:solidFill>
              </a:rPr>
            </a:br>
            <a:endParaRPr lang="en-US" sz="1600" dirty="0">
              <a:solidFill>
                <a:schemeClr val="accent6">
                  <a:lumMod val="50000"/>
                </a:schemeClr>
              </a:solidFill>
            </a:endParaRPr>
          </a:p>
        </p:txBody>
      </p:sp>
      <p:sp>
        <p:nvSpPr>
          <p:cNvPr id="10" name="Right Arrow 9">
            <a:extLst>
              <a:ext uri="{FF2B5EF4-FFF2-40B4-BE49-F238E27FC236}">
                <a16:creationId xmlns:a16="http://schemas.microsoft.com/office/drawing/2014/main" id="{AE314307-C163-FA44-80E4-71C6AAB2DA6E}"/>
              </a:ext>
            </a:extLst>
          </p:cNvPr>
          <p:cNvSpPr/>
          <p:nvPr/>
        </p:nvSpPr>
        <p:spPr>
          <a:xfrm>
            <a:off x="5748304" y="3366321"/>
            <a:ext cx="2129211" cy="1401289"/>
          </a:xfrm>
          <a:prstGeom prst="right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600" b="1" dirty="0">
                <a:solidFill>
                  <a:schemeClr val="accent6">
                    <a:lumMod val="50000"/>
                  </a:schemeClr>
                </a:solidFill>
              </a:rPr>
              <a:t>Relevant Vision 2030 Objectives</a:t>
            </a:r>
            <a:endParaRPr lang="en-US" sz="1600" dirty="0">
              <a:solidFill>
                <a:schemeClr val="accent6">
                  <a:lumMod val="50000"/>
                </a:schemeClr>
              </a:solidFill>
            </a:endParaRPr>
          </a:p>
        </p:txBody>
      </p:sp>
      <p:sp>
        <p:nvSpPr>
          <p:cNvPr id="11" name="Rounded Rectangle 10">
            <a:extLst>
              <a:ext uri="{FF2B5EF4-FFF2-40B4-BE49-F238E27FC236}">
                <a16:creationId xmlns:a16="http://schemas.microsoft.com/office/drawing/2014/main" id="{63999572-164F-864C-B4A7-D5061EB24874}"/>
              </a:ext>
            </a:extLst>
          </p:cNvPr>
          <p:cNvSpPr/>
          <p:nvPr/>
        </p:nvSpPr>
        <p:spPr>
          <a:xfrm>
            <a:off x="8227369" y="3303809"/>
            <a:ext cx="2553195" cy="1526311"/>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US" dirty="0"/>
              <a:t>Expand privatization of governmental services</a:t>
            </a:r>
            <a:endParaRPr lang="en-US" b="0" dirty="0">
              <a:effectLst/>
            </a:endParaRPr>
          </a:p>
          <a:p>
            <a:br>
              <a:rPr lang="en-US" dirty="0"/>
            </a:br>
            <a:endParaRPr lang="en-US" dirty="0"/>
          </a:p>
        </p:txBody>
      </p:sp>
      <p:sp>
        <p:nvSpPr>
          <p:cNvPr id="15" name="Rounded Rectangle 14">
            <a:extLst>
              <a:ext uri="{FF2B5EF4-FFF2-40B4-BE49-F238E27FC236}">
                <a16:creationId xmlns:a16="http://schemas.microsoft.com/office/drawing/2014/main" id="{40F57C79-FC8D-E34C-ABB0-71FCB68A40E8}"/>
              </a:ext>
            </a:extLst>
          </p:cNvPr>
          <p:cNvSpPr/>
          <p:nvPr/>
        </p:nvSpPr>
        <p:spPr>
          <a:xfrm>
            <a:off x="2845255" y="3241299"/>
            <a:ext cx="2553195" cy="1651335"/>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t>Complete the transformation of the Saudi Postal Corporation towards a commercially viable company</a:t>
            </a:r>
          </a:p>
        </p:txBody>
      </p:sp>
    </p:spTree>
    <p:extLst>
      <p:ext uri="{BB962C8B-B14F-4D97-AF65-F5344CB8AC3E}">
        <p14:creationId xmlns:p14="http://schemas.microsoft.com/office/powerpoint/2010/main" val="53936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8FF3F-B38D-BD41-9058-D8AC121379DD}"/>
              </a:ext>
            </a:extLst>
          </p:cNvPr>
          <p:cNvSpPr>
            <a:spLocks noGrp="1"/>
          </p:cNvSpPr>
          <p:nvPr>
            <p:ph type="title"/>
          </p:nvPr>
        </p:nvSpPr>
        <p:spPr/>
        <p:txBody>
          <a:bodyPr/>
          <a:lstStyle/>
          <a:p>
            <a:r>
              <a:rPr lang="en-US" b="1" dirty="0">
                <a:solidFill>
                  <a:schemeClr val="accent6">
                    <a:lumMod val="50000"/>
                  </a:schemeClr>
                </a:solidFill>
                <a:latin typeface="Arial Hebrew" pitchFamily="2" charset="-79"/>
                <a:cs typeface="Arial Hebrew" pitchFamily="2" charset="-79"/>
              </a:rPr>
              <a:t>Content</a:t>
            </a:r>
          </a:p>
        </p:txBody>
      </p:sp>
      <p:pic>
        <p:nvPicPr>
          <p:cNvPr id="3" name="Picture 2">
            <a:extLst>
              <a:ext uri="{FF2B5EF4-FFF2-40B4-BE49-F238E27FC236}">
                <a16:creationId xmlns:a16="http://schemas.microsoft.com/office/drawing/2014/main" id="{1EFEA3F8-1DEF-F64B-91CB-3E9BADD3B983}"/>
              </a:ext>
            </a:extLst>
          </p:cNvPr>
          <p:cNvPicPr>
            <a:picLocks noChangeAspect="1"/>
          </p:cNvPicPr>
          <p:nvPr/>
        </p:nvPicPr>
        <p:blipFill>
          <a:blip r:embed="rId2"/>
          <a:stretch>
            <a:fillRect/>
          </a:stretch>
        </p:blipFill>
        <p:spPr>
          <a:xfrm>
            <a:off x="10964089" y="6040816"/>
            <a:ext cx="1227295" cy="815597"/>
          </a:xfrm>
          <a:prstGeom prst="rect">
            <a:avLst/>
          </a:prstGeom>
        </p:spPr>
      </p:pic>
      <p:sp>
        <p:nvSpPr>
          <p:cNvPr id="4" name="TextBox 3">
            <a:extLst>
              <a:ext uri="{FF2B5EF4-FFF2-40B4-BE49-F238E27FC236}">
                <a16:creationId xmlns:a16="http://schemas.microsoft.com/office/drawing/2014/main" id="{42925722-4326-CC4D-877D-E3958E5DB305}"/>
              </a:ext>
            </a:extLst>
          </p:cNvPr>
          <p:cNvSpPr txBox="1"/>
          <p:nvPr/>
        </p:nvSpPr>
        <p:spPr>
          <a:xfrm>
            <a:off x="629392" y="1690688"/>
            <a:ext cx="10189029" cy="3539430"/>
          </a:xfrm>
          <a:prstGeom prst="rect">
            <a:avLst/>
          </a:prstGeom>
          <a:noFill/>
        </p:spPr>
        <p:txBody>
          <a:bodyPr wrap="square" rtlCol="0">
            <a:spAutoFit/>
          </a:bodyPr>
          <a:lstStyle/>
          <a:p>
            <a:pPr marL="285750" indent="-285750">
              <a:buFont typeface="Arial" panose="020B0604020202020204" pitchFamily="34" charset="0"/>
              <a:buChar char="•"/>
            </a:pPr>
            <a:r>
              <a:rPr lang="en-US" sz="2800" dirty="0">
                <a:solidFill>
                  <a:schemeClr val="bg1">
                    <a:lumMod val="65000"/>
                  </a:schemeClr>
                </a:solidFill>
                <a:latin typeface="Arial Hebrew" pitchFamily="2" charset="-79"/>
                <a:cs typeface="Arial Hebrew" pitchFamily="2" charset="-79"/>
              </a:rPr>
              <a:t>Saudi Arabia Digital Transformation</a:t>
            </a:r>
          </a:p>
          <a:p>
            <a:pPr marL="285750" indent="-285750">
              <a:buFont typeface="Arial" panose="020B0604020202020204" pitchFamily="34" charset="0"/>
              <a:buChar char="•"/>
            </a:pPr>
            <a:r>
              <a:rPr lang="en-US" sz="2800" dirty="0">
                <a:solidFill>
                  <a:schemeClr val="bg1">
                    <a:lumMod val="65000"/>
                  </a:schemeClr>
                </a:solidFill>
                <a:latin typeface="Arial Hebrew" pitchFamily="2" charset="-79"/>
                <a:cs typeface="Arial Hebrew" pitchFamily="2" charset="-79"/>
              </a:rPr>
              <a:t>Ministry of Communication and Information Technology Strategic Goals for 2030</a:t>
            </a:r>
          </a:p>
          <a:p>
            <a:pPr marL="285750" indent="-285750">
              <a:buFont typeface="Arial" panose="020B0604020202020204" pitchFamily="34" charset="0"/>
              <a:buChar char="•"/>
            </a:pPr>
            <a:r>
              <a:rPr lang="en-US" sz="2800" dirty="0">
                <a:solidFill>
                  <a:schemeClr val="accent6">
                    <a:lumMod val="50000"/>
                  </a:schemeClr>
                </a:solidFill>
                <a:latin typeface="Arial Hebrew" pitchFamily="2" charset="-79"/>
                <a:cs typeface="Arial Hebrew" pitchFamily="2" charset="-79"/>
              </a:rPr>
              <a:t>Education and its Role in Supporting Digital National Transformation Plan</a:t>
            </a:r>
          </a:p>
          <a:p>
            <a:pPr marL="285750" indent="-285750">
              <a:buFont typeface="Arial" panose="020B0604020202020204" pitchFamily="34" charset="0"/>
              <a:buChar char="•"/>
            </a:pPr>
            <a:r>
              <a:rPr lang="en-US" sz="2800" dirty="0">
                <a:solidFill>
                  <a:schemeClr val="bg1">
                    <a:lumMod val="65000"/>
                  </a:schemeClr>
                </a:solidFill>
                <a:latin typeface="Arial Hebrew" pitchFamily="2" charset="-79"/>
                <a:cs typeface="Arial Hebrew" pitchFamily="2" charset="-79"/>
              </a:rPr>
              <a:t>Saudi Arabia Strategic Goal to Increase Women Participation in the Labor Market   </a:t>
            </a:r>
          </a:p>
          <a:p>
            <a:pPr marL="285750" indent="-285750">
              <a:buFont typeface="Arial" panose="020B0604020202020204" pitchFamily="34" charset="0"/>
              <a:buChar char="•"/>
            </a:pPr>
            <a:endParaRPr lang="en-US" sz="2800" dirty="0">
              <a:solidFill>
                <a:schemeClr val="bg1">
                  <a:lumMod val="65000"/>
                </a:schemeClr>
              </a:solidFill>
            </a:endParaRPr>
          </a:p>
        </p:txBody>
      </p:sp>
    </p:spTree>
    <p:extLst>
      <p:ext uri="{BB962C8B-B14F-4D97-AF65-F5344CB8AC3E}">
        <p14:creationId xmlns:p14="http://schemas.microsoft.com/office/powerpoint/2010/main" val="13503982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8FF3F-B38D-BD41-9058-D8AC121379DD}"/>
              </a:ext>
            </a:extLst>
          </p:cNvPr>
          <p:cNvSpPr>
            <a:spLocks noGrp="1"/>
          </p:cNvSpPr>
          <p:nvPr>
            <p:ph type="title"/>
          </p:nvPr>
        </p:nvSpPr>
        <p:spPr/>
        <p:txBody>
          <a:bodyPr>
            <a:normAutofit fontScale="90000"/>
          </a:bodyPr>
          <a:lstStyle/>
          <a:p>
            <a:r>
              <a:rPr lang="en-US" dirty="0">
                <a:solidFill>
                  <a:schemeClr val="accent6">
                    <a:lumMod val="50000"/>
                  </a:schemeClr>
                </a:solidFill>
                <a:latin typeface="Arial Hebrew" pitchFamily="2" charset="-79"/>
                <a:cs typeface="Arial Hebrew" pitchFamily="2" charset="-79"/>
              </a:rPr>
              <a:t>Education and its Role in Supporting Digital National Transformation Plan</a:t>
            </a:r>
            <a:br>
              <a:rPr lang="en-US" dirty="0">
                <a:solidFill>
                  <a:schemeClr val="accent6">
                    <a:lumMod val="50000"/>
                  </a:schemeClr>
                </a:solidFill>
                <a:latin typeface="Arial Hebrew" pitchFamily="2" charset="-79"/>
                <a:cs typeface="Arial Hebrew" pitchFamily="2" charset="-79"/>
              </a:rPr>
            </a:br>
            <a:endParaRPr lang="en-US" b="1" dirty="0">
              <a:solidFill>
                <a:schemeClr val="accent6">
                  <a:lumMod val="50000"/>
                </a:schemeClr>
              </a:solidFill>
              <a:latin typeface="Arial Hebrew" pitchFamily="2" charset="-79"/>
              <a:cs typeface="Arial Hebrew" pitchFamily="2" charset="-79"/>
            </a:endParaRPr>
          </a:p>
        </p:txBody>
      </p:sp>
      <p:pic>
        <p:nvPicPr>
          <p:cNvPr id="3" name="Picture 2">
            <a:extLst>
              <a:ext uri="{FF2B5EF4-FFF2-40B4-BE49-F238E27FC236}">
                <a16:creationId xmlns:a16="http://schemas.microsoft.com/office/drawing/2014/main" id="{1EFEA3F8-1DEF-F64B-91CB-3E9BADD3B983}"/>
              </a:ext>
            </a:extLst>
          </p:cNvPr>
          <p:cNvPicPr>
            <a:picLocks noChangeAspect="1"/>
          </p:cNvPicPr>
          <p:nvPr/>
        </p:nvPicPr>
        <p:blipFill>
          <a:blip r:embed="rId2"/>
          <a:stretch>
            <a:fillRect/>
          </a:stretch>
        </p:blipFill>
        <p:spPr>
          <a:xfrm>
            <a:off x="10964089" y="6040816"/>
            <a:ext cx="1227295" cy="815597"/>
          </a:xfrm>
          <a:prstGeom prst="rect">
            <a:avLst/>
          </a:prstGeom>
        </p:spPr>
      </p:pic>
      <p:sp>
        <p:nvSpPr>
          <p:cNvPr id="6" name="TextBox 5">
            <a:extLst>
              <a:ext uri="{FF2B5EF4-FFF2-40B4-BE49-F238E27FC236}">
                <a16:creationId xmlns:a16="http://schemas.microsoft.com/office/drawing/2014/main" id="{82BAAB8A-8016-E04D-881B-46B756F6B232}"/>
              </a:ext>
            </a:extLst>
          </p:cNvPr>
          <p:cNvSpPr txBox="1"/>
          <p:nvPr/>
        </p:nvSpPr>
        <p:spPr>
          <a:xfrm>
            <a:off x="838200" y="2006930"/>
            <a:ext cx="9469581" cy="3046988"/>
          </a:xfrm>
          <a:prstGeom prst="rect">
            <a:avLst/>
          </a:prstGeom>
          <a:noFill/>
        </p:spPr>
        <p:txBody>
          <a:bodyPr wrap="square" rtlCol="0">
            <a:spAutoFit/>
          </a:bodyPr>
          <a:lstStyle/>
          <a:p>
            <a:pPr marL="285750" indent="-285750" algn="just" defTabSz="914400" rtl="0" eaLnBrk="1" latinLnBrk="0" hangingPunct="1">
              <a:buFont typeface="Arial" panose="020B0604020202020204" pitchFamily="34" charset="0"/>
              <a:buChar char="•"/>
            </a:pPr>
            <a:r>
              <a:rPr lang="en-US" sz="2400" dirty="0">
                <a:solidFill>
                  <a:schemeClr val="bg1">
                    <a:lumMod val="65000"/>
                  </a:schemeClr>
                </a:solidFill>
                <a:latin typeface="Arial Hebrew" pitchFamily="2" charset="-79"/>
                <a:cs typeface="Arial Hebrew" pitchFamily="2" charset="-79"/>
              </a:rPr>
              <a:t>The Kingdom has over 41 University all of which teaches ICT to females and has a high rate of females enrollment.</a:t>
            </a:r>
          </a:p>
          <a:p>
            <a:pPr marL="285750" indent="-285750" algn="just" defTabSz="914400" rtl="0" eaLnBrk="1" latinLnBrk="0" hangingPunct="1">
              <a:buFont typeface="Arial" panose="020B0604020202020204" pitchFamily="34" charset="0"/>
              <a:buChar char="•"/>
            </a:pPr>
            <a:endParaRPr lang="en-US" sz="2400" dirty="0">
              <a:solidFill>
                <a:schemeClr val="bg1">
                  <a:lumMod val="65000"/>
                </a:schemeClr>
              </a:solidFill>
              <a:latin typeface="Arial Hebrew" pitchFamily="2" charset="-79"/>
              <a:cs typeface="Arial Hebrew" pitchFamily="2" charset="-79"/>
            </a:endParaRPr>
          </a:p>
          <a:p>
            <a:pPr marL="285750" indent="-285750" algn="just" defTabSz="914400" rtl="0" eaLnBrk="1" latinLnBrk="0" hangingPunct="1">
              <a:buFont typeface="Arial" panose="020B0604020202020204" pitchFamily="34" charset="0"/>
              <a:buChar char="•"/>
            </a:pPr>
            <a:r>
              <a:rPr lang="en-US" sz="2400" dirty="0">
                <a:solidFill>
                  <a:schemeClr val="bg1">
                    <a:lumMod val="65000"/>
                  </a:schemeClr>
                </a:solidFill>
                <a:latin typeface="Arial Hebrew" pitchFamily="2" charset="-79"/>
                <a:cs typeface="Arial Hebrew" pitchFamily="2" charset="-79"/>
              </a:rPr>
              <a:t>There are technical schools for females only spread in all regions focusing in teaching ICT. </a:t>
            </a:r>
          </a:p>
          <a:p>
            <a:pPr algn="l" defTabSz="914400" rtl="0" eaLnBrk="1" latinLnBrk="0" hangingPunct="1"/>
            <a:r>
              <a:rPr lang="en-US" sz="2400" dirty="0">
                <a:solidFill>
                  <a:schemeClr val="bg1">
                    <a:lumMod val="65000"/>
                  </a:schemeClr>
                </a:solidFill>
                <a:latin typeface="Arial Hebrew" pitchFamily="2" charset="-79"/>
                <a:cs typeface="Arial Hebrew" pitchFamily="2" charset="-79"/>
              </a:rPr>
              <a:t> </a:t>
            </a:r>
            <a:endParaRPr lang="en-US" sz="2400" dirty="0">
              <a:latin typeface="Arial Hebrew" pitchFamily="2" charset="-79"/>
              <a:cs typeface="Arial Hebrew" pitchFamily="2" charset="-79"/>
            </a:endParaRPr>
          </a:p>
          <a:p>
            <a:pPr marL="0" algn="l" defTabSz="914400" rtl="0" eaLnBrk="1" latinLnBrk="0" hangingPunct="1"/>
            <a:endParaRPr lang="en-US" sz="2400" dirty="0">
              <a:latin typeface="Arial Hebrew" pitchFamily="2" charset="-79"/>
              <a:cs typeface="Arial Hebrew" pitchFamily="2" charset="-79"/>
            </a:endParaRPr>
          </a:p>
          <a:p>
            <a:pPr marL="0" algn="l" defTabSz="914400" rtl="0" eaLnBrk="1" latinLnBrk="0" hangingPunct="1"/>
            <a:endParaRPr lang="en-US" sz="2400" dirty="0">
              <a:latin typeface="Arial Hebrew" pitchFamily="2" charset="-79"/>
              <a:cs typeface="Arial Hebrew" pitchFamily="2" charset="-79"/>
            </a:endParaRPr>
          </a:p>
        </p:txBody>
      </p:sp>
    </p:spTree>
    <p:extLst>
      <p:ext uri="{BB962C8B-B14F-4D97-AF65-F5344CB8AC3E}">
        <p14:creationId xmlns:p14="http://schemas.microsoft.com/office/powerpoint/2010/main" val="24223050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45893-C0F7-4C40-9059-F7AE39A47A54}"/>
              </a:ext>
            </a:extLst>
          </p:cNvPr>
          <p:cNvSpPr>
            <a:spLocks noGrp="1"/>
          </p:cNvSpPr>
          <p:nvPr>
            <p:ph type="title"/>
          </p:nvPr>
        </p:nvSpPr>
        <p:spPr>
          <a:xfrm>
            <a:off x="609600" y="97582"/>
            <a:ext cx="10972800" cy="872034"/>
          </a:xfrm>
        </p:spPr>
        <p:txBody>
          <a:bodyPr>
            <a:spAutoFit/>
          </a:bodyPr>
          <a:lstStyle/>
          <a:p>
            <a:pPr marL="457200"/>
            <a:r>
              <a:rPr lang="en-US" dirty="0"/>
              <a:t>Low female participation in ICT workforce remains a key challenge to increasing the conversion of local graduates into the workforce</a:t>
            </a:r>
          </a:p>
        </p:txBody>
      </p:sp>
      <p:sp>
        <p:nvSpPr>
          <p:cNvPr id="5" name="Text Box 9">
            <a:extLst>
              <a:ext uri="{FF2B5EF4-FFF2-40B4-BE49-F238E27FC236}">
                <a16:creationId xmlns:a16="http://schemas.microsoft.com/office/drawing/2014/main" id="{65CC3E11-FBFE-4DF5-A998-1FDFE1471430}"/>
              </a:ext>
            </a:extLst>
          </p:cNvPr>
          <p:cNvSpPr txBox="1">
            <a:spLocks noChangeArrowheads="1"/>
          </p:cNvSpPr>
          <p:nvPr/>
        </p:nvSpPr>
        <p:spPr bwMode="gray">
          <a:xfrm>
            <a:off x="609600" y="1196752"/>
            <a:ext cx="3354829" cy="367024"/>
          </a:xfrm>
          <a:prstGeom prst="rect">
            <a:avLst/>
          </a:prstGeom>
          <a:noFill/>
          <a:ln w="25400" algn="ctr">
            <a:noFill/>
            <a:miter lim="800000"/>
            <a:headEnd/>
            <a:tailEnd/>
          </a:ln>
        </p:spPr>
        <p:txBody>
          <a:bodyPr wrap="none" lIns="0" tIns="0" rIns="0" bIns="0">
            <a:spAutoFit/>
          </a:bodyPr>
          <a:lstStyle>
            <a:defPPr>
              <a:defRPr lang="en-GB"/>
            </a:defPPr>
            <a:lvl1pPr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1pPr>
            <a:lvl2pPr marL="457200"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2pPr>
            <a:lvl3pPr marL="914400"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3pPr>
            <a:lvl4pPr marL="1371600"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4pPr>
            <a:lvl5pPr marL="1828800"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5pPr>
            <a:lvl6pPr marL="2286000" algn="l" defTabSz="914400" rtl="0" eaLnBrk="1" latinLnBrk="0" hangingPunct="1">
              <a:defRPr sz="1200" kern="1200">
                <a:solidFill>
                  <a:srgbClr val="000000"/>
                </a:solidFill>
                <a:latin typeface="Trebuchet MS" pitchFamily="34" charset="0"/>
                <a:ea typeface="+mn-ea"/>
                <a:cs typeface="+mn-cs"/>
              </a:defRPr>
            </a:lvl6pPr>
            <a:lvl7pPr marL="2743200" algn="l" defTabSz="914400" rtl="0" eaLnBrk="1" latinLnBrk="0" hangingPunct="1">
              <a:defRPr sz="1200" kern="1200">
                <a:solidFill>
                  <a:srgbClr val="000000"/>
                </a:solidFill>
                <a:latin typeface="Trebuchet MS" pitchFamily="34" charset="0"/>
                <a:ea typeface="+mn-ea"/>
                <a:cs typeface="+mn-cs"/>
              </a:defRPr>
            </a:lvl7pPr>
            <a:lvl8pPr marL="3200400" algn="l" defTabSz="914400" rtl="0" eaLnBrk="1" latinLnBrk="0" hangingPunct="1">
              <a:defRPr sz="1200" kern="1200">
                <a:solidFill>
                  <a:srgbClr val="000000"/>
                </a:solidFill>
                <a:latin typeface="Trebuchet MS" pitchFamily="34" charset="0"/>
                <a:ea typeface="+mn-ea"/>
                <a:cs typeface="+mn-cs"/>
              </a:defRPr>
            </a:lvl8pPr>
            <a:lvl9pPr marL="3657600" algn="l" defTabSz="914400" rtl="0" eaLnBrk="1" latinLnBrk="0" hangingPunct="1">
              <a:defRPr sz="1200" kern="1200">
                <a:solidFill>
                  <a:srgbClr val="000000"/>
                </a:solidFill>
                <a:latin typeface="Trebuchet MS" pitchFamily="34" charset="0"/>
                <a:ea typeface="+mn-ea"/>
                <a:cs typeface="+mn-cs"/>
              </a:defRPr>
            </a:lvl9pPr>
          </a:lstStyle>
          <a:p>
            <a:pPr marL="0" marR="0" lvl="0" indent="0" algn="l" defTabSz="457200" rtl="0" eaLnBrk="1" fontAlgn="auto" latinLnBrk="0" hangingPunct="1">
              <a:lnSpc>
                <a:spcPct val="90000"/>
              </a:lnSpc>
              <a:spcBef>
                <a:spcPct val="0"/>
              </a:spcBef>
              <a:spcAft>
                <a:spcPts val="0"/>
              </a:spcAft>
              <a:buClrTx/>
              <a:buSzPct val="100000"/>
              <a:buFontTx/>
              <a:buNone/>
              <a:tabLst/>
              <a:defRPr/>
            </a:pPr>
            <a:r>
              <a:rPr kumimoji="0" lang="en-GB" sz="1600" b="1" i="0" u="none" strike="noStrike" kern="1200" cap="none" spc="0" normalizeH="0" baseline="0" noProof="0" dirty="0">
                <a:ln>
                  <a:noFill/>
                </a:ln>
                <a:solidFill>
                  <a:srgbClr val="44546A"/>
                </a:solidFill>
                <a:effectLst/>
                <a:uLnTx/>
                <a:uFillTx/>
                <a:latin typeface="Calibri"/>
                <a:ea typeface="+mn-ea"/>
                <a:cs typeface="+mn-cs"/>
              </a:rPr>
              <a:t>Computer science graduates, by gender</a:t>
            </a:r>
          </a:p>
          <a:p>
            <a:pPr marL="0" marR="0" lvl="0" indent="0" algn="l" defTabSz="457200" rtl="0" eaLnBrk="1" fontAlgn="auto" latinLnBrk="0" hangingPunct="1">
              <a:lnSpc>
                <a:spcPct val="90000"/>
              </a:lnSpc>
              <a:spcBef>
                <a:spcPct val="0"/>
              </a:spcBef>
              <a:spcAft>
                <a:spcPts val="0"/>
              </a:spcAft>
              <a:buClrTx/>
              <a:buSzPct val="100000"/>
              <a:buFontTx/>
              <a:buNone/>
              <a:tabLst/>
              <a:defRPr/>
            </a:pPr>
            <a:r>
              <a:rPr kumimoji="0" lang="en-GB" sz="1050" b="0" i="0" u="none" strike="noStrike" kern="1200" cap="none" spc="0" normalizeH="0" baseline="0" noProof="0" dirty="0">
                <a:ln>
                  <a:noFill/>
                </a:ln>
                <a:solidFill>
                  <a:srgbClr val="44546A"/>
                </a:solidFill>
                <a:effectLst/>
                <a:uLnTx/>
                <a:uFillTx/>
                <a:latin typeface="Calibri"/>
                <a:ea typeface="+mn-ea"/>
                <a:cs typeface="+mn-cs"/>
              </a:rPr>
              <a:t>(%)</a:t>
            </a:r>
          </a:p>
        </p:txBody>
      </p:sp>
      <p:graphicFrame>
        <p:nvGraphicFramePr>
          <p:cNvPr id="6" name="Chart 5">
            <a:extLst>
              <a:ext uri="{FF2B5EF4-FFF2-40B4-BE49-F238E27FC236}">
                <a16:creationId xmlns:a16="http://schemas.microsoft.com/office/drawing/2014/main" id="{51E03C33-EF44-45C2-8897-A57FE53FDB94}"/>
              </a:ext>
            </a:extLst>
          </p:cNvPr>
          <p:cNvGraphicFramePr/>
          <p:nvPr>
            <p:extLst>
              <p:ext uri="{D42A27DB-BD31-4B8C-83A1-F6EECF244321}">
                <p14:modId xmlns:p14="http://schemas.microsoft.com/office/powerpoint/2010/main" val="666854041"/>
              </p:ext>
            </p:extLst>
          </p:nvPr>
        </p:nvGraphicFramePr>
        <p:xfrm>
          <a:off x="1259150" y="1465301"/>
          <a:ext cx="2380298" cy="2133599"/>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 Box 9">
            <a:extLst>
              <a:ext uri="{FF2B5EF4-FFF2-40B4-BE49-F238E27FC236}">
                <a16:creationId xmlns:a16="http://schemas.microsoft.com/office/drawing/2014/main" id="{359A059F-F1E6-40AA-A26B-B708508B6A99}"/>
              </a:ext>
            </a:extLst>
          </p:cNvPr>
          <p:cNvSpPr txBox="1">
            <a:spLocks noChangeArrowheads="1"/>
          </p:cNvSpPr>
          <p:nvPr/>
        </p:nvSpPr>
        <p:spPr bwMode="gray">
          <a:xfrm>
            <a:off x="609600" y="3863752"/>
            <a:ext cx="4733860" cy="367024"/>
          </a:xfrm>
          <a:prstGeom prst="rect">
            <a:avLst/>
          </a:prstGeom>
          <a:noFill/>
          <a:ln w="25400" algn="ctr">
            <a:noFill/>
            <a:miter lim="800000"/>
            <a:headEnd/>
            <a:tailEnd/>
          </a:ln>
        </p:spPr>
        <p:txBody>
          <a:bodyPr wrap="none" lIns="0" tIns="0" rIns="0" bIns="0">
            <a:spAutoFit/>
          </a:bodyPr>
          <a:lstStyle>
            <a:defPPr>
              <a:defRPr lang="en-GB"/>
            </a:defPPr>
            <a:lvl1pPr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1pPr>
            <a:lvl2pPr marL="457200"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2pPr>
            <a:lvl3pPr marL="914400"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3pPr>
            <a:lvl4pPr marL="1371600"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4pPr>
            <a:lvl5pPr marL="1828800"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5pPr>
            <a:lvl6pPr marL="2286000" algn="l" defTabSz="914400" rtl="0" eaLnBrk="1" latinLnBrk="0" hangingPunct="1">
              <a:defRPr sz="1200" kern="1200">
                <a:solidFill>
                  <a:srgbClr val="000000"/>
                </a:solidFill>
                <a:latin typeface="Trebuchet MS" pitchFamily="34" charset="0"/>
                <a:ea typeface="+mn-ea"/>
                <a:cs typeface="+mn-cs"/>
              </a:defRPr>
            </a:lvl6pPr>
            <a:lvl7pPr marL="2743200" algn="l" defTabSz="914400" rtl="0" eaLnBrk="1" latinLnBrk="0" hangingPunct="1">
              <a:defRPr sz="1200" kern="1200">
                <a:solidFill>
                  <a:srgbClr val="000000"/>
                </a:solidFill>
                <a:latin typeface="Trebuchet MS" pitchFamily="34" charset="0"/>
                <a:ea typeface="+mn-ea"/>
                <a:cs typeface="+mn-cs"/>
              </a:defRPr>
            </a:lvl7pPr>
            <a:lvl8pPr marL="3200400" algn="l" defTabSz="914400" rtl="0" eaLnBrk="1" latinLnBrk="0" hangingPunct="1">
              <a:defRPr sz="1200" kern="1200">
                <a:solidFill>
                  <a:srgbClr val="000000"/>
                </a:solidFill>
                <a:latin typeface="Trebuchet MS" pitchFamily="34" charset="0"/>
                <a:ea typeface="+mn-ea"/>
                <a:cs typeface="+mn-cs"/>
              </a:defRPr>
            </a:lvl8pPr>
            <a:lvl9pPr marL="3657600" algn="l" defTabSz="914400" rtl="0" eaLnBrk="1" latinLnBrk="0" hangingPunct="1">
              <a:defRPr sz="1200" kern="1200">
                <a:solidFill>
                  <a:srgbClr val="000000"/>
                </a:solidFill>
                <a:latin typeface="Trebuchet MS" pitchFamily="34" charset="0"/>
                <a:ea typeface="+mn-ea"/>
                <a:cs typeface="+mn-cs"/>
              </a:defRPr>
            </a:lvl9pPr>
          </a:lstStyle>
          <a:p>
            <a:pPr marL="0" marR="0" lvl="0" indent="0" algn="l" defTabSz="457200" rtl="0" eaLnBrk="1" fontAlgn="auto" latinLnBrk="0" hangingPunct="1">
              <a:lnSpc>
                <a:spcPct val="90000"/>
              </a:lnSpc>
              <a:spcBef>
                <a:spcPct val="0"/>
              </a:spcBef>
              <a:spcAft>
                <a:spcPts val="0"/>
              </a:spcAft>
              <a:buClrTx/>
              <a:buSzPct val="100000"/>
              <a:buFontTx/>
              <a:buNone/>
              <a:tabLst/>
              <a:defRPr/>
            </a:pPr>
            <a:r>
              <a:rPr kumimoji="0" lang="en-GB" sz="1600" b="1" i="0" u="none" strike="noStrike" kern="1200" cap="none" spc="0" normalizeH="0" baseline="0" noProof="0" dirty="0">
                <a:ln>
                  <a:noFill/>
                </a:ln>
                <a:solidFill>
                  <a:srgbClr val="44546A"/>
                </a:solidFill>
                <a:effectLst/>
                <a:uLnTx/>
                <a:uFillTx/>
                <a:latin typeface="Calibri"/>
                <a:ea typeface="+mn-ea"/>
                <a:cs typeface="+mn-cs"/>
              </a:rPr>
              <a:t>Female computer science graduates joining ICT industry</a:t>
            </a:r>
            <a:endParaRPr kumimoji="0" lang="en-GB" sz="1600" b="1" i="0" u="none" strike="noStrike" kern="1200" cap="none" spc="0" normalizeH="0" baseline="30000" noProof="0" dirty="0">
              <a:ln>
                <a:noFill/>
              </a:ln>
              <a:solidFill>
                <a:srgbClr val="44546A"/>
              </a:solidFill>
              <a:effectLst/>
              <a:uLnTx/>
              <a:uFillTx/>
              <a:latin typeface="Calibri"/>
              <a:ea typeface="+mn-ea"/>
              <a:cs typeface="+mn-cs"/>
            </a:endParaRPr>
          </a:p>
          <a:p>
            <a:pPr marL="0" marR="0" lvl="0" indent="0" algn="l" defTabSz="457200" rtl="0" eaLnBrk="1" fontAlgn="auto" latinLnBrk="0" hangingPunct="1">
              <a:lnSpc>
                <a:spcPct val="90000"/>
              </a:lnSpc>
              <a:spcBef>
                <a:spcPct val="0"/>
              </a:spcBef>
              <a:spcAft>
                <a:spcPts val="0"/>
              </a:spcAft>
              <a:buClrTx/>
              <a:buSzPct val="100000"/>
              <a:buFontTx/>
              <a:buNone/>
              <a:tabLst/>
              <a:defRPr/>
            </a:pPr>
            <a:r>
              <a:rPr kumimoji="0" lang="en-GB" sz="1050" b="0" i="0" u="none" strike="noStrike" kern="1200" cap="none" spc="0" normalizeH="0" baseline="0" noProof="0" dirty="0">
                <a:ln>
                  <a:noFill/>
                </a:ln>
                <a:solidFill>
                  <a:srgbClr val="44546A"/>
                </a:solidFill>
                <a:effectLst/>
                <a:uLnTx/>
                <a:uFillTx/>
                <a:latin typeface="Calibri"/>
                <a:ea typeface="+mn-ea"/>
                <a:cs typeface="+mn-cs"/>
              </a:rPr>
              <a:t>(%)</a:t>
            </a:r>
          </a:p>
        </p:txBody>
      </p:sp>
      <p:graphicFrame>
        <p:nvGraphicFramePr>
          <p:cNvPr id="8" name="Chart 7">
            <a:extLst>
              <a:ext uri="{FF2B5EF4-FFF2-40B4-BE49-F238E27FC236}">
                <a16:creationId xmlns:a16="http://schemas.microsoft.com/office/drawing/2014/main" id="{046C0FEA-7502-4BA6-845D-BDAACE462EAC}"/>
              </a:ext>
            </a:extLst>
          </p:cNvPr>
          <p:cNvGraphicFramePr/>
          <p:nvPr>
            <p:extLst>
              <p:ext uri="{D42A27DB-BD31-4B8C-83A1-F6EECF244321}">
                <p14:modId xmlns:p14="http://schemas.microsoft.com/office/powerpoint/2010/main" val="980051182"/>
              </p:ext>
            </p:extLst>
          </p:nvPr>
        </p:nvGraphicFramePr>
        <p:xfrm>
          <a:off x="1259150" y="4230776"/>
          <a:ext cx="2380298" cy="2133599"/>
        </p:xfrm>
        <a:graphic>
          <a:graphicData uri="http://schemas.openxmlformats.org/drawingml/2006/chart">
            <c:chart xmlns:c="http://schemas.openxmlformats.org/drawingml/2006/chart" xmlns:r="http://schemas.openxmlformats.org/officeDocument/2006/relationships" r:id="rId3"/>
          </a:graphicData>
        </a:graphic>
      </p:graphicFrame>
      <p:sp>
        <p:nvSpPr>
          <p:cNvPr id="9" name="Rectangle 8">
            <a:extLst>
              <a:ext uri="{FF2B5EF4-FFF2-40B4-BE49-F238E27FC236}">
                <a16:creationId xmlns:a16="http://schemas.microsoft.com/office/drawing/2014/main" id="{72792997-23C4-4E8D-8DAA-BB08811768F3}"/>
              </a:ext>
            </a:extLst>
          </p:cNvPr>
          <p:cNvSpPr/>
          <p:nvPr/>
        </p:nvSpPr>
        <p:spPr bwMode="gray">
          <a:xfrm>
            <a:off x="4676210" y="1741123"/>
            <a:ext cx="4944936" cy="1857777"/>
          </a:xfrm>
          <a:prstGeom prst="rect">
            <a:avLst/>
          </a:prstGeom>
          <a:solidFill>
            <a:schemeClr val="accent5">
              <a:lumMod val="20000"/>
              <a:lumOff val="80000"/>
            </a:schemeClr>
          </a:solidFill>
          <a:ln w="12700">
            <a:noFill/>
            <a:prstDash val="solid"/>
            <a:miter lim="800000"/>
            <a:headEnd/>
            <a:tailEnd/>
          </a:ln>
          <a:effectLst/>
        </p:spPr>
        <p:txBody>
          <a:bodyPr wrap="square" lIns="73152" tIns="72000" rIns="73152" bIns="72000" rtlCol="0" anchor="ctr" anchorCtr="0">
            <a:noAutofit/>
          </a:bodyPr>
          <a:lstStyle>
            <a:defPPr>
              <a:defRPr lang="en-GB"/>
            </a:defPPr>
            <a:lvl1pPr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1pPr>
            <a:lvl2pPr marL="457200"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2pPr>
            <a:lvl3pPr marL="914400"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3pPr>
            <a:lvl4pPr marL="1371600"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4pPr>
            <a:lvl5pPr marL="1828800"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5pPr>
            <a:lvl6pPr marL="2286000" algn="l" defTabSz="914400" rtl="0" eaLnBrk="1" latinLnBrk="0" hangingPunct="1">
              <a:defRPr sz="1200" kern="1200">
                <a:solidFill>
                  <a:srgbClr val="000000"/>
                </a:solidFill>
                <a:latin typeface="Trebuchet MS" pitchFamily="34" charset="0"/>
                <a:ea typeface="+mn-ea"/>
                <a:cs typeface="+mn-cs"/>
              </a:defRPr>
            </a:lvl6pPr>
            <a:lvl7pPr marL="2743200" algn="l" defTabSz="914400" rtl="0" eaLnBrk="1" latinLnBrk="0" hangingPunct="1">
              <a:defRPr sz="1200" kern="1200">
                <a:solidFill>
                  <a:srgbClr val="000000"/>
                </a:solidFill>
                <a:latin typeface="Trebuchet MS" pitchFamily="34" charset="0"/>
                <a:ea typeface="+mn-ea"/>
                <a:cs typeface="+mn-cs"/>
              </a:defRPr>
            </a:lvl7pPr>
            <a:lvl8pPr marL="3200400" algn="l" defTabSz="914400" rtl="0" eaLnBrk="1" latinLnBrk="0" hangingPunct="1">
              <a:defRPr sz="1200" kern="1200">
                <a:solidFill>
                  <a:srgbClr val="000000"/>
                </a:solidFill>
                <a:latin typeface="Trebuchet MS" pitchFamily="34" charset="0"/>
                <a:ea typeface="+mn-ea"/>
                <a:cs typeface="+mn-cs"/>
              </a:defRPr>
            </a:lvl8pPr>
            <a:lvl9pPr marL="3657600" algn="l" defTabSz="914400" rtl="0" eaLnBrk="1" latinLnBrk="0" hangingPunct="1">
              <a:defRPr sz="1200" kern="1200">
                <a:solidFill>
                  <a:srgbClr val="000000"/>
                </a:solidFill>
                <a:latin typeface="Trebuchet MS" pitchFamily="34" charset="0"/>
                <a:ea typeface="+mn-ea"/>
                <a:cs typeface="+mn-cs"/>
              </a:defRPr>
            </a:lvl9pPr>
          </a:lstStyle>
          <a:p>
            <a:pPr marL="182880" marR="0" lvl="0" indent="-182880" algn="l" defTabSz="900113" rtl="0" eaLnBrk="1" fontAlgn="base" latinLnBrk="0" hangingPunct="1">
              <a:lnSpc>
                <a:spcPct val="100000"/>
              </a:lnSpc>
              <a:spcBef>
                <a:spcPts val="600"/>
              </a:spcBef>
              <a:spcAft>
                <a:spcPts val="0"/>
              </a:spcAft>
              <a:buClrTx/>
              <a:buSzTx/>
              <a:buFont typeface="Arial" panose="020B0604020202020204" pitchFamily="34" charset="0"/>
              <a:buChar char="•"/>
              <a:tabLst/>
              <a:defRPr/>
            </a:pPr>
            <a:r>
              <a:rPr kumimoji="0" lang="en-GB" sz="1400" b="1" i="0" u="none" strike="noStrike" kern="1200" cap="none" spc="0" normalizeH="0" baseline="0" noProof="0" dirty="0">
                <a:ln>
                  <a:noFill/>
                </a:ln>
                <a:solidFill>
                  <a:prstClr val="black"/>
                </a:solidFill>
                <a:effectLst/>
                <a:uLnTx/>
                <a:uFillTx/>
                <a:latin typeface="Calibri" panose="020F0502020204030204"/>
                <a:ea typeface="ＭＳ Ｐゴシック" pitchFamily="-108" charset="-128"/>
                <a:cs typeface="+mn-cs"/>
                <a:sym typeface="Trebuchet MS" panose="020B0603020202020204" pitchFamily="34" charset="0"/>
              </a:rPr>
              <a:t>Females represent nearly half of all </a:t>
            </a:r>
            <a:r>
              <a:rPr lang="en-GB" sz="1400" b="1" dirty="0">
                <a:solidFill>
                  <a:prstClr val="black"/>
                </a:solidFill>
                <a:latin typeface="Calibri" panose="020F0502020204030204"/>
                <a:ea typeface="ＭＳ Ｐゴシック" pitchFamily="-108" charset="-128"/>
                <a:sym typeface="Trebuchet MS" panose="020B0603020202020204" pitchFamily="34" charset="0"/>
              </a:rPr>
              <a:t>c</a:t>
            </a:r>
            <a:r>
              <a:rPr kumimoji="0" lang="en-GB" sz="1400" b="1" i="0" u="none" strike="noStrike" kern="1200" cap="none" spc="0" normalizeH="0" baseline="0" noProof="0" dirty="0" err="1">
                <a:ln>
                  <a:noFill/>
                </a:ln>
                <a:solidFill>
                  <a:prstClr val="black"/>
                </a:solidFill>
                <a:effectLst/>
                <a:uLnTx/>
                <a:uFillTx/>
                <a:latin typeface="Calibri" panose="020F0502020204030204"/>
                <a:ea typeface="ＭＳ Ｐゴシック" pitchFamily="-108" charset="-128"/>
                <a:cs typeface="+mn-cs"/>
                <a:sym typeface="Trebuchet MS" panose="020B0603020202020204" pitchFamily="34" charset="0"/>
              </a:rPr>
              <a:t>omputer</a:t>
            </a:r>
            <a:r>
              <a:rPr kumimoji="0" lang="en-GB" sz="1400" b="1" i="0" u="none" strike="noStrike" kern="1200" cap="none" spc="0" normalizeH="0" baseline="0" noProof="0" dirty="0">
                <a:ln>
                  <a:noFill/>
                </a:ln>
                <a:solidFill>
                  <a:prstClr val="black"/>
                </a:solidFill>
                <a:effectLst/>
                <a:uLnTx/>
                <a:uFillTx/>
                <a:latin typeface="Calibri" panose="020F0502020204030204"/>
                <a:ea typeface="ＭＳ Ｐゴシック" pitchFamily="-108" charset="-128"/>
                <a:cs typeface="+mn-cs"/>
                <a:sym typeface="Trebuchet MS" panose="020B0603020202020204" pitchFamily="34" charset="0"/>
              </a:rPr>
              <a:t> science (CS) graduates</a:t>
            </a:r>
            <a:r>
              <a:rPr kumimoji="0" lang="en-GB" sz="1400" b="0" i="0" u="none" strike="noStrike" kern="1200" cap="none" spc="0" normalizeH="0" baseline="0" noProof="0" dirty="0">
                <a:ln>
                  <a:noFill/>
                </a:ln>
                <a:solidFill>
                  <a:prstClr val="black"/>
                </a:solidFill>
                <a:effectLst/>
                <a:uLnTx/>
                <a:uFillTx/>
                <a:latin typeface="Calibri" panose="020F0502020204030204"/>
                <a:ea typeface="ＭＳ Ｐゴシック" pitchFamily="-108" charset="-128"/>
                <a:cs typeface="+mn-cs"/>
                <a:sym typeface="Trebuchet MS" panose="020B0603020202020204" pitchFamily="34" charset="0"/>
              </a:rPr>
              <a:t>, which is </a:t>
            </a:r>
            <a:r>
              <a:rPr kumimoji="0" lang="en-GB" sz="1400" i="0" u="none" strike="noStrike" kern="1200" cap="none" spc="0" normalizeH="0" baseline="0" noProof="0" dirty="0">
                <a:ln>
                  <a:noFill/>
                </a:ln>
                <a:solidFill>
                  <a:prstClr val="black"/>
                </a:solidFill>
                <a:effectLst/>
                <a:uLnTx/>
                <a:uFillTx/>
                <a:latin typeface="Calibri" panose="020F0502020204030204"/>
                <a:ea typeface="ＭＳ Ｐゴシック" pitchFamily="-108" charset="-128"/>
                <a:cs typeface="+mn-cs"/>
                <a:sym typeface="Trebuchet MS" panose="020B0603020202020204" pitchFamily="34" charset="0"/>
              </a:rPr>
              <a:t>a key group in ICT related studies</a:t>
            </a:r>
          </a:p>
          <a:p>
            <a:pPr marL="182880" marR="0" lvl="0" indent="-182880" algn="l" defTabSz="900113" rtl="0" eaLnBrk="1" fontAlgn="base" latinLnBrk="0" hangingPunct="1">
              <a:lnSpc>
                <a:spcPct val="100000"/>
              </a:lnSpc>
              <a:spcBef>
                <a:spcPts val="600"/>
              </a:spcBef>
              <a:spcAft>
                <a:spcPts val="0"/>
              </a:spcAft>
              <a:buClrTx/>
              <a:buSzTx/>
              <a:buFont typeface="Arial" panose="020B0604020202020204" pitchFamily="34" charset="0"/>
              <a:buChar char="•"/>
              <a:tabLst/>
              <a:defRPr/>
            </a:pPr>
            <a:r>
              <a:rPr kumimoji="0" lang="en-GB" sz="1400" b="1" i="0" u="none" strike="noStrike" kern="1200" cap="none" spc="0" normalizeH="0" baseline="0" noProof="0" dirty="0">
                <a:ln>
                  <a:noFill/>
                </a:ln>
                <a:solidFill>
                  <a:prstClr val="black"/>
                </a:solidFill>
                <a:effectLst/>
                <a:uLnTx/>
                <a:uFillTx/>
                <a:latin typeface="Calibri" panose="020F0502020204030204"/>
                <a:ea typeface="ＭＳ Ｐゴシック" pitchFamily="-108" charset="-128"/>
                <a:cs typeface="+mn-cs"/>
                <a:sym typeface="Trebuchet MS" panose="020B0603020202020204" pitchFamily="34" charset="0"/>
              </a:rPr>
              <a:t>CS graduates are critical to the supply of software engineers </a:t>
            </a:r>
            <a:r>
              <a:rPr kumimoji="0" lang="en-GB" sz="1400" b="0" i="0" u="none" strike="noStrike" kern="1200" cap="none" spc="0" normalizeH="0" baseline="0" noProof="0" dirty="0">
                <a:ln>
                  <a:noFill/>
                </a:ln>
                <a:solidFill>
                  <a:prstClr val="black"/>
                </a:solidFill>
                <a:effectLst/>
                <a:uLnTx/>
                <a:uFillTx/>
                <a:latin typeface="Calibri" panose="020F0502020204030204"/>
                <a:ea typeface="ＭＳ Ｐゴシック" pitchFamily="-108" charset="-128"/>
                <a:cs typeface="+mn-cs"/>
                <a:sym typeface="Trebuchet MS" panose="020B0603020202020204" pitchFamily="34" charset="0"/>
              </a:rPr>
              <a:t>as the courses in a CS degree are directly related to software engineering</a:t>
            </a:r>
          </a:p>
        </p:txBody>
      </p:sp>
      <p:sp>
        <p:nvSpPr>
          <p:cNvPr id="10" name="Rectangle 9">
            <a:extLst>
              <a:ext uri="{FF2B5EF4-FFF2-40B4-BE49-F238E27FC236}">
                <a16:creationId xmlns:a16="http://schemas.microsoft.com/office/drawing/2014/main" id="{4C64092C-77A0-4EC6-93CD-E0A3C3FC72A6}"/>
              </a:ext>
            </a:extLst>
          </p:cNvPr>
          <p:cNvSpPr/>
          <p:nvPr/>
        </p:nvSpPr>
        <p:spPr bwMode="gray">
          <a:xfrm>
            <a:off x="4696506" y="4238140"/>
            <a:ext cx="4924639" cy="2129027"/>
          </a:xfrm>
          <a:prstGeom prst="rect">
            <a:avLst/>
          </a:prstGeom>
          <a:solidFill>
            <a:schemeClr val="accent5">
              <a:lumMod val="20000"/>
              <a:lumOff val="80000"/>
            </a:schemeClr>
          </a:solidFill>
          <a:ln w="12700">
            <a:noFill/>
            <a:prstDash val="solid"/>
            <a:miter lim="800000"/>
            <a:headEnd/>
            <a:tailEnd/>
          </a:ln>
          <a:effectLst/>
        </p:spPr>
        <p:txBody>
          <a:bodyPr wrap="square" lIns="73152" tIns="72000" rIns="73152" bIns="72000" rtlCol="0" anchor="ctr" anchorCtr="0">
            <a:noAutofit/>
          </a:bodyPr>
          <a:lstStyle>
            <a:defPPr>
              <a:defRPr lang="en-GB"/>
            </a:defPPr>
            <a:lvl1pPr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1pPr>
            <a:lvl2pPr marL="457200"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2pPr>
            <a:lvl3pPr marL="914400"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3pPr>
            <a:lvl4pPr marL="1371600"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4pPr>
            <a:lvl5pPr marL="1828800"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5pPr>
            <a:lvl6pPr marL="2286000" algn="l" defTabSz="914400" rtl="0" eaLnBrk="1" latinLnBrk="0" hangingPunct="1">
              <a:defRPr sz="1200" kern="1200">
                <a:solidFill>
                  <a:srgbClr val="000000"/>
                </a:solidFill>
                <a:latin typeface="Trebuchet MS" pitchFamily="34" charset="0"/>
                <a:ea typeface="+mn-ea"/>
                <a:cs typeface="+mn-cs"/>
              </a:defRPr>
            </a:lvl6pPr>
            <a:lvl7pPr marL="2743200" algn="l" defTabSz="914400" rtl="0" eaLnBrk="1" latinLnBrk="0" hangingPunct="1">
              <a:defRPr sz="1200" kern="1200">
                <a:solidFill>
                  <a:srgbClr val="000000"/>
                </a:solidFill>
                <a:latin typeface="Trebuchet MS" pitchFamily="34" charset="0"/>
                <a:ea typeface="+mn-ea"/>
                <a:cs typeface="+mn-cs"/>
              </a:defRPr>
            </a:lvl7pPr>
            <a:lvl8pPr marL="3200400" algn="l" defTabSz="914400" rtl="0" eaLnBrk="1" latinLnBrk="0" hangingPunct="1">
              <a:defRPr sz="1200" kern="1200">
                <a:solidFill>
                  <a:srgbClr val="000000"/>
                </a:solidFill>
                <a:latin typeface="Trebuchet MS" pitchFamily="34" charset="0"/>
                <a:ea typeface="+mn-ea"/>
                <a:cs typeface="+mn-cs"/>
              </a:defRPr>
            </a:lvl8pPr>
            <a:lvl9pPr marL="3657600" algn="l" defTabSz="914400" rtl="0" eaLnBrk="1" latinLnBrk="0" hangingPunct="1">
              <a:defRPr sz="1200" kern="1200">
                <a:solidFill>
                  <a:srgbClr val="000000"/>
                </a:solidFill>
                <a:latin typeface="Trebuchet MS" pitchFamily="34" charset="0"/>
                <a:ea typeface="+mn-ea"/>
                <a:cs typeface="+mn-cs"/>
              </a:defRPr>
            </a:lvl9pPr>
          </a:lstStyle>
          <a:p>
            <a:pPr marL="182880" marR="0" lvl="0" indent="-182880" algn="l" defTabSz="900113" rtl="0" eaLnBrk="1" fontAlgn="base" latinLnBrk="0" hangingPunct="1">
              <a:lnSpc>
                <a:spcPct val="100000"/>
              </a:lnSpc>
              <a:spcBef>
                <a:spcPts val="600"/>
              </a:spcBef>
              <a:spcAft>
                <a:spcPts val="0"/>
              </a:spcAft>
              <a:buClrTx/>
              <a:buSzTx/>
              <a:buFont typeface="Arial" panose="020B0604020202020204" pitchFamily="34" charset="0"/>
              <a:buChar char="•"/>
              <a:tabLst/>
              <a:defRPr/>
            </a:pPr>
            <a:r>
              <a:rPr kumimoji="0" lang="en-GB" sz="1400" b="0" i="0" u="none" strike="noStrike" kern="1200" cap="none" spc="0" normalizeH="0" baseline="0" noProof="0" dirty="0">
                <a:ln>
                  <a:noFill/>
                </a:ln>
                <a:solidFill>
                  <a:prstClr val="black"/>
                </a:solidFill>
                <a:effectLst/>
                <a:uLnTx/>
                <a:uFillTx/>
                <a:latin typeface="Calibri" panose="020F0502020204030204"/>
                <a:ea typeface="ＭＳ Ｐゴシック" pitchFamily="-108" charset="-128"/>
                <a:cs typeface="+mn-cs"/>
                <a:sym typeface="Trebuchet MS" panose="020B0603020202020204" pitchFamily="34" charset="0"/>
              </a:rPr>
              <a:t>Female CS graduates are </a:t>
            </a:r>
            <a:r>
              <a:rPr kumimoji="0" lang="en-GB" sz="1400" b="1" i="0" u="none" strike="noStrike" kern="1200" cap="none" spc="0" normalizeH="0" baseline="0" noProof="0" dirty="0">
                <a:ln>
                  <a:noFill/>
                </a:ln>
                <a:solidFill>
                  <a:prstClr val="black"/>
                </a:solidFill>
                <a:effectLst/>
                <a:uLnTx/>
                <a:uFillTx/>
                <a:latin typeface="Calibri" panose="020F0502020204030204"/>
                <a:ea typeface="ＭＳ Ｐゴシック" pitchFamily="-108" charset="-128"/>
                <a:cs typeface="+mn-cs"/>
                <a:sym typeface="Trebuchet MS" panose="020B0603020202020204" pitchFamily="34" charset="0"/>
              </a:rPr>
              <a:t>not entering the ICT workforce, because</a:t>
            </a:r>
            <a:r>
              <a:rPr kumimoji="0" lang="en-GB" sz="1400" i="0" u="none" strike="noStrike" kern="1200" cap="none" spc="0" normalizeH="0" baseline="0" noProof="0" dirty="0">
                <a:ln>
                  <a:noFill/>
                </a:ln>
                <a:solidFill>
                  <a:prstClr val="black"/>
                </a:solidFill>
                <a:effectLst/>
                <a:uLnTx/>
                <a:uFillTx/>
                <a:latin typeface="Calibri" panose="020F0502020204030204"/>
                <a:ea typeface="ＭＳ Ｐゴシック" pitchFamily="-108" charset="-128"/>
                <a:cs typeface="+mn-cs"/>
                <a:sym typeface="Trebuchet MS" panose="020B0603020202020204" pitchFamily="34" charset="0"/>
              </a:rPr>
              <a:t>:</a:t>
            </a:r>
          </a:p>
          <a:p>
            <a:pPr marL="800100" lvl="1" indent="-342900" algn="l" defTabSz="900113" eaLnBrk="1" hangingPunct="1">
              <a:spcBef>
                <a:spcPts val="600"/>
              </a:spcBef>
              <a:spcAft>
                <a:spcPts val="0"/>
              </a:spcAft>
              <a:buSzTx/>
              <a:buFont typeface="+mj-lt"/>
              <a:buAutoNum type="arabicPeriod"/>
              <a:defRPr/>
            </a:pPr>
            <a:r>
              <a:rPr kumimoji="0" lang="en-GB" sz="1400" b="0" i="0" u="none" strike="noStrike" kern="1200" cap="none" spc="0" normalizeH="0" baseline="0" noProof="0" dirty="0">
                <a:ln>
                  <a:noFill/>
                </a:ln>
                <a:solidFill>
                  <a:prstClr val="black"/>
                </a:solidFill>
                <a:effectLst/>
                <a:uLnTx/>
                <a:uFillTx/>
                <a:latin typeface="Calibri" panose="020F0502020204030204"/>
                <a:ea typeface="ＭＳ Ｐゴシック" pitchFamily="-108" charset="-128"/>
                <a:cs typeface="+mn-cs"/>
                <a:sym typeface="Trebuchet MS" panose="020B0603020202020204" pitchFamily="34" charset="0"/>
              </a:rPr>
              <a:t>Weak private sector employment</a:t>
            </a:r>
            <a:endParaRPr lang="en-GB" sz="1400" dirty="0">
              <a:solidFill>
                <a:prstClr val="black"/>
              </a:solidFill>
              <a:latin typeface="Calibri" panose="020F0502020204030204"/>
              <a:ea typeface="ＭＳ Ｐゴシック" pitchFamily="-108" charset="-128"/>
              <a:sym typeface="Trebuchet MS" panose="020B0603020202020204" pitchFamily="34" charset="0"/>
            </a:endParaRPr>
          </a:p>
          <a:p>
            <a:pPr marL="800100" lvl="1" indent="-342900" algn="l" defTabSz="900113" eaLnBrk="1" hangingPunct="1">
              <a:spcBef>
                <a:spcPts val="300"/>
              </a:spcBef>
              <a:spcAft>
                <a:spcPts val="0"/>
              </a:spcAft>
              <a:buSzTx/>
              <a:buFont typeface="+mj-lt"/>
              <a:buAutoNum type="arabicPeriod"/>
              <a:defRPr/>
            </a:pPr>
            <a:r>
              <a:rPr kumimoji="0" lang="en-GB" sz="1400" i="0" u="none" strike="noStrike" kern="1200" cap="none" spc="0" normalizeH="0" baseline="0" noProof="0" dirty="0">
                <a:ln>
                  <a:noFill/>
                </a:ln>
                <a:solidFill>
                  <a:prstClr val="black"/>
                </a:solidFill>
                <a:effectLst/>
                <a:uLnTx/>
                <a:uFillTx/>
                <a:latin typeface="Calibri" panose="020F0502020204030204"/>
                <a:ea typeface="ＭＳ Ｐゴシック" pitchFamily="-108" charset="-128"/>
                <a:cs typeface="+mn-cs"/>
                <a:sym typeface="Trebuchet MS" panose="020B0603020202020204" pitchFamily="34" charset="0"/>
              </a:rPr>
              <a:t>Inhospitable business environment </a:t>
            </a:r>
            <a:r>
              <a:rPr kumimoji="0" lang="en-GB" sz="1400" b="0" i="0" u="none" strike="noStrike" kern="1200" cap="none" spc="0" normalizeH="0" baseline="0" noProof="0" dirty="0">
                <a:ln>
                  <a:noFill/>
                </a:ln>
                <a:solidFill>
                  <a:prstClr val="black"/>
                </a:solidFill>
                <a:effectLst/>
                <a:uLnTx/>
                <a:uFillTx/>
                <a:latin typeface="Calibri" panose="020F0502020204030204"/>
                <a:ea typeface="ＭＳ Ｐゴシック" pitchFamily="-108" charset="-128"/>
                <a:cs typeface="+mn-cs"/>
                <a:sym typeface="Trebuchet MS" panose="020B0603020202020204" pitchFamily="34" charset="0"/>
              </a:rPr>
              <a:t>due to gender imbalance</a:t>
            </a:r>
          </a:p>
          <a:p>
            <a:pPr marL="800100" lvl="1" indent="-342900" algn="l" defTabSz="900113" eaLnBrk="1" hangingPunct="1">
              <a:spcBef>
                <a:spcPts val="300"/>
              </a:spcBef>
              <a:spcAft>
                <a:spcPts val="0"/>
              </a:spcAft>
              <a:buSzTx/>
              <a:buFont typeface="+mj-lt"/>
              <a:buAutoNum type="arabicPeriod"/>
              <a:defRPr/>
            </a:pPr>
            <a:r>
              <a:rPr lang="en-GB" sz="1400" dirty="0">
                <a:solidFill>
                  <a:prstClr val="black"/>
                </a:solidFill>
                <a:latin typeface="Calibri" panose="020F0502020204030204"/>
                <a:ea typeface="ＭＳ Ｐゴシック" pitchFamily="-108" charset="-128"/>
                <a:sym typeface="Trebuchet MS" panose="020B0603020202020204" pitchFamily="34" charset="0"/>
              </a:rPr>
              <a:t>L</a:t>
            </a:r>
            <a:r>
              <a:rPr kumimoji="0" lang="en-GB" sz="1400" b="0" i="0" u="none" strike="noStrike" kern="1200" cap="none" spc="0" normalizeH="0" baseline="0" noProof="0" dirty="0">
                <a:ln>
                  <a:noFill/>
                </a:ln>
                <a:solidFill>
                  <a:prstClr val="black"/>
                </a:solidFill>
                <a:effectLst/>
                <a:uLnTx/>
                <a:uFillTx/>
                <a:latin typeface="Calibri" panose="020F0502020204030204"/>
                <a:ea typeface="ＭＳ Ｐゴシック" pitchFamily="-108" charset="-128"/>
                <a:cs typeface="+mn-cs"/>
                <a:sym typeface="Trebuchet MS" panose="020B0603020202020204" pitchFamily="34" charset="0"/>
              </a:rPr>
              <a:t>ack of support for reproductive and family costs</a:t>
            </a:r>
          </a:p>
        </p:txBody>
      </p:sp>
      <p:sp>
        <p:nvSpPr>
          <p:cNvPr id="11" name="Freeform: Shape 10">
            <a:extLst>
              <a:ext uri="{FF2B5EF4-FFF2-40B4-BE49-F238E27FC236}">
                <a16:creationId xmlns:a16="http://schemas.microsoft.com/office/drawing/2014/main" id="{F6CC8820-CC18-4C6C-8961-BA99420F59F9}"/>
              </a:ext>
            </a:extLst>
          </p:cNvPr>
          <p:cNvSpPr/>
          <p:nvPr/>
        </p:nvSpPr>
        <p:spPr bwMode="gray">
          <a:xfrm>
            <a:off x="10909863" y="2334769"/>
            <a:ext cx="226696" cy="2787575"/>
          </a:xfrm>
          <a:custGeom>
            <a:avLst/>
            <a:gdLst/>
            <a:ahLst/>
            <a:cxnLst/>
            <a:rect l="0" t="0" r="0" b="0"/>
            <a:pathLst>
              <a:path w="226696" h="2303781">
                <a:moveTo>
                  <a:pt x="0" y="0"/>
                </a:moveTo>
                <a:lnTo>
                  <a:pt x="0" y="2303780"/>
                </a:lnTo>
                <a:lnTo>
                  <a:pt x="226695" y="1134745"/>
                </a:lnTo>
                <a:close/>
              </a:path>
            </a:pathLst>
          </a:custGeom>
          <a:solidFill>
            <a:schemeClr val="bg2"/>
          </a:solidFill>
          <a:ln w="12700">
            <a:noFill/>
            <a:prstDash val="solid"/>
            <a:miter lim="800000"/>
            <a:headEnd/>
            <a:tailEnd/>
          </a:ln>
          <a:effectLst/>
        </p:spPr>
        <p:txBody>
          <a:bodyPr wrap="square" lIns="108000" tIns="72000" rIns="108000" bIns="72000" rtlCol="0" anchor="ctr" anchorCtr="0">
            <a:noAutofit/>
          </a:bodyPr>
          <a:lstStyle>
            <a:defPPr>
              <a:defRPr lang="en-GB"/>
            </a:defPPr>
            <a:lvl1pPr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1pPr>
            <a:lvl2pPr marL="457200"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2pPr>
            <a:lvl3pPr marL="914400"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3pPr>
            <a:lvl4pPr marL="1371600"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4pPr>
            <a:lvl5pPr marL="1828800" algn="ctr" rtl="0" eaLnBrk="0" fontAlgn="base" hangingPunct="0">
              <a:spcBef>
                <a:spcPct val="30000"/>
              </a:spcBef>
              <a:spcAft>
                <a:spcPct val="0"/>
              </a:spcAft>
              <a:buSzPct val="110000"/>
              <a:defRPr sz="1200" kern="1200">
                <a:solidFill>
                  <a:srgbClr val="000000"/>
                </a:solidFill>
                <a:latin typeface="Trebuchet MS" pitchFamily="34" charset="0"/>
                <a:ea typeface="+mn-ea"/>
                <a:cs typeface="+mn-cs"/>
              </a:defRPr>
            </a:lvl5pPr>
            <a:lvl6pPr marL="2286000" algn="l" defTabSz="914400" rtl="0" eaLnBrk="1" latinLnBrk="0" hangingPunct="1">
              <a:defRPr sz="1200" kern="1200">
                <a:solidFill>
                  <a:srgbClr val="000000"/>
                </a:solidFill>
                <a:latin typeface="Trebuchet MS" pitchFamily="34" charset="0"/>
                <a:ea typeface="+mn-ea"/>
                <a:cs typeface="+mn-cs"/>
              </a:defRPr>
            </a:lvl6pPr>
            <a:lvl7pPr marL="2743200" algn="l" defTabSz="914400" rtl="0" eaLnBrk="1" latinLnBrk="0" hangingPunct="1">
              <a:defRPr sz="1200" kern="1200">
                <a:solidFill>
                  <a:srgbClr val="000000"/>
                </a:solidFill>
                <a:latin typeface="Trebuchet MS" pitchFamily="34" charset="0"/>
                <a:ea typeface="+mn-ea"/>
                <a:cs typeface="+mn-cs"/>
              </a:defRPr>
            </a:lvl7pPr>
            <a:lvl8pPr marL="3200400" algn="l" defTabSz="914400" rtl="0" eaLnBrk="1" latinLnBrk="0" hangingPunct="1">
              <a:defRPr sz="1200" kern="1200">
                <a:solidFill>
                  <a:srgbClr val="000000"/>
                </a:solidFill>
                <a:latin typeface="Trebuchet MS" pitchFamily="34" charset="0"/>
                <a:ea typeface="+mn-ea"/>
                <a:cs typeface="+mn-cs"/>
              </a:defRPr>
            </a:lvl8pPr>
            <a:lvl9pPr marL="3657600" algn="l" defTabSz="914400" rtl="0" eaLnBrk="1" latinLnBrk="0" hangingPunct="1">
              <a:defRPr sz="1200" kern="1200">
                <a:solidFill>
                  <a:srgbClr val="000000"/>
                </a:solidFill>
                <a:latin typeface="Trebuchet MS" pitchFamily="34" charset="0"/>
                <a:ea typeface="+mn-ea"/>
                <a:cs typeface="+mn-cs"/>
              </a:defRPr>
            </a:lvl9pPr>
          </a:lstStyle>
          <a:p>
            <a:pPr marL="0" marR="0" lvl="0" indent="0" algn="ctr" defTabSz="900113" rtl="0" eaLnBrk="1" fontAlgn="base" latinLnBrk="0" hangingPunct="1">
              <a:lnSpc>
                <a:spcPct val="100000"/>
              </a:lnSpc>
              <a:spcBef>
                <a:spcPts val="0"/>
              </a:spcBef>
              <a:spcAft>
                <a:spcPts val="0"/>
              </a:spcAft>
              <a:buClrTx/>
              <a:buSzTx/>
              <a:buFontTx/>
              <a:buNone/>
              <a:tabLst/>
              <a:defRPr/>
            </a:pPr>
            <a:endParaRPr kumimoji="0" lang="en-GB" sz="1500" b="1" i="0" u="none" strike="noStrike" kern="1200" cap="none" spc="0" normalizeH="0" baseline="0" noProof="0" dirty="0">
              <a:ln>
                <a:noFill/>
              </a:ln>
              <a:solidFill>
                <a:srgbClr val="FFFFFF"/>
              </a:solidFill>
              <a:effectLst/>
              <a:uLnTx/>
              <a:uFillTx/>
              <a:latin typeface="Calibri Light" panose="020F0302020204030204"/>
              <a:ea typeface="ＭＳ Ｐゴシック" pitchFamily="-108" charset="-128"/>
              <a:cs typeface="+mn-cs"/>
              <a:sym typeface="Trebuchet MS" panose="020B0603020202020204" pitchFamily="34" charset="0"/>
            </a:endParaRPr>
          </a:p>
        </p:txBody>
      </p:sp>
      <p:sp>
        <p:nvSpPr>
          <p:cNvPr id="17" name="TextBox 16">
            <a:extLst>
              <a:ext uri="{FF2B5EF4-FFF2-40B4-BE49-F238E27FC236}">
                <a16:creationId xmlns:a16="http://schemas.microsoft.com/office/drawing/2014/main" id="{9CE3A795-B9CE-4C37-8A55-6420217283A6}"/>
              </a:ext>
            </a:extLst>
          </p:cNvPr>
          <p:cNvSpPr txBox="1"/>
          <p:nvPr/>
        </p:nvSpPr>
        <p:spPr>
          <a:xfrm>
            <a:off x="552400" y="6618257"/>
            <a:ext cx="10584159" cy="123111"/>
          </a:xfrm>
          <a:prstGeom prst="rect">
            <a:avLst/>
          </a:prstGeom>
          <a:noFill/>
          <a:ln>
            <a:noFill/>
            <a:prstDash val="solid"/>
          </a:ln>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a:solidFill>
                  <a:schemeClr val="tx1"/>
                </a:solidFill>
                <a:prstDash val="solid"/>
              </a14:hiddenLine>
            </a:ext>
          </a:extLst>
        </p:spPr>
        <p:txBody>
          <a:bodyPr vert="horz" wrap="square" lIns="0" tIns="0" rIns="0" bIns="0" rtlCol="0" anchor="b" anchorCtr="0">
            <a:spAutoFit/>
          </a:bodyPr>
          <a:lstStyle/>
          <a:p>
            <a:pPr>
              <a:spcBef>
                <a:spcPct val="0"/>
              </a:spcBef>
            </a:pPr>
            <a:r>
              <a:rPr lang="en-US" sz="800" dirty="0">
                <a:solidFill>
                  <a:prstClr val="black"/>
                </a:solidFill>
                <a:latin typeface="Calibri Light" panose="020F0302020204030204"/>
              </a:rPr>
              <a:t>Source: LinkedIn Research, Arab news, Ministry of Education, Pedersen and Partners, Government websites, Delta Partners analysis</a:t>
            </a:r>
            <a:endParaRPr lang="en-GB" sz="800" dirty="0">
              <a:solidFill>
                <a:schemeClr val="tx1"/>
              </a:solidFill>
              <a:latin typeface="+mj-lt"/>
              <a:sym typeface="Trebuchet MS" panose="020B0603020202020204" pitchFamily="34" charset="0"/>
            </a:endParaRPr>
          </a:p>
        </p:txBody>
      </p:sp>
      <p:pic>
        <p:nvPicPr>
          <p:cNvPr id="14" name="Picture 13">
            <a:extLst>
              <a:ext uri="{FF2B5EF4-FFF2-40B4-BE49-F238E27FC236}">
                <a16:creationId xmlns:a16="http://schemas.microsoft.com/office/drawing/2014/main" id="{E4D6246A-51DF-6C40-BAA8-C1A7C52F52FF}"/>
              </a:ext>
            </a:extLst>
          </p:cNvPr>
          <p:cNvPicPr>
            <a:picLocks noChangeAspect="1"/>
          </p:cNvPicPr>
          <p:nvPr/>
        </p:nvPicPr>
        <p:blipFill>
          <a:blip r:embed="rId4"/>
          <a:stretch>
            <a:fillRect/>
          </a:stretch>
        </p:blipFill>
        <p:spPr>
          <a:xfrm>
            <a:off x="10964089" y="6040816"/>
            <a:ext cx="1227295" cy="815597"/>
          </a:xfrm>
          <a:prstGeom prst="rect">
            <a:avLst/>
          </a:prstGeom>
        </p:spPr>
      </p:pic>
    </p:spTree>
    <p:extLst>
      <p:ext uri="{BB962C8B-B14F-4D97-AF65-F5344CB8AC3E}">
        <p14:creationId xmlns:p14="http://schemas.microsoft.com/office/powerpoint/2010/main" val="5019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8FF3F-B38D-BD41-9058-D8AC121379DD}"/>
              </a:ext>
            </a:extLst>
          </p:cNvPr>
          <p:cNvSpPr>
            <a:spLocks noGrp="1"/>
          </p:cNvSpPr>
          <p:nvPr>
            <p:ph type="title"/>
          </p:nvPr>
        </p:nvSpPr>
        <p:spPr/>
        <p:txBody>
          <a:bodyPr>
            <a:normAutofit fontScale="90000"/>
          </a:bodyPr>
          <a:lstStyle/>
          <a:p>
            <a:r>
              <a:rPr lang="en-US" dirty="0">
                <a:solidFill>
                  <a:schemeClr val="accent6">
                    <a:lumMod val="50000"/>
                  </a:schemeClr>
                </a:solidFill>
                <a:latin typeface="Arial Hebrew" pitchFamily="2" charset="-79"/>
                <a:cs typeface="Arial Hebrew" pitchFamily="2" charset="-79"/>
              </a:rPr>
              <a:t>Education and its Role in Supporting Digital National Transformation Plan</a:t>
            </a:r>
            <a:br>
              <a:rPr lang="en-US" dirty="0">
                <a:solidFill>
                  <a:schemeClr val="accent6">
                    <a:lumMod val="50000"/>
                  </a:schemeClr>
                </a:solidFill>
                <a:latin typeface="Arial Hebrew" pitchFamily="2" charset="-79"/>
                <a:cs typeface="Arial Hebrew" pitchFamily="2" charset="-79"/>
              </a:rPr>
            </a:br>
            <a:endParaRPr lang="en-US" b="1" dirty="0">
              <a:solidFill>
                <a:schemeClr val="accent6">
                  <a:lumMod val="50000"/>
                </a:schemeClr>
              </a:solidFill>
              <a:latin typeface="Arial Hebrew" pitchFamily="2" charset="-79"/>
              <a:cs typeface="Arial Hebrew" pitchFamily="2" charset="-79"/>
            </a:endParaRPr>
          </a:p>
        </p:txBody>
      </p:sp>
      <p:pic>
        <p:nvPicPr>
          <p:cNvPr id="3" name="Picture 2">
            <a:extLst>
              <a:ext uri="{FF2B5EF4-FFF2-40B4-BE49-F238E27FC236}">
                <a16:creationId xmlns:a16="http://schemas.microsoft.com/office/drawing/2014/main" id="{1EFEA3F8-1DEF-F64B-91CB-3E9BADD3B983}"/>
              </a:ext>
            </a:extLst>
          </p:cNvPr>
          <p:cNvPicPr>
            <a:picLocks noChangeAspect="1"/>
          </p:cNvPicPr>
          <p:nvPr/>
        </p:nvPicPr>
        <p:blipFill>
          <a:blip r:embed="rId2"/>
          <a:stretch>
            <a:fillRect/>
          </a:stretch>
        </p:blipFill>
        <p:spPr>
          <a:xfrm>
            <a:off x="10964089" y="6040816"/>
            <a:ext cx="1227295" cy="815597"/>
          </a:xfrm>
          <a:prstGeom prst="rect">
            <a:avLst/>
          </a:prstGeom>
        </p:spPr>
      </p:pic>
      <p:sp>
        <p:nvSpPr>
          <p:cNvPr id="4" name="TextBox 3">
            <a:extLst>
              <a:ext uri="{FF2B5EF4-FFF2-40B4-BE49-F238E27FC236}">
                <a16:creationId xmlns:a16="http://schemas.microsoft.com/office/drawing/2014/main" id="{51514C39-7760-AD43-A75F-465577DE616D}"/>
              </a:ext>
            </a:extLst>
          </p:cNvPr>
          <p:cNvSpPr txBox="1"/>
          <p:nvPr/>
        </p:nvSpPr>
        <p:spPr>
          <a:xfrm>
            <a:off x="712519" y="1567543"/>
            <a:ext cx="10641281" cy="7509748"/>
          </a:xfrm>
          <a:prstGeom prst="rect">
            <a:avLst/>
          </a:prstGeom>
          <a:noFill/>
        </p:spPr>
        <p:txBody>
          <a:bodyPr wrap="square" rtlCol="0">
            <a:spAutoFit/>
          </a:bodyPr>
          <a:lstStyle/>
          <a:p>
            <a:r>
              <a:rPr lang="en-US" sz="2800" b="1" dirty="0">
                <a:solidFill>
                  <a:srgbClr val="A2CDCB"/>
                </a:solidFill>
                <a:latin typeface="Arial Hebrew" pitchFamily="2" charset="-79"/>
                <a:cs typeface="Arial Hebrew" pitchFamily="2" charset="-79"/>
              </a:rPr>
              <a:t>Saudi Arabia Scholarship Program</a:t>
            </a:r>
          </a:p>
          <a:p>
            <a:pPr marL="285750" indent="-285750">
              <a:buFont typeface="Arial" panose="020B0604020202020204" pitchFamily="34" charset="0"/>
              <a:buChar char="•"/>
            </a:pPr>
            <a:endParaRPr lang="en-US" b="1" dirty="0">
              <a:solidFill>
                <a:schemeClr val="bg2">
                  <a:lumMod val="50000"/>
                </a:schemeClr>
              </a:solidFill>
              <a:latin typeface="Arial Hebrew" pitchFamily="2" charset="-79"/>
              <a:cs typeface="Arial Hebrew" pitchFamily="2" charset="-79"/>
            </a:endParaRPr>
          </a:p>
          <a:p>
            <a:pPr algn="just"/>
            <a:r>
              <a:rPr lang="en-US" sz="2800" dirty="0">
                <a:solidFill>
                  <a:schemeClr val="bg2">
                    <a:lumMod val="50000"/>
                  </a:schemeClr>
                </a:solidFill>
                <a:latin typeface="Arial Hebrew" pitchFamily="2" charset="-79"/>
                <a:cs typeface="Arial Hebrew" pitchFamily="2" charset="-79"/>
              </a:rPr>
              <a:t>The Custodian of the Two Holy Mosques Scholarship Program aims grants Saudi students the opportunity  to study in the best universities around the globe and specialties in all majors including ICT. </a:t>
            </a:r>
            <a:endParaRPr lang="en-US" sz="2800" b="1" dirty="0">
              <a:solidFill>
                <a:schemeClr val="bg2">
                  <a:lumMod val="50000"/>
                </a:schemeClr>
              </a:solidFill>
              <a:latin typeface="Arial Hebrew" pitchFamily="2" charset="-79"/>
              <a:cs typeface="Arial Hebrew" pitchFamily="2" charset="-79"/>
            </a:endParaRPr>
          </a:p>
          <a:p>
            <a:r>
              <a:rPr lang="en-US" b="1" dirty="0">
                <a:solidFill>
                  <a:schemeClr val="bg2">
                    <a:lumMod val="50000"/>
                  </a:schemeClr>
                </a:solidFill>
                <a:latin typeface="Arial Hebrew" pitchFamily="2" charset="-79"/>
                <a:cs typeface="Arial Hebrew" pitchFamily="2" charset="-79"/>
              </a:rPr>
              <a:t> </a:t>
            </a:r>
          </a:p>
          <a:p>
            <a:endParaRPr lang="en-US" b="1" dirty="0">
              <a:solidFill>
                <a:schemeClr val="bg2">
                  <a:lumMod val="50000"/>
                </a:schemeClr>
              </a:solidFill>
              <a:latin typeface="Arial Hebrew" pitchFamily="2" charset="-79"/>
              <a:cs typeface="Arial Hebrew" pitchFamily="2" charset="-79"/>
            </a:endParaRPr>
          </a:p>
          <a:p>
            <a:endParaRPr lang="en-US" b="1" dirty="0">
              <a:solidFill>
                <a:schemeClr val="bg2">
                  <a:lumMod val="50000"/>
                </a:schemeClr>
              </a:solidFill>
              <a:latin typeface="Arial Hebrew" pitchFamily="2" charset="-79"/>
              <a:cs typeface="Arial Hebrew" pitchFamily="2" charset="-79"/>
            </a:endParaRP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9221073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9164B-53D8-7443-B191-46608D647C46}"/>
              </a:ext>
            </a:extLst>
          </p:cNvPr>
          <p:cNvSpPr>
            <a:spLocks noGrp="1"/>
          </p:cNvSpPr>
          <p:nvPr>
            <p:ph type="title"/>
          </p:nvPr>
        </p:nvSpPr>
        <p:spPr>
          <a:xfrm>
            <a:off x="838199" y="365126"/>
            <a:ext cx="11001499" cy="561150"/>
          </a:xfrm>
        </p:spPr>
        <p:txBody>
          <a:bodyPr>
            <a:normAutofit fontScale="90000"/>
          </a:bodyPr>
          <a:lstStyle/>
          <a:p>
            <a:pPr algn="l" defTabSz="914400" rtl="0" eaLnBrk="1" latinLnBrk="0" hangingPunct="1">
              <a:lnSpc>
                <a:spcPct val="90000"/>
              </a:lnSpc>
              <a:spcBef>
                <a:spcPct val="0"/>
              </a:spcBef>
              <a:buNone/>
            </a:pPr>
            <a:r>
              <a:rPr lang="en-US" sz="4000" dirty="0">
                <a:solidFill>
                  <a:schemeClr val="accent6">
                    <a:lumMod val="50000"/>
                  </a:schemeClr>
                </a:solidFill>
                <a:latin typeface="Arial Hebrew" pitchFamily="2" charset="-79"/>
                <a:cs typeface="Arial Hebrew" pitchFamily="2" charset="-79"/>
              </a:rPr>
              <a:t>Numbers of Students enrolled in The Scholarship Program</a:t>
            </a:r>
          </a:p>
        </p:txBody>
      </p:sp>
      <p:graphicFrame>
        <p:nvGraphicFramePr>
          <p:cNvPr id="5" name="Chart 4">
            <a:extLst>
              <a:ext uri="{FF2B5EF4-FFF2-40B4-BE49-F238E27FC236}">
                <a16:creationId xmlns:a16="http://schemas.microsoft.com/office/drawing/2014/main" id="{5F07FFAC-0FD1-BA4E-9026-AD7D96529640}"/>
              </a:ext>
            </a:extLst>
          </p:cNvPr>
          <p:cNvGraphicFramePr/>
          <p:nvPr>
            <p:extLst>
              <p:ext uri="{D42A27DB-BD31-4B8C-83A1-F6EECF244321}">
                <p14:modId xmlns:p14="http://schemas.microsoft.com/office/powerpoint/2010/main" val="2769327384"/>
              </p:ext>
            </p:extLst>
          </p:nvPr>
        </p:nvGraphicFramePr>
        <p:xfrm>
          <a:off x="725714" y="1230304"/>
          <a:ext cx="8128000" cy="5418667"/>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a:extLst>
              <a:ext uri="{FF2B5EF4-FFF2-40B4-BE49-F238E27FC236}">
                <a16:creationId xmlns:a16="http://schemas.microsoft.com/office/drawing/2014/main" id="{08C76F57-8FA6-1446-9E7E-394B90793671}"/>
              </a:ext>
            </a:extLst>
          </p:cNvPr>
          <p:cNvSpPr/>
          <p:nvPr/>
        </p:nvSpPr>
        <p:spPr>
          <a:xfrm>
            <a:off x="9239003" y="1104405"/>
            <a:ext cx="2339439" cy="2861953"/>
          </a:xfrm>
          <a:prstGeom prst="rect">
            <a:avLst/>
          </a:prstGeom>
          <a:solidFill>
            <a:schemeClr val="bg1">
              <a:lumMod val="9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US" sz="2400" b="1" dirty="0">
                <a:solidFill>
                  <a:srgbClr val="A2CDCB"/>
                </a:solidFill>
                <a:latin typeface="Arial Hebrew" pitchFamily="2" charset="-79"/>
                <a:cs typeface="Arial Hebrew" pitchFamily="2" charset="-79"/>
              </a:rPr>
              <a:t>The Number of Females enrolled in the program from 2006 to 2016 is 204,471</a:t>
            </a:r>
          </a:p>
        </p:txBody>
      </p:sp>
    </p:spTree>
    <p:extLst>
      <p:ext uri="{BB962C8B-B14F-4D97-AF65-F5344CB8AC3E}">
        <p14:creationId xmlns:p14="http://schemas.microsoft.com/office/powerpoint/2010/main" val="10717604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90500"/>
            <a:ext cx="10972800" cy="663753"/>
          </a:xfrm>
        </p:spPr>
        <p:txBody>
          <a:bodyPr>
            <a:normAutofit fontScale="90000"/>
          </a:bodyPr>
          <a:lstStyle/>
          <a:p>
            <a:r>
              <a:rPr lang="en-GB" dirty="0"/>
              <a:t>Programs have been identified to support development of a healthy ICT talent ecosystem</a:t>
            </a:r>
          </a:p>
        </p:txBody>
      </p:sp>
      <p:sp>
        <p:nvSpPr>
          <p:cNvPr id="53" name="Freeform: Shape 52">
            <a:extLst>
              <a:ext uri="{FF2B5EF4-FFF2-40B4-BE49-F238E27FC236}">
                <a16:creationId xmlns:a16="http://schemas.microsoft.com/office/drawing/2014/main" id="{235A30EF-E8F4-49CE-994E-571BDA68123B}"/>
              </a:ext>
            </a:extLst>
          </p:cNvPr>
          <p:cNvSpPr/>
          <p:nvPr/>
        </p:nvSpPr>
        <p:spPr bwMode="gray">
          <a:xfrm>
            <a:off x="4397939" y="4574274"/>
            <a:ext cx="961749" cy="1414839"/>
          </a:xfrm>
          <a:custGeom>
            <a:avLst/>
            <a:gdLst>
              <a:gd name="connsiteX0" fmla="*/ 49162 w 766917"/>
              <a:gd name="connsiteY0" fmla="*/ 1160207 h 3195484"/>
              <a:gd name="connsiteX1" fmla="*/ 766917 w 766917"/>
              <a:gd name="connsiteY1" fmla="*/ 0 h 3195484"/>
              <a:gd name="connsiteX2" fmla="*/ 766917 w 766917"/>
              <a:gd name="connsiteY2" fmla="*/ 3195484 h 3195484"/>
              <a:gd name="connsiteX3" fmla="*/ 0 w 766917"/>
              <a:gd name="connsiteY3" fmla="*/ 2064775 h 3195484"/>
              <a:gd name="connsiteX4" fmla="*/ 49162 w 766917"/>
              <a:gd name="connsiteY4" fmla="*/ 1160207 h 3195484"/>
              <a:gd name="connsiteX0" fmla="*/ 49162 w 766917"/>
              <a:gd name="connsiteY0" fmla="*/ 452532 h 2487809"/>
              <a:gd name="connsiteX1" fmla="*/ 766917 w 766917"/>
              <a:gd name="connsiteY1" fmla="*/ 0 h 2487809"/>
              <a:gd name="connsiteX2" fmla="*/ 766917 w 766917"/>
              <a:gd name="connsiteY2" fmla="*/ 2487809 h 2487809"/>
              <a:gd name="connsiteX3" fmla="*/ 0 w 766917"/>
              <a:gd name="connsiteY3" fmla="*/ 1357100 h 2487809"/>
              <a:gd name="connsiteX4" fmla="*/ 49162 w 766917"/>
              <a:gd name="connsiteY4" fmla="*/ 452532 h 2487809"/>
              <a:gd name="connsiteX0" fmla="*/ 49162 w 766917"/>
              <a:gd name="connsiteY0" fmla="*/ 452532 h 1829795"/>
              <a:gd name="connsiteX1" fmla="*/ 766917 w 766917"/>
              <a:gd name="connsiteY1" fmla="*/ 0 h 1829795"/>
              <a:gd name="connsiteX2" fmla="*/ 766917 w 766917"/>
              <a:gd name="connsiteY2" fmla="*/ 1829795 h 1829795"/>
              <a:gd name="connsiteX3" fmla="*/ 0 w 766917"/>
              <a:gd name="connsiteY3" fmla="*/ 1357100 h 1829795"/>
              <a:gd name="connsiteX4" fmla="*/ 49162 w 766917"/>
              <a:gd name="connsiteY4" fmla="*/ 452532 h 1829795"/>
              <a:gd name="connsiteX0" fmla="*/ 49162 w 766917"/>
              <a:gd name="connsiteY0" fmla="*/ 725670 h 2102933"/>
              <a:gd name="connsiteX1" fmla="*/ 766917 w 766917"/>
              <a:gd name="connsiteY1" fmla="*/ 0 h 2102933"/>
              <a:gd name="connsiteX2" fmla="*/ 766917 w 766917"/>
              <a:gd name="connsiteY2" fmla="*/ 2102933 h 2102933"/>
              <a:gd name="connsiteX3" fmla="*/ 0 w 766917"/>
              <a:gd name="connsiteY3" fmla="*/ 1630238 h 2102933"/>
              <a:gd name="connsiteX4" fmla="*/ 49162 w 766917"/>
              <a:gd name="connsiteY4" fmla="*/ 725670 h 2102933"/>
              <a:gd name="connsiteX0" fmla="*/ 49162 w 771887"/>
              <a:gd name="connsiteY0" fmla="*/ 725670 h 2239501"/>
              <a:gd name="connsiteX1" fmla="*/ 766917 w 771887"/>
              <a:gd name="connsiteY1" fmla="*/ 0 h 2239501"/>
              <a:gd name="connsiteX2" fmla="*/ 771887 w 771887"/>
              <a:gd name="connsiteY2" fmla="*/ 2239501 h 2239501"/>
              <a:gd name="connsiteX3" fmla="*/ 0 w 771887"/>
              <a:gd name="connsiteY3" fmla="*/ 1630238 h 2239501"/>
              <a:gd name="connsiteX4" fmla="*/ 49162 w 771887"/>
              <a:gd name="connsiteY4" fmla="*/ 725670 h 2239501"/>
              <a:gd name="connsiteX0" fmla="*/ 49162 w 771887"/>
              <a:gd name="connsiteY0" fmla="*/ 725670 h 1630238"/>
              <a:gd name="connsiteX1" fmla="*/ 766917 w 771887"/>
              <a:gd name="connsiteY1" fmla="*/ 0 h 1630238"/>
              <a:gd name="connsiteX2" fmla="*/ 771887 w 771887"/>
              <a:gd name="connsiteY2" fmla="*/ 1408150 h 1630238"/>
              <a:gd name="connsiteX3" fmla="*/ 0 w 771887"/>
              <a:gd name="connsiteY3" fmla="*/ 1630238 h 1630238"/>
              <a:gd name="connsiteX4" fmla="*/ 49162 w 771887"/>
              <a:gd name="connsiteY4" fmla="*/ 725670 h 1630238"/>
              <a:gd name="connsiteX0" fmla="*/ 49162 w 771887"/>
              <a:gd name="connsiteY0" fmla="*/ 641976 h 1546544"/>
              <a:gd name="connsiteX1" fmla="*/ 766917 w 771887"/>
              <a:gd name="connsiteY1" fmla="*/ 0 h 1546544"/>
              <a:gd name="connsiteX2" fmla="*/ 771887 w 771887"/>
              <a:gd name="connsiteY2" fmla="*/ 1324456 h 1546544"/>
              <a:gd name="connsiteX3" fmla="*/ 0 w 771887"/>
              <a:gd name="connsiteY3" fmla="*/ 1546544 h 1546544"/>
              <a:gd name="connsiteX4" fmla="*/ 49162 w 771887"/>
              <a:gd name="connsiteY4" fmla="*/ 641976 h 1546544"/>
              <a:gd name="connsiteX0" fmla="*/ 49162 w 766951"/>
              <a:gd name="connsiteY0" fmla="*/ 641976 h 2367829"/>
              <a:gd name="connsiteX1" fmla="*/ 766917 w 766951"/>
              <a:gd name="connsiteY1" fmla="*/ 0 h 2367829"/>
              <a:gd name="connsiteX2" fmla="*/ 712253 w 766951"/>
              <a:gd name="connsiteY2" fmla="*/ 2367829 h 2367829"/>
              <a:gd name="connsiteX3" fmla="*/ 0 w 766951"/>
              <a:gd name="connsiteY3" fmla="*/ 1546544 h 2367829"/>
              <a:gd name="connsiteX4" fmla="*/ 49162 w 766951"/>
              <a:gd name="connsiteY4" fmla="*/ 641976 h 2367829"/>
              <a:gd name="connsiteX0" fmla="*/ 49162 w 717442"/>
              <a:gd name="connsiteY0" fmla="*/ 0 h 1725853"/>
              <a:gd name="connsiteX1" fmla="*/ 717222 w 717442"/>
              <a:gd name="connsiteY1" fmla="*/ 406977 h 1725853"/>
              <a:gd name="connsiteX2" fmla="*/ 712253 w 717442"/>
              <a:gd name="connsiteY2" fmla="*/ 1725853 h 1725853"/>
              <a:gd name="connsiteX3" fmla="*/ 0 w 717442"/>
              <a:gd name="connsiteY3" fmla="*/ 904568 h 1725853"/>
              <a:gd name="connsiteX4" fmla="*/ 49162 w 717442"/>
              <a:gd name="connsiteY4" fmla="*/ 0 h 1725853"/>
              <a:gd name="connsiteX0" fmla="*/ 49162 w 737170"/>
              <a:gd name="connsiteY0" fmla="*/ 0 h 1725853"/>
              <a:gd name="connsiteX1" fmla="*/ 737100 w 737170"/>
              <a:gd name="connsiteY1" fmla="*/ 418136 h 1725853"/>
              <a:gd name="connsiteX2" fmla="*/ 712253 w 737170"/>
              <a:gd name="connsiteY2" fmla="*/ 1725853 h 1725853"/>
              <a:gd name="connsiteX3" fmla="*/ 0 w 737170"/>
              <a:gd name="connsiteY3" fmla="*/ 904568 h 1725853"/>
              <a:gd name="connsiteX4" fmla="*/ 49162 w 737170"/>
              <a:gd name="connsiteY4" fmla="*/ 0 h 1725853"/>
              <a:gd name="connsiteX0" fmla="*/ 19344 w 737170"/>
              <a:gd name="connsiteY0" fmla="*/ 0 h 1909978"/>
              <a:gd name="connsiteX1" fmla="*/ 737100 w 737170"/>
              <a:gd name="connsiteY1" fmla="*/ 602261 h 1909978"/>
              <a:gd name="connsiteX2" fmla="*/ 712253 w 737170"/>
              <a:gd name="connsiteY2" fmla="*/ 1909978 h 1909978"/>
              <a:gd name="connsiteX3" fmla="*/ 0 w 737170"/>
              <a:gd name="connsiteY3" fmla="*/ 1088693 h 1909978"/>
              <a:gd name="connsiteX4" fmla="*/ 19344 w 737170"/>
              <a:gd name="connsiteY4" fmla="*/ 0 h 1909978"/>
              <a:gd name="connsiteX0" fmla="*/ 19344 w 737170"/>
              <a:gd name="connsiteY0" fmla="*/ 494 h 1910472"/>
              <a:gd name="connsiteX1" fmla="*/ 737100 w 737170"/>
              <a:gd name="connsiteY1" fmla="*/ 602755 h 1910472"/>
              <a:gd name="connsiteX2" fmla="*/ 712253 w 737170"/>
              <a:gd name="connsiteY2" fmla="*/ 1910472 h 1910472"/>
              <a:gd name="connsiteX3" fmla="*/ 0 w 737170"/>
              <a:gd name="connsiteY3" fmla="*/ 1089187 h 1910472"/>
              <a:gd name="connsiteX4" fmla="*/ 19344 w 737170"/>
              <a:gd name="connsiteY4" fmla="*/ 494 h 1910472"/>
              <a:gd name="connsiteX0" fmla="*/ 19344 w 737243"/>
              <a:gd name="connsiteY0" fmla="*/ 494 h 2395892"/>
              <a:gd name="connsiteX1" fmla="*/ 737100 w 737243"/>
              <a:gd name="connsiteY1" fmla="*/ 602755 h 2395892"/>
              <a:gd name="connsiteX2" fmla="*/ 727162 w 737243"/>
              <a:gd name="connsiteY2" fmla="*/ 2395892 h 2395892"/>
              <a:gd name="connsiteX3" fmla="*/ 0 w 737243"/>
              <a:gd name="connsiteY3" fmla="*/ 1089187 h 2395892"/>
              <a:gd name="connsiteX4" fmla="*/ 19344 w 737243"/>
              <a:gd name="connsiteY4" fmla="*/ 494 h 2395892"/>
              <a:gd name="connsiteX0" fmla="*/ 19344 w 737243"/>
              <a:gd name="connsiteY0" fmla="*/ 612 h 2396010"/>
              <a:gd name="connsiteX1" fmla="*/ 737100 w 737243"/>
              <a:gd name="connsiteY1" fmla="*/ 519309 h 2396010"/>
              <a:gd name="connsiteX2" fmla="*/ 727162 w 737243"/>
              <a:gd name="connsiteY2" fmla="*/ 2396010 h 2396010"/>
              <a:gd name="connsiteX3" fmla="*/ 0 w 737243"/>
              <a:gd name="connsiteY3" fmla="*/ 1089305 h 2396010"/>
              <a:gd name="connsiteX4" fmla="*/ 19344 w 737243"/>
              <a:gd name="connsiteY4" fmla="*/ 612 h 2396010"/>
              <a:gd name="connsiteX0" fmla="*/ 19344 w 743035"/>
              <a:gd name="connsiteY0" fmla="*/ 612 h 1787192"/>
              <a:gd name="connsiteX1" fmla="*/ 737100 w 743035"/>
              <a:gd name="connsiteY1" fmla="*/ 519309 h 1787192"/>
              <a:gd name="connsiteX2" fmla="*/ 743035 w 743035"/>
              <a:gd name="connsiteY2" fmla="*/ 1787192 h 1787192"/>
              <a:gd name="connsiteX3" fmla="*/ 0 w 743035"/>
              <a:gd name="connsiteY3" fmla="*/ 1089305 h 1787192"/>
              <a:gd name="connsiteX4" fmla="*/ 19344 w 743035"/>
              <a:gd name="connsiteY4" fmla="*/ 612 h 1787192"/>
              <a:gd name="connsiteX0" fmla="*/ 0 w 723691"/>
              <a:gd name="connsiteY0" fmla="*/ 612 h 1787192"/>
              <a:gd name="connsiteX1" fmla="*/ 717756 w 723691"/>
              <a:gd name="connsiteY1" fmla="*/ 519309 h 1787192"/>
              <a:gd name="connsiteX2" fmla="*/ 723691 w 723691"/>
              <a:gd name="connsiteY2" fmla="*/ 1787192 h 1787192"/>
              <a:gd name="connsiteX3" fmla="*/ 4466 w 723691"/>
              <a:gd name="connsiteY3" fmla="*/ 838615 h 1787192"/>
              <a:gd name="connsiteX4" fmla="*/ 0 w 723691"/>
              <a:gd name="connsiteY4" fmla="*/ 612 h 1787192"/>
              <a:gd name="connsiteX0" fmla="*/ 0 w 717899"/>
              <a:gd name="connsiteY0" fmla="*/ 612 h 1584252"/>
              <a:gd name="connsiteX1" fmla="*/ 717756 w 717899"/>
              <a:gd name="connsiteY1" fmla="*/ 519309 h 1584252"/>
              <a:gd name="connsiteX2" fmla="*/ 707818 w 717899"/>
              <a:gd name="connsiteY2" fmla="*/ 1584252 h 1584252"/>
              <a:gd name="connsiteX3" fmla="*/ 4466 w 717899"/>
              <a:gd name="connsiteY3" fmla="*/ 838615 h 1584252"/>
              <a:gd name="connsiteX4" fmla="*/ 0 w 717899"/>
              <a:gd name="connsiteY4" fmla="*/ 612 h 1584252"/>
              <a:gd name="connsiteX0" fmla="*/ 0 w 717899"/>
              <a:gd name="connsiteY0" fmla="*/ 1889 h 1585529"/>
              <a:gd name="connsiteX1" fmla="*/ 717756 w 717899"/>
              <a:gd name="connsiteY1" fmla="*/ 281834 h 1585529"/>
              <a:gd name="connsiteX2" fmla="*/ 707818 w 717899"/>
              <a:gd name="connsiteY2" fmla="*/ 1585529 h 1585529"/>
              <a:gd name="connsiteX3" fmla="*/ 4466 w 717899"/>
              <a:gd name="connsiteY3" fmla="*/ 839892 h 1585529"/>
              <a:gd name="connsiteX4" fmla="*/ 0 w 717899"/>
              <a:gd name="connsiteY4" fmla="*/ 1889 h 1585529"/>
              <a:gd name="connsiteX0" fmla="*/ 0 w 717899"/>
              <a:gd name="connsiteY0" fmla="*/ 4858 h 1588498"/>
              <a:gd name="connsiteX1" fmla="*/ 717756 w 717899"/>
              <a:gd name="connsiteY1" fmla="*/ 284803 h 1588498"/>
              <a:gd name="connsiteX2" fmla="*/ 707818 w 717899"/>
              <a:gd name="connsiteY2" fmla="*/ 1588498 h 1588498"/>
              <a:gd name="connsiteX3" fmla="*/ 4466 w 717899"/>
              <a:gd name="connsiteY3" fmla="*/ 842861 h 1588498"/>
              <a:gd name="connsiteX4" fmla="*/ 0 w 717899"/>
              <a:gd name="connsiteY4" fmla="*/ 4858 h 15884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7899" h="1588498">
                <a:moveTo>
                  <a:pt x="0" y="4858"/>
                </a:moveTo>
                <a:cubicBezTo>
                  <a:pt x="134891" y="-11990"/>
                  <a:pt x="10239" y="485"/>
                  <a:pt x="717756" y="284803"/>
                </a:cubicBezTo>
                <a:cubicBezTo>
                  <a:pt x="719413" y="1031303"/>
                  <a:pt x="706161" y="841998"/>
                  <a:pt x="707818" y="1588498"/>
                </a:cubicBezTo>
                <a:lnTo>
                  <a:pt x="4466" y="842861"/>
                </a:lnTo>
                <a:cubicBezTo>
                  <a:pt x="2977" y="563527"/>
                  <a:pt x="1489" y="284192"/>
                  <a:pt x="0" y="4858"/>
                </a:cubicBezTo>
                <a:close/>
              </a:path>
            </a:pathLst>
          </a:custGeom>
          <a:gradFill flip="none" rotWithShape="1">
            <a:gsLst>
              <a:gs pos="0">
                <a:schemeClr val="bg1"/>
              </a:gs>
              <a:gs pos="100000">
                <a:schemeClr val="tx2"/>
              </a:gs>
            </a:gsLst>
            <a:lin ang="10800000" scaled="1"/>
            <a:tileRect/>
          </a:gradFill>
          <a:ln w="12700">
            <a:noFill/>
            <a:prstDash val="solid"/>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eaLnBrk="0" fontAlgn="base" hangingPunct="0">
              <a:spcBef>
                <a:spcPct val="30000"/>
              </a:spcBef>
              <a:spcAft>
                <a:spcPct val="0"/>
              </a:spcAft>
              <a:buSzPct val="110000"/>
            </a:pPr>
            <a:endParaRPr lang="en-GB" sz="1200" dirty="0">
              <a:solidFill>
                <a:srgbClr val="000000"/>
              </a:solidFill>
              <a:sym typeface="Trebuchet MS" panose="020B0603020202020204" pitchFamily="34" charset="0"/>
            </a:endParaRPr>
          </a:p>
        </p:txBody>
      </p:sp>
      <p:sp>
        <p:nvSpPr>
          <p:cNvPr id="25" name="Arrow: Pentagon 24">
            <a:extLst>
              <a:ext uri="{FF2B5EF4-FFF2-40B4-BE49-F238E27FC236}">
                <a16:creationId xmlns:a16="http://schemas.microsoft.com/office/drawing/2014/main" id="{315571CA-1621-4774-BE7A-7A96FF1EFD16}"/>
              </a:ext>
            </a:extLst>
          </p:cNvPr>
          <p:cNvSpPr/>
          <p:nvPr/>
        </p:nvSpPr>
        <p:spPr bwMode="gray">
          <a:xfrm rot="5400000">
            <a:off x="-25520" y="2181657"/>
            <a:ext cx="5118095" cy="3282312"/>
          </a:xfrm>
          <a:prstGeom prst="homePlate">
            <a:avLst>
              <a:gd name="adj" fmla="val 20492"/>
            </a:avLst>
          </a:prstGeom>
          <a:solidFill>
            <a:schemeClr val="accent3">
              <a:lumMod val="20000"/>
              <a:lumOff val="80000"/>
            </a:schemeClr>
          </a:solidFill>
          <a:ln w="12700">
            <a:noFill/>
            <a:prstDash val="solid"/>
            <a:miter lim="800000"/>
            <a:headEnd/>
            <a:tailEnd/>
          </a:ln>
          <a:effectLst/>
        </p:spPr>
        <p:txBody>
          <a:bodyPr vert="vert270" wrap="square" lIns="108000" tIns="72000" rIns="108000" bIns="72000" rtlCol="0" anchor="t" anchorCtr="0">
            <a:noAutofit/>
          </a:bodyPr>
          <a:lstStyle/>
          <a:p>
            <a:pPr algn="ctr" defTabSz="900113" fontAlgn="base"/>
            <a:r>
              <a:rPr lang="en-GB" sz="2000" b="1" dirty="0">
                <a:ea typeface="ＭＳ Ｐゴシック" pitchFamily="-108" charset="-128"/>
                <a:sym typeface="Trebuchet MS" panose="020B0603020202020204" pitchFamily="34" charset="0"/>
              </a:rPr>
              <a:t>ICT Human Capital</a:t>
            </a:r>
          </a:p>
        </p:txBody>
      </p:sp>
      <p:sp>
        <p:nvSpPr>
          <p:cNvPr id="54" name="Rectangle: Rounded Corners 53">
            <a:extLst>
              <a:ext uri="{FF2B5EF4-FFF2-40B4-BE49-F238E27FC236}">
                <a16:creationId xmlns:a16="http://schemas.microsoft.com/office/drawing/2014/main" id="{75A921C6-758E-4379-8E18-A075F2DB5FD5}"/>
              </a:ext>
            </a:extLst>
          </p:cNvPr>
          <p:cNvSpPr/>
          <p:nvPr/>
        </p:nvSpPr>
        <p:spPr bwMode="gray">
          <a:xfrm>
            <a:off x="609600" y="2443292"/>
            <a:ext cx="3818340" cy="813255"/>
          </a:xfrm>
          <a:prstGeom prst="roundRect">
            <a:avLst/>
          </a:prstGeom>
          <a:solidFill>
            <a:schemeClr val="tx2"/>
          </a:solidFill>
          <a:ln w="12700">
            <a:noFill/>
            <a:prstDash val="solid"/>
            <a:miter lim="800000"/>
            <a:headEnd/>
            <a:tailEnd/>
          </a:ln>
          <a:effectLst/>
        </p:spPr>
        <p:txBody>
          <a:bodyPr wrap="square" lIns="108000" tIns="72000" rIns="108000" bIns="72000" rtlCol="0" anchor="ctr" anchorCtr="0">
            <a:noAutofit/>
          </a:bodyPr>
          <a:lstStyle/>
          <a:p>
            <a:pPr algn="ctr" defTabSz="900113" fontAlgn="base"/>
            <a:r>
              <a:rPr lang="en-GB" b="1" dirty="0">
                <a:solidFill>
                  <a:srgbClr val="FFFFFF"/>
                </a:solidFill>
                <a:ea typeface="ＭＳ Ｐゴシック" pitchFamily="-108" charset="-128"/>
                <a:sym typeface="Trebuchet MS" panose="020B0603020202020204" pitchFamily="34" charset="0"/>
              </a:rPr>
              <a:t>BOOST ICT EDUCATION UPTAKE</a:t>
            </a:r>
          </a:p>
        </p:txBody>
      </p:sp>
      <p:grpSp>
        <p:nvGrpSpPr>
          <p:cNvPr id="26" name="Group 25">
            <a:extLst>
              <a:ext uri="{FF2B5EF4-FFF2-40B4-BE49-F238E27FC236}">
                <a16:creationId xmlns:a16="http://schemas.microsoft.com/office/drawing/2014/main" id="{B18098E6-BE3A-4AD5-977F-F577F42321A1}"/>
              </a:ext>
            </a:extLst>
          </p:cNvPr>
          <p:cNvGrpSpPr/>
          <p:nvPr/>
        </p:nvGrpSpPr>
        <p:grpSpPr>
          <a:xfrm>
            <a:off x="5304401" y="1102904"/>
            <a:ext cx="5893919" cy="316240"/>
            <a:chOff x="5303995" y="819627"/>
            <a:chExt cx="4211955" cy="316240"/>
          </a:xfrm>
        </p:grpSpPr>
        <p:cxnSp>
          <p:nvCxnSpPr>
            <p:cNvPr id="27" name="Straight Connector 26">
              <a:extLst>
                <a:ext uri="{FF2B5EF4-FFF2-40B4-BE49-F238E27FC236}">
                  <a16:creationId xmlns:a16="http://schemas.microsoft.com/office/drawing/2014/main" id="{8F5DF87E-96A3-4A47-BC3B-9A86C43D5C4E}"/>
                </a:ext>
              </a:extLst>
            </p:cNvPr>
            <p:cNvCxnSpPr/>
            <p:nvPr/>
          </p:nvCxnSpPr>
          <p:spPr bwMode="auto">
            <a:xfrm>
              <a:off x="5303995" y="1135867"/>
              <a:ext cx="4211955" cy="0"/>
            </a:xfrm>
            <a:prstGeom prst="line">
              <a:avLst/>
            </a:prstGeom>
            <a:noFill/>
            <a:ln w="12700">
              <a:solidFill>
                <a:schemeClr val="tx2"/>
              </a:solidFill>
              <a:prstDash val="solid"/>
              <a:round/>
              <a:headEnd/>
              <a:tailEnd/>
            </a:ln>
          </p:spPr>
        </p:cxnSp>
        <p:sp>
          <p:nvSpPr>
            <p:cNvPr id="33" name="TextBox 32">
              <a:extLst>
                <a:ext uri="{FF2B5EF4-FFF2-40B4-BE49-F238E27FC236}">
                  <a16:creationId xmlns:a16="http://schemas.microsoft.com/office/drawing/2014/main" id="{656420F5-9DCD-4CD7-84DB-9AE939873D53}"/>
                </a:ext>
              </a:extLst>
            </p:cNvPr>
            <p:cNvSpPr txBox="1"/>
            <p:nvPr/>
          </p:nvSpPr>
          <p:spPr bwMode="gray">
            <a:xfrm>
              <a:off x="5331062" y="819627"/>
              <a:ext cx="573646" cy="316240"/>
            </a:xfrm>
            <a:prstGeom prst="rect">
              <a:avLst/>
            </a:prstGeom>
            <a:noFill/>
            <a:ln w="25400" algn="ctr">
              <a:noFill/>
              <a:miter lim="800000"/>
              <a:headEnd/>
              <a:tailEnd/>
            </a:ln>
            <a:extLst>
              <a:ext uri="{909E8E84-426E-40DD-AFC4-6F175D3DCCD1}">
                <a14:hiddenFill xmlns:a14="http://schemas.microsoft.com/office/drawing/2010/main">
                  <a:pattFill>
                    <a:fgClr>
                      <a:srgbClr val="000000"/>
                    </a:fgClr>
                    <a:bgClr>
                      <a:srgbClr val="000000"/>
                    </a:bgClr>
                  </a:pattFill>
                </a14:hiddenFill>
              </a:ext>
            </a:extLst>
          </p:spPr>
          <p:txBody>
            <a:bodyPr vert="horz" wrap="none" lIns="0" tIns="46863" rIns="0" bIns="46863" rtlCol="0" anchor="b" anchorCtr="0">
              <a:spAutoFit/>
            </a:bodyPr>
            <a:lstStyle/>
            <a:p>
              <a:pPr algn="l" eaLnBrk="0" fontAlgn="base" hangingPunct="0">
                <a:lnSpc>
                  <a:spcPct val="90000"/>
                </a:lnSpc>
                <a:spcBef>
                  <a:spcPct val="0"/>
                </a:spcBef>
                <a:spcAft>
                  <a:spcPct val="0"/>
                </a:spcAft>
                <a:buSzPct val="100000"/>
              </a:pPr>
              <a:r>
                <a:rPr lang="en-GB" sz="1600" b="1">
                  <a:solidFill>
                    <a:schemeClr val="tx2"/>
                  </a:solidFill>
                  <a:sym typeface="Calibri" panose="020F0502020204030204" pitchFamily="34" charset="0"/>
                </a:rPr>
                <a:t>Programs</a:t>
              </a:r>
              <a:endParaRPr lang="en-GB" sz="1600" b="1" dirty="0">
                <a:solidFill>
                  <a:schemeClr val="tx2"/>
                </a:solidFill>
                <a:sym typeface="Calibri" panose="020F0502020204030204" pitchFamily="34" charset="0"/>
              </a:endParaRPr>
            </a:p>
          </p:txBody>
        </p:sp>
      </p:grpSp>
      <p:grpSp>
        <p:nvGrpSpPr>
          <p:cNvPr id="4" name="Group 3">
            <a:extLst>
              <a:ext uri="{FF2B5EF4-FFF2-40B4-BE49-F238E27FC236}">
                <a16:creationId xmlns:a16="http://schemas.microsoft.com/office/drawing/2014/main" id="{A2B76BD1-2DBA-4211-8175-4D4468AAB8D5}"/>
              </a:ext>
            </a:extLst>
          </p:cNvPr>
          <p:cNvGrpSpPr/>
          <p:nvPr/>
        </p:nvGrpSpPr>
        <p:grpSpPr>
          <a:xfrm>
            <a:off x="5383440" y="1983672"/>
            <a:ext cx="5883429" cy="1911138"/>
            <a:chOff x="5304402" y="2996952"/>
            <a:chExt cx="5883429" cy="1911138"/>
          </a:xfrm>
        </p:grpSpPr>
        <p:sp>
          <p:nvSpPr>
            <p:cNvPr id="51" name="Rectangle 50">
              <a:extLst>
                <a:ext uri="{FF2B5EF4-FFF2-40B4-BE49-F238E27FC236}">
                  <a16:creationId xmlns:a16="http://schemas.microsoft.com/office/drawing/2014/main" id="{BBE711E5-CD8A-4AF0-A807-58304CCA2751}"/>
                </a:ext>
              </a:extLst>
            </p:cNvPr>
            <p:cNvSpPr/>
            <p:nvPr/>
          </p:nvSpPr>
          <p:spPr bwMode="gray">
            <a:xfrm>
              <a:off x="5304402" y="3388861"/>
              <a:ext cx="5883429" cy="343501"/>
            </a:xfrm>
            <a:prstGeom prst="rect">
              <a:avLst/>
            </a:prstGeom>
            <a:solidFill>
              <a:schemeClr val="bg2"/>
            </a:solidFill>
            <a:ln w="19050">
              <a:noFill/>
              <a:prstDash val="dash"/>
              <a:miter lim="800000"/>
              <a:headEnd/>
              <a:tailEnd/>
            </a:ln>
            <a:effectLst/>
          </p:spPr>
          <p:txBody>
            <a:bodyPr wrap="square" lIns="107950" tIns="72009" rIns="107950" bIns="72009" rtlCol="0" anchor="ctr" anchorCtr="0">
              <a:noAutofit/>
            </a:bodyPr>
            <a:lstStyle/>
            <a:p>
              <a:pPr defTabSz="900113"/>
              <a:r>
                <a:rPr lang="en-US" sz="1400" b="1" dirty="0">
                  <a:ea typeface="ＭＳ Ｐゴシック" pitchFamily="-108" charset="-128"/>
                  <a:sym typeface="Calibri" panose="020F0502020204030204" pitchFamily="34" charset="0"/>
                </a:rPr>
                <a:t>Launch prerequisite-free ICT education programs</a:t>
              </a:r>
              <a:endParaRPr lang="en-GB" sz="1400" b="1" dirty="0">
                <a:ea typeface="ＭＳ Ｐゴシック" pitchFamily="-108" charset="-128"/>
                <a:sym typeface="Calibri" panose="020F0502020204030204" pitchFamily="34" charset="0"/>
              </a:endParaRPr>
            </a:p>
          </p:txBody>
        </p:sp>
        <p:sp>
          <p:nvSpPr>
            <p:cNvPr id="49" name="Rectangle 48">
              <a:extLst>
                <a:ext uri="{FF2B5EF4-FFF2-40B4-BE49-F238E27FC236}">
                  <a16:creationId xmlns:a16="http://schemas.microsoft.com/office/drawing/2014/main" id="{12B5B53F-C6A6-411D-8DF5-A58DA5CE50F3}"/>
                </a:ext>
              </a:extLst>
            </p:cNvPr>
            <p:cNvSpPr/>
            <p:nvPr/>
          </p:nvSpPr>
          <p:spPr bwMode="gray">
            <a:xfrm>
              <a:off x="5304402" y="3780770"/>
              <a:ext cx="5883429" cy="343501"/>
            </a:xfrm>
            <a:prstGeom prst="rect">
              <a:avLst/>
            </a:prstGeom>
            <a:solidFill>
              <a:schemeClr val="bg2"/>
            </a:solidFill>
            <a:ln w="19050">
              <a:noFill/>
              <a:prstDash val="dash"/>
              <a:miter lim="800000"/>
              <a:headEnd/>
              <a:tailEnd/>
            </a:ln>
            <a:effectLst/>
          </p:spPr>
          <p:txBody>
            <a:bodyPr wrap="square" lIns="107950" tIns="72009" rIns="107950" bIns="72009" rtlCol="0" anchor="ctr" anchorCtr="0">
              <a:noAutofit/>
            </a:bodyPr>
            <a:lstStyle/>
            <a:p>
              <a:pPr defTabSz="900113"/>
              <a:r>
                <a:rPr lang="en-GB" sz="1400" b="1" dirty="0">
                  <a:ea typeface="ＭＳ Ｐゴシック" pitchFamily="-108" charset="-128"/>
                  <a:sym typeface="Calibri" panose="020F0502020204030204" pitchFamily="34" charset="0"/>
                </a:rPr>
                <a:t>Revamp K12 education curriculum</a:t>
              </a:r>
            </a:p>
          </p:txBody>
        </p:sp>
        <p:sp>
          <p:nvSpPr>
            <p:cNvPr id="47" name="Rectangle 46">
              <a:extLst>
                <a:ext uri="{FF2B5EF4-FFF2-40B4-BE49-F238E27FC236}">
                  <a16:creationId xmlns:a16="http://schemas.microsoft.com/office/drawing/2014/main" id="{EADE0C8D-0146-4F6C-B24E-05078102EB4E}"/>
                </a:ext>
              </a:extLst>
            </p:cNvPr>
            <p:cNvSpPr/>
            <p:nvPr/>
          </p:nvSpPr>
          <p:spPr bwMode="gray">
            <a:xfrm>
              <a:off x="5304402" y="4172679"/>
              <a:ext cx="5883429" cy="343501"/>
            </a:xfrm>
            <a:prstGeom prst="rect">
              <a:avLst/>
            </a:prstGeom>
            <a:solidFill>
              <a:schemeClr val="bg2"/>
            </a:solidFill>
            <a:ln w="19050">
              <a:noFill/>
              <a:prstDash val="dash"/>
              <a:miter lim="800000"/>
              <a:headEnd/>
              <a:tailEnd/>
            </a:ln>
            <a:effectLst/>
          </p:spPr>
          <p:txBody>
            <a:bodyPr wrap="square" lIns="107950" tIns="72009" rIns="107950" bIns="72009" rtlCol="0" anchor="ctr" anchorCtr="0">
              <a:noAutofit/>
            </a:bodyPr>
            <a:lstStyle/>
            <a:p>
              <a:pPr defTabSz="900113"/>
              <a:r>
                <a:rPr lang="en-GB" sz="1400" b="1" dirty="0">
                  <a:ea typeface="ＭＳ Ｐゴシック" pitchFamily="-108" charset="-128"/>
                  <a:sym typeface="Calibri" panose="020F0502020204030204" pitchFamily="34" charset="0"/>
                </a:rPr>
                <a:t>Revamp digital resources in schools</a:t>
              </a:r>
            </a:p>
          </p:txBody>
        </p:sp>
        <p:sp>
          <p:nvSpPr>
            <p:cNvPr id="50" name="Rectangle 49">
              <a:extLst>
                <a:ext uri="{FF2B5EF4-FFF2-40B4-BE49-F238E27FC236}">
                  <a16:creationId xmlns:a16="http://schemas.microsoft.com/office/drawing/2014/main" id="{81FB4D11-80E5-4373-B2EF-B7963892E29F}"/>
                </a:ext>
              </a:extLst>
            </p:cNvPr>
            <p:cNvSpPr/>
            <p:nvPr/>
          </p:nvSpPr>
          <p:spPr bwMode="gray">
            <a:xfrm>
              <a:off x="5304402" y="2996952"/>
              <a:ext cx="5883429" cy="343501"/>
            </a:xfrm>
            <a:prstGeom prst="rect">
              <a:avLst/>
            </a:prstGeom>
            <a:solidFill>
              <a:schemeClr val="bg2"/>
            </a:solidFill>
            <a:ln w="19050">
              <a:noFill/>
              <a:prstDash val="dash"/>
              <a:miter lim="800000"/>
              <a:headEnd/>
              <a:tailEnd/>
            </a:ln>
            <a:effectLst/>
          </p:spPr>
          <p:txBody>
            <a:bodyPr wrap="square" lIns="107950" tIns="72009" rIns="107950" bIns="72009" rtlCol="0" anchor="ctr" anchorCtr="0">
              <a:noAutofit/>
            </a:bodyPr>
            <a:lstStyle/>
            <a:p>
              <a:pPr defTabSz="900113"/>
              <a:r>
                <a:rPr lang="en-US" sz="1400" b="1" dirty="0">
                  <a:ea typeface="ＭＳ Ｐゴシック" pitchFamily="-108" charset="-128"/>
                  <a:sym typeface="Calibri" panose="020F0502020204030204" pitchFamily="34" charset="0"/>
                </a:rPr>
                <a:t>Encourage University-industry collaboration for ICT job placements</a:t>
              </a:r>
              <a:endParaRPr lang="en-GB" sz="1400" b="1" dirty="0">
                <a:ea typeface="ＭＳ Ｐゴシック" pitchFamily="-108" charset="-128"/>
                <a:sym typeface="Calibri" panose="020F0502020204030204" pitchFamily="34" charset="0"/>
              </a:endParaRPr>
            </a:p>
          </p:txBody>
        </p:sp>
        <p:sp>
          <p:nvSpPr>
            <p:cNvPr id="55" name="Rectangle 54">
              <a:extLst>
                <a:ext uri="{FF2B5EF4-FFF2-40B4-BE49-F238E27FC236}">
                  <a16:creationId xmlns:a16="http://schemas.microsoft.com/office/drawing/2014/main" id="{FEF858BB-6598-46DF-B366-1194EEA6C076}"/>
                </a:ext>
              </a:extLst>
            </p:cNvPr>
            <p:cNvSpPr/>
            <p:nvPr/>
          </p:nvSpPr>
          <p:spPr bwMode="gray">
            <a:xfrm>
              <a:off x="5304402" y="4564589"/>
              <a:ext cx="5883429" cy="343501"/>
            </a:xfrm>
            <a:prstGeom prst="rect">
              <a:avLst/>
            </a:prstGeom>
            <a:solidFill>
              <a:schemeClr val="bg2"/>
            </a:solidFill>
            <a:ln w="19050">
              <a:noFill/>
              <a:prstDash val="dash"/>
              <a:miter lim="800000"/>
              <a:headEnd/>
              <a:tailEnd/>
            </a:ln>
            <a:effectLst/>
          </p:spPr>
          <p:txBody>
            <a:bodyPr wrap="square" lIns="107950" tIns="72009" rIns="107950" bIns="72009" rtlCol="0" anchor="ctr" anchorCtr="0">
              <a:noAutofit/>
            </a:bodyPr>
            <a:lstStyle/>
            <a:p>
              <a:pPr defTabSz="900113"/>
              <a:r>
                <a:rPr lang="en-GB" sz="1400" b="1" dirty="0">
                  <a:ea typeface="ＭＳ Ｐゴシック" pitchFamily="-108" charset="-128"/>
                  <a:sym typeface="Calibri" panose="020F0502020204030204" pitchFamily="34" charset="0"/>
                </a:rPr>
                <a:t>Launch digital competitions in schools / universities</a:t>
              </a:r>
            </a:p>
          </p:txBody>
        </p:sp>
      </p:grpSp>
      <p:sp>
        <p:nvSpPr>
          <p:cNvPr id="56" name="Rectangle 55">
            <a:extLst>
              <a:ext uri="{FF2B5EF4-FFF2-40B4-BE49-F238E27FC236}">
                <a16:creationId xmlns:a16="http://schemas.microsoft.com/office/drawing/2014/main" id="{8490DAE0-CFDC-452A-AD5A-293796C31224}"/>
              </a:ext>
            </a:extLst>
          </p:cNvPr>
          <p:cNvSpPr/>
          <p:nvPr/>
        </p:nvSpPr>
        <p:spPr bwMode="gray">
          <a:xfrm>
            <a:off x="5311267" y="4750242"/>
            <a:ext cx="5883429" cy="343501"/>
          </a:xfrm>
          <a:prstGeom prst="rect">
            <a:avLst/>
          </a:prstGeom>
          <a:solidFill>
            <a:schemeClr val="bg2"/>
          </a:solidFill>
          <a:ln w="19050">
            <a:noFill/>
            <a:prstDash val="dash"/>
            <a:miter lim="800000"/>
            <a:headEnd/>
            <a:tailEnd/>
          </a:ln>
          <a:effectLst/>
        </p:spPr>
        <p:txBody>
          <a:bodyPr wrap="square" lIns="107950" tIns="72009" rIns="107950" bIns="72009" rtlCol="0" anchor="ctr" anchorCtr="0">
            <a:noAutofit/>
          </a:bodyPr>
          <a:lstStyle/>
          <a:p>
            <a:pPr defTabSz="900113"/>
            <a:r>
              <a:rPr lang="en-US" sz="1400" b="1" dirty="0">
                <a:ea typeface="ＭＳ Ｐゴシック" pitchFamily="-108" charset="-128"/>
                <a:sym typeface="Calibri" panose="020F0502020204030204" pitchFamily="34" charset="0"/>
              </a:rPr>
              <a:t>Launch online content localization program</a:t>
            </a:r>
            <a:endParaRPr lang="en-GB" sz="1400" b="1" dirty="0">
              <a:ea typeface="ＭＳ Ｐゴシック" pitchFamily="-108" charset="-128"/>
              <a:sym typeface="Calibri" panose="020F0502020204030204" pitchFamily="34" charset="0"/>
            </a:endParaRPr>
          </a:p>
        </p:txBody>
      </p:sp>
      <p:sp>
        <p:nvSpPr>
          <p:cNvPr id="57" name="Rectangle 56">
            <a:extLst>
              <a:ext uri="{FF2B5EF4-FFF2-40B4-BE49-F238E27FC236}">
                <a16:creationId xmlns:a16="http://schemas.microsoft.com/office/drawing/2014/main" id="{03EAFA1C-E49B-4BA0-903D-7ACF68B73AFE}"/>
              </a:ext>
            </a:extLst>
          </p:cNvPr>
          <p:cNvSpPr/>
          <p:nvPr/>
        </p:nvSpPr>
        <p:spPr bwMode="gray">
          <a:xfrm>
            <a:off x="5304401" y="5308736"/>
            <a:ext cx="5883429" cy="343501"/>
          </a:xfrm>
          <a:prstGeom prst="rect">
            <a:avLst/>
          </a:prstGeom>
          <a:solidFill>
            <a:schemeClr val="bg2"/>
          </a:solidFill>
          <a:ln w="19050">
            <a:noFill/>
            <a:prstDash val="dash"/>
            <a:miter lim="800000"/>
            <a:headEnd/>
            <a:tailEnd/>
          </a:ln>
          <a:effectLst/>
        </p:spPr>
        <p:txBody>
          <a:bodyPr wrap="square" lIns="107950" tIns="72009" rIns="107950" bIns="72009" rtlCol="0" anchor="ctr" anchorCtr="0">
            <a:noAutofit/>
          </a:bodyPr>
          <a:lstStyle/>
          <a:p>
            <a:pPr defTabSz="900113"/>
            <a:r>
              <a:rPr lang="en-GB" sz="1400" b="1">
                <a:ea typeface="ＭＳ Ｐゴシック" pitchFamily="-108" charset="-128"/>
                <a:sym typeface="Calibri" panose="020F0502020204030204" pitchFamily="34" charset="0"/>
              </a:rPr>
              <a:t>Launch program to promote productive and safe use of the Internet</a:t>
            </a:r>
            <a:endParaRPr lang="en-GB" sz="1400" b="1" dirty="0">
              <a:ea typeface="ＭＳ Ｐゴシック" pitchFamily="-108" charset="-128"/>
              <a:sym typeface="Calibri" panose="020F0502020204030204" pitchFamily="34" charset="0"/>
            </a:endParaRPr>
          </a:p>
        </p:txBody>
      </p:sp>
      <p:sp>
        <p:nvSpPr>
          <p:cNvPr id="59" name="Rectangle 58">
            <a:extLst>
              <a:ext uri="{FF2B5EF4-FFF2-40B4-BE49-F238E27FC236}">
                <a16:creationId xmlns:a16="http://schemas.microsoft.com/office/drawing/2014/main" id="{F553656A-BB6B-4134-8736-3607B16B1F22}"/>
              </a:ext>
            </a:extLst>
          </p:cNvPr>
          <p:cNvSpPr/>
          <p:nvPr/>
        </p:nvSpPr>
        <p:spPr bwMode="gray">
          <a:xfrm>
            <a:off x="5318909" y="5847927"/>
            <a:ext cx="5883429" cy="343501"/>
          </a:xfrm>
          <a:prstGeom prst="rect">
            <a:avLst/>
          </a:prstGeom>
          <a:solidFill>
            <a:schemeClr val="bg2"/>
          </a:solidFill>
          <a:ln w="19050">
            <a:noFill/>
            <a:prstDash val="dash"/>
            <a:miter lim="800000"/>
            <a:headEnd/>
            <a:tailEnd/>
          </a:ln>
          <a:effectLst/>
        </p:spPr>
        <p:txBody>
          <a:bodyPr wrap="square" lIns="107950" tIns="72009" rIns="107950" bIns="72009" rtlCol="0" anchor="ctr" anchorCtr="0">
            <a:noAutofit/>
          </a:bodyPr>
          <a:lstStyle/>
          <a:p>
            <a:pPr defTabSz="900113"/>
            <a:r>
              <a:rPr lang="en-US" sz="1400" b="1" dirty="0">
                <a:ea typeface="ＭＳ Ｐゴシック" pitchFamily="-108" charset="-128"/>
                <a:sym typeface="Calibri" panose="020F0502020204030204" pitchFamily="34" charset="0"/>
              </a:rPr>
              <a:t>Raise digital awareness and popularize use of the Internet &amp; ICTs</a:t>
            </a:r>
            <a:endParaRPr lang="en-GB" sz="1400" b="1" dirty="0">
              <a:ea typeface="ＭＳ Ｐゴシック" pitchFamily="-108" charset="-128"/>
              <a:sym typeface="Calibri" panose="020F0502020204030204" pitchFamily="34" charset="0"/>
            </a:endParaRPr>
          </a:p>
        </p:txBody>
      </p:sp>
      <p:sp>
        <p:nvSpPr>
          <p:cNvPr id="39" name="Rectangle: Rounded Corners 38">
            <a:extLst>
              <a:ext uri="{FF2B5EF4-FFF2-40B4-BE49-F238E27FC236}">
                <a16:creationId xmlns:a16="http://schemas.microsoft.com/office/drawing/2014/main" id="{51E743E2-37DF-43E3-8310-184A84F35754}"/>
              </a:ext>
            </a:extLst>
          </p:cNvPr>
          <p:cNvSpPr/>
          <p:nvPr/>
        </p:nvSpPr>
        <p:spPr bwMode="gray">
          <a:xfrm>
            <a:off x="624357" y="4436075"/>
            <a:ext cx="3818340" cy="1135288"/>
          </a:xfrm>
          <a:prstGeom prst="roundRect">
            <a:avLst/>
          </a:prstGeom>
          <a:solidFill>
            <a:schemeClr val="tx2"/>
          </a:solidFill>
          <a:ln w="12700">
            <a:noFill/>
            <a:prstDash val="solid"/>
            <a:miter lim="800000"/>
            <a:headEnd/>
            <a:tailEnd/>
          </a:ln>
          <a:effectLst/>
        </p:spPr>
        <p:txBody>
          <a:bodyPr wrap="square" lIns="108000" tIns="72000" rIns="108000" bIns="72000" rtlCol="0" anchor="ctr" anchorCtr="0">
            <a:noAutofit/>
          </a:bodyPr>
          <a:lstStyle/>
          <a:p>
            <a:pPr algn="ctr" defTabSz="900113" fontAlgn="base"/>
            <a:r>
              <a:rPr lang="en-GB" b="1" dirty="0">
                <a:solidFill>
                  <a:srgbClr val="FFFFFF"/>
                </a:solidFill>
                <a:ea typeface="ＭＳ Ｐゴシック" pitchFamily="-108" charset="-128"/>
                <a:sym typeface="Trebuchet MS" panose="020B0603020202020204" pitchFamily="34" charset="0"/>
              </a:rPr>
              <a:t>BRIDGE DIGITAL LITERACY GAP</a:t>
            </a:r>
          </a:p>
        </p:txBody>
      </p:sp>
      <p:sp>
        <p:nvSpPr>
          <p:cNvPr id="41" name="Freeform: Shape 40">
            <a:extLst>
              <a:ext uri="{FF2B5EF4-FFF2-40B4-BE49-F238E27FC236}">
                <a16:creationId xmlns:a16="http://schemas.microsoft.com/office/drawing/2014/main" id="{D05EB3A3-77B1-4192-A782-9BCB7C122377}"/>
              </a:ext>
            </a:extLst>
          </p:cNvPr>
          <p:cNvSpPr/>
          <p:nvPr/>
        </p:nvSpPr>
        <p:spPr bwMode="gray">
          <a:xfrm>
            <a:off x="4348903" y="1927513"/>
            <a:ext cx="1034537" cy="1945035"/>
          </a:xfrm>
          <a:custGeom>
            <a:avLst/>
            <a:gdLst>
              <a:gd name="connsiteX0" fmla="*/ 49162 w 766917"/>
              <a:gd name="connsiteY0" fmla="*/ 1160207 h 3195484"/>
              <a:gd name="connsiteX1" fmla="*/ 766917 w 766917"/>
              <a:gd name="connsiteY1" fmla="*/ 0 h 3195484"/>
              <a:gd name="connsiteX2" fmla="*/ 766917 w 766917"/>
              <a:gd name="connsiteY2" fmla="*/ 3195484 h 3195484"/>
              <a:gd name="connsiteX3" fmla="*/ 0 w 766917"/>
              <a:gd name="connsiteY3" fmla="*/ 2064775 h 3195484"/>
              <a:gd name="connsiteX4" fmla="*/ 49162 w 766917"/>
              <a:gd name="connsiteY4" fmla="*/ 1160207 h 3195484"/>
              <a:gd name="connsiteX0" fmla="*/ 49162 w 766917"/>
              <a:gd name="connsiteY0" fmla="*/ 452532 h 2487809"/>
              <a:gd name="connsiteX1" fmla="*/ 766917 w 766917"/>
              <a:gd name="connsiteY1" fmla="*/ 0 h 2487809"/>
              <a:gd name="connsiteX2" fmla="*/ 766917 w 766917"/>
              <a:gd name="connsiteY2" fmla="*/ 2487809 h 2487809"/>
              <a:gd name="connsiteX3" fmla="*/ 0 w 766917"/>
              <a:gd name="connsiteY3" fmla="*/ 1357100 h 2487809"/>
              <a:gd name="connsiteX4" fmla="*/ 49162 w 766917"/>
              <a:gd name="connsiteY4" fmla="*/ 452532 h 2487809"/>
              <a:gd name="connsiteX0" fmla="*/ 49162 w 766917"/>
              <a:gd name="connsiteY0" fmla="*/ 452532 h 1829795"/>
              <a:gd name="connsiteX1" fmla="*/ 766917 w 766917"/>
              <a:gd name="connsiteY1" fmla="*/ 0 h 1829795"/>
              <a:gd name="connsiteX2" fmla="*/ 766917 w 766917"/>
              <a:gd name="connsiteY2" fmla="*/ 1829795 h 1829795"/>
              <a:gd name="connsiteX3" fmla="*/ 0 w 766917"/>
              <a:gd name="connsiteY3" fmla="*/ 1357100 h 1829795"/>
              <a:gd name="connsiteX4" fmla="*/ 49162 w 766917"/>
              <a:gd name="connsiteY4" fmla="*/ 452532 h 1829795"/>
              <a:gd name="connsiteX0" fmla="*/ 49162 w 766917"/>
              <a:gd name="connsiteY0" fmla="*/ 725670 h 2102933"/>
              <a:gd name="connsiteX1" fmla="*/ 766917 w 766917"/>
              <a:gd name="connsiteY1" fmla="*/ 0 h 2102933"/>
              <a:gd name="connsiteX2" fmla="*/ 766917 w 766917"/>
              <a:gd name="connsiteY2" fmla="*/ 2102933 h 2102933"/>
              <a:gd name="connsiteX3" fmla="*/ 0 w 766917"/>
              <a:gd name="connsiteY3" fmla="*/ 1630238 h 2102933"/>
              <a:gd name="connsiteX4" fmla="*/ 49162 w 766917"/>
              <a:gd name="connsiteY4" fmla="*/ 725670 h 2102933"/>
              <a:gd name="connsiteX0" fmla="*/ 49162 w 771887"/>
              <a:gd name="connsiteY0" fmla="*/ 725670 h 2239501"/>
              <a:gd name="connsiteX1" fmla="*/ 766917 w 771887"/>
              <a:gd name="connsiteY1" fmla="*/ 0 h 2239501"/>
              <a:gd name="connsiteX2" fmla="*/ 771887 w 771887"/>
              <a:gd name="connsiteY2" fmla="*/ 2239501 h 2239501"/>
              <a:gd name="connsiteX3" fmla="*/ 0 w 771887"/>
              <a:gd name="connsiteY3" fmla="*/ 1630238 h 2239501"/>
              <a:gd name="connsiteX4" fmla="*/ 49162 w 771887"/>
              <a:gd name="connsiteY4" fmla="*/ 725670 h 2239501"/>
              <a:gd name="connsiteX0" fmla="*/ 49162 w 771887"/>
              <a:gd name="connsiteY0" fmla="*/ 725670 h 1630238"/>
              <a:gd name="connsiteX1" fmla="*/ 766917 w 771887"/>
              <a:gd name="connsiteY1" fmla="*/ 0 h 1630238"/>
              <a:gd name="connsiteX2" fmla="*/ 771887 w 771887"/>
              <a:gd name="connsiteY2" fmla="*/ 1408150 h 1630238"/>
              <a:gd name="connsiteX3" fmla="*/ 0 w 771887"/>
              <a:gd name="connsiteY3" fmla="*/ 1630238 h 1630238"/>
              <a:gd name="connsiteX4" fmla="*/ 49162 w 771887"/>
              <a:gd name="connsiteY4" fmla="*/ 725670 h 1630238"/>
              <a:gd name="connsiteX0" fmla="*/ 49162 w 771887"/>
              <a:gd name="connsiteY0" fmla="*/ 641976 h 1546544"/>
              <a:gd name="connsiteX1" fmla="*/ 766917 w 771887"/>
              <a:gd name="connsiteY1" fmla="*/ 0 h 1546544"/>
              <a:gd name="connsiteX2" fmla="*/ 771887 w 771887"/>
              <a:gd name="connsiteY2" fmla="*/ 1324456 h 1546544"/>
              <a:gd name="connsiteX3" fmla="*/ 0 w 771887"/>
              <a:gd name="connsiteY3" fmla="*/ 1546544 h 1546544"/>
              <a:gd name="connsiteX4" fmla="*/ 49162 w 771887"/>
              <a:gd name="connsiteY4" fmla="*/ 641976 h 1546544"/>
              <a:gd name="connsiteX0" fmla="*/ 49162 w 766951"/>
              <a:gd name="connsiteY0" fmla="*/ 641976 h 2367829"/>
              <a:gd name="connsiteX1" fmla="*/ 766917 w 766951"/>
              <a:gd name="connsiteY1" fmla="*/ 0 h 2367829"/>
              <a:gd name="connsiteX2" fmla="*/ 712253 w 766951"/>
              <a:gd name="connsiteY2" fmla="*/ 2367829 h 2367829"/>
              <a:gd name="connsiteX3" fmla="*/ 0 w 766951"/>
              <a:gd name="connsiteY3" fmla="*/ 1546544 h 2367829"/>
              <a:gd name="connsiteX4" fmla="*/ 49162 w 766951"/>
              <a:gd name="connsiteY4" fmla="*/ 641976 h 2367829"/>
              <a:gd name="connsiteX0" fmla="*/ 49162 w 717442"/>
              <a:gd name="connsiteY0" fmla="*/ 0 h 1725853"/>
              <a:gd name="connsiteX1" fmla="*/ 717222 w 717442"/>
              <a:gd name="connsiteY1" fmla="*/ 406977 h 1725853"/>
              <a:gd name="connsiteX2" fmla="*/ 712253 w 717442"/>
              <a:gd name="connsiteY2" fmla="*/ 1725853 h 1725853"/>
              <a:gd name="connsiteX3" fmla="*/ 0 w 717442"/>
              <a:gd name="connsiteY3" fmla="*/ 904568 h 1725853"/>
              <a:gd name="connsiteX4" fmla="*/ 49162 w 717442"/>
              <a:gd name="connsiteY4" fmla="*/ 0 h 1725853"/>
              <a:gd name="connsiteX0" fmla="*/ 49162 w 737170"/>
              <a:gd name="connsiteY0" fmla="*/ 0 h 1725853"/>
              <a:gd name="connsiteX1" fmla="*/ 737100 w 737170"/>
              <a:gd name="connsiteY1" fmla="*/ 418136 h 1725853"/>
              <a:gd name="connsiteX2" fmla="*/ 712253 w 737170"/>
              <a:gd name="connsiteY2" fmla="*/ 1725853 h 1725853"/>
              <a:gd name="connsiteX3" fmla="*/ 0 w 737170"/>
              <a:gd name="connsiteY3" fmla="*/ 904568 h 1725853"/>
              <a:gd name="connsiteX4" fmla="*/ 49162 w 737170"/>
              <a:gd name="connsiteY4" fmla="*/ 0 h 1725853"/>
              <a:gd name="connsiteX0" fmla="*/ 19344 w 737170"/>
              <a:gd name="connsiteY0" fmla="*/ 0 h 1909978"/>
              <a:gd name="connsiteX1" fmla="*/ 737100 w 737170"/>
              <a:gd name="connsiteY1" fmla="*/ 602261 h 1909978"/>
              <a:gd name="connsiteX2" fmla="*/ 712253 w 737170"/>
              <a:gd name="connsiteY2" fmla="*/ 1909978 h 1909978"/>
              <a:gd name="connsiteX3" fmla="*/ 0 w 737170"/>
              <a:gd name="connsiteY3" fmla="*/ 1088693 h 1909978"/>
              <a:gd name="connsiteX4" fmla="*/ 19344 w 737170"/>
              <a:gd name="connsiteY4" fmla="*/ 0 h 1909978"/>
              <a:gd name="connsiteX0" fmla="*/ 19344 w 737170"/>
              <a:gd name="connsiteY0" fmla="*/ 494 h 1910472"/>
              <a:gd name="connsiteX1" fmla="*/ 737100 w 737170"/>
              <a:gd name="connsiteY1" fmla="*/ 602755 h 1910472"/>
              <a:gd name="connsiteX2" fmla="*/ 712253 w 737170"/>
              <a:gd name="connsiteY2" fmla="*/ 1910472 h 1910472"/>
              <a:gd name="connsiteX3" fmla="*/ 0 w 737170"/>
              <a:gd name="connsiteY3" fmla="*/ 1089187 h 1910472"/>
              <a:gd name="connsiteX4" fmla="*/ 19344 w 737170"/>
              <a:gd name="connsiteY4" fmla="*/ 494 h 1910472"/>
              <a:gd name="connsiteX0" fmla="*/ 19344 w 737243"/>
              <a:gd name="connsiteY0" fmla="*/ 494 h 2395892"/>
              <a:gd name="connsiteX1" fmla="*/ 737100 w 737243"/>
              <a:gd name="connsiteY1" fmla="*/ 602755 h 2395892"/>
              <a:gd name="connsiteX2" fmla="*/ 727162 w 737243"/>
              <a:gd name="connsiteY2" fmla="*/ 2395892 h 2395892"/>
              <a:gd name="connsiteX3" fmla="*/ 0 w 737243"/>
              <a:gd name="connsiteY3" fmla="*/ 1089187 h 2395892"/>
              <a:gd name="connsiteX4" fmla="*/ 19344 w 737243"/>
              <a:gd name="connsiteY4" fmla="*/ 494 h 2395892"/>
              <a:gd name="connsiteX0" fmla="*/ 19344 w 737243"/>
              <a:gd name="connsiteY0" fmla="*/ 612 h 2396010"/>
              <a:gd name="connsiteX1" fmla="*/ 737100 w 737243"/>
              <a:gd name="connsiteY1" fmla="*/ 519309 h 2396010"/>
              <a:gd name="connsiteX2" fmla="*/ 727162 w 737243"/>
              <a:gd name="connsiteY2" fmla="*/ 2396010 h 2396010"/>
              <a:gd name="connsiteX3" fmla="*/ 0 w 737243"/>
              <a:gd name="connsiteY3" fmla="*/ 1089305 h 2396010"/>
              <a:gd name="connsiteX4" fmla="*/ 19344 w 737243"/>
              <a:gd name="connsiteY4" fmla="*/ 612 h 2396010"/>
              <a:gd name="connsiteX0" fmla="*/ 19344 w 743035"/>
              <a:gd name="connsiteY0" fmla="*/ 612 h 1787192"/>
              <a:gd name="connsiteX1" fmla="*/ 737100 w 743035"/>
              <a:gd name="connsiteY1" fmla="*/ 519309 h 1787192"/>
              <a:gd name="connsiteX2" fmla="*/ 743035 w 743035"/>
              <a:gd name="connsiteY2" fmla="*/ 1787192 h 1787192"/>
              <a:gd name="connsiteX3" fmla="*/ 0 w 743035"/>
              <a:gd name="connsiteY3" fmla="*/ 1089305 h 1787192"/>
              <a:gd name="connsiteX4" fmla="*/ 19344 w 743035"/>
              <a:gd name="connsiteY4" fmla="*/ 612 h 1787192"/>
              <a:gd name="connsiteX0" fmla="*/ 0 w 723691"/>
              <a:gd name="connsiteY0" fmla="*/ 612 h 1787192"/>
              <a:gd name="connsiteX1" fmla="*/ 717756 w 723691"/>
              <a:gd name="connsiteY1" fmla="*/ 519309 h 1787192"/>
              <a:gd name="connsiteX2" fmla="*/ 723691 w 723691"/>
              <a:gd name="connsiteY2" fmla="*/ 1787192 h 1787192"/>
              <a:gd name="connsiteX3" fmla="*/ 4466 w 723691"/>
              <a:gd name="connsiteY3" fmla="*/ 838615 h 1787192"/>
              <a:gd name="connsiteX4" fmla="*/ 0 w 723691"/>
              <a:gd name="connsiteY4" fmla="*/ 612 h 1787192"/>
              <a:gd name="connsiteX0" fmla="*/ 0 w 723691"/>
              <a:gd name="connsiteY0" fmla="*/ 1403 h 1589771"/>
              <a:gd name="connsiteX1" fmla="*/ 717756 w 723691"/>
              <a:gd name="connsiteY1" fmla="*/ 321888 h 1589771"/>
              <a:gd name="connsiteX2" fmla="*/ 723691 w 723691"/>
              <a:gd name="connsiteY2" fmla="*/ 1589771 h 1589771"/>
              <a:gd name="connsiteX3" fmla="*/ 4466 w 723691"/>
              <a:gd name="connsiteY3" fmla="*/ 641194 h 1589771"/>
              <a:gd name="connsiteX4" fmla="*/ 0 w 723691"/>
              <a:gd name="connsiteY4" fmla="*/ 1403 h 1589771"/>
              <a:gd name="connsiteX0" fmla="*/ 0 w 733772"/>
              <a:gd name="connsiteY0" fmla="*/ 235881 h 1824249"/>
              <a:gd name="connsiteX1" fmla="*/ 733629 w 733772"/>
              <a:gd name="connsiteY1" fmla="*/ 60838 h 1824249"/>
              <a:gd name="connsiteX2" fmla="*/ 723691 w 733772"/>
              <a:gd name="connsiteY2" fmla="*/ 1824249 h 1824249"/>
              <a:gd name="connsiteX3" fmla="*/ 4466 w 733772"/>
              <a:gd name="connsiteY3" fmla="*/ 875672 h 1824249"/>
              <a:gd name="connsiteX4" fmla="*/ 0 w 733772"/>
              <a:gd name="connsiteY4" fmla="*/ 235881 h 1824249"/>
              <a:gd name="connsiteX0" fmla="*/ 0 w 733772"/>
              <a:gd name="connsiteY0" fmla="*/ 175043 h 1763411"/>
              <a:gd name="connsiteX1" fmla="*/ 733629 w 733772"/>
              <a:gd name="connsiteY1" fmla="*/ 0 h 1763411"/>
              <a:gd name="connsiteX2" fmla="*/ 723691 w 733772"/>
              <a:gd name="connsiteY2" fmla="*/ 1763411 h 1763411"/>
              <a:gd name="connsiteX3" fmla="*/ 4466 w 733772"/>
              <a:gd name="connsiteY3" fmla="*/ 814834 h 1763411"/>
              <a:gd name="connsiteX4" fmla="*/ 0 w 733772"/>
              <a:gd name="connsiteY4" fmla="*/ 175043 h 1763411"/>
              <a:gd name="connsiteX0" fmla="*/ 0 w 733772"/>
              <a:gd name="connsiteY0" fmla="*/ 175043 h 1763411"/>
              <a:gd name="connsiteX1" fmla="*/ 733629 w 733772"/>
              <a:gd name="connsiteY1" fmla="*/ 0 h 1763411"/>
              <a:gd name="connsiteX2" fmla="*/ 723691 w 733772"/>
              <a:gd name="connsiteY2" fmla="*/ 1763411 h 1763411"/>
              <a:gd name="connsiteX3" fmla="*/ 4466 w 733772"/>
              <a:gd name="connsiteY3" fmla="*/ 913940 h 1763411"/>
              <a:gd name="connsiteX4" fmla="*/ 0 w 733772"/>
              <a:gd name="connsiteY4" fmla="*/ 175043 h 1763411"/>
              <a:gd name="connsiteX0" fmla="*/ 0 w 739565"/>
              <a:gd name="connsiteY0" fmla="*/ 175043 h 1733679"/>
              <a:gd name="connsiteX1" fmla="*/ 733629 w 739565"/>
              <a:gd name="connsiteY1" fmla="*/ 0 h 1733679"/>
              <a:gd name="connsiteX2" fmla="*/ 739565 w 739565"/>
              <a:gd name="connsiteY2" fmla="*/ 1733679 h 1733679"/>
              <a:gd name="connsiteX3" fmla="*/ 4466 w 739565"/>
              <a:gd name="connsiteY3" fmla="*/ 913940 h 1733679"/>
              <a:gd name="connsiteX4" fmla="*/ 0 w 739565"/>
              <a:gd name="connsiteY4" fmla="*/ 175043 h 1733679"/>
              <a:gd name="connsiteX0" fmla="*/ 0 w 739565"/>
              <a:gd name="connsiteY0" fmla="*/ 175043 h 1733679"/>
              <a:gd name="connsiteX1" fmla="*/ 733629 w 739565"/>
              <a:gd name="connsiteY1" fmla="*/ 0 h 1733679"/>
              <a:gd name="connsiteX2" fmla="*/ 739565 w 739565"/>
              <a:gd name="connsiteY2" fmla="*/ 1733679 h 1733679"/>
              <a:gd name="connsiteX3" fmla="*/ 4466 w 739565"/>
              <a:gd name="connsiteY3" fmla="*/ 913940 h 1733679"/>
              <a:gd name="connsiteX4" fmla="*/ 0 w 739565"/>
              <a:gd name="connsiteY4" fmla="*/ 175043 h 1733679"/>
              <a:gd name="connsiteX0" fmla="*/ 0 w 733966"/>
              <a:gd name="connsiteY0" fmla="*/ 175043 h 1485914"/>
              <a:gd name="connsiteX1" fmla="*/ 733629 w 733966"/>
              <a:gd name="connsiteY1" fmla="*/ 0 h 1485914"/>
              <a:gd name="connsiteX2" fmla="*/ 731866 w 733966"/>
              <a:gd name="connsiteY2" fmla="*/ 1485914 h 1485914"/>
              <a:gd name="connsiteX3" fmla="*/ 4466 w 733966"/>
              <a:gd name="connsiteY3" fmla="*/ 913940 h 1485914"/>
              <a:gd name="connsiteX4" fmla="*/ 0 w 733966"/>
              <a:gd name="connsiteY4" fmla="*/ 175043 h 1485914"/>
              <a:gd name="connsiteX0" fmla="*/ 0 w 741477"/>
              <a:gd name="connsiteY0" fmla="*/ 502092 h 1812963"/>
              <a:gd name="connsiteX1" fmla="*/ 741329 w 741477"/>
              <a:gd name="connsiteY1" fmla="*/ 0 h 1812963"/>
              <a:gd name="connsiteX2" fmla="*/ 731866 w 741477"/>
              <a:gd name="connsiteY2" fmla="*/ 1812963 h 1812963"/>
              <a:gd name="connsiteX3" fmla="*/ 4466 w 741477"/>
              <a:gd name="connsiteY3" fmla="*/ 1240989 h 1812963"/>
              <a:gd name="connsiteX4" fmla="*/ 0 w 741477"/>
              <a:gd name="connsiteY4" fmla="*/ 502092 h 1812963"/>
              <a:gd name="connsiteX0" fmla="*/ 0 w 741477"/>
              <a:gd name="connsiteY0" fmla="*/ 502092 h 1812963"/>
              <a:gd name="connsiteX1" fmla="*/ 741329 w 741477"/>
              <a:gd name="connsiteY1" fmla="*/ 0 h 1812963"/>
              <a:gd name="connsiteX2" fmla="*/ 731866 w 741477"/>
              <a:gd name="connsiteY2" fmla="*/ 1812963 h 1812963"/>
              <a:gd name="connsiteX3" fmla="*/ 4466 w 741477"/>
              <a:gd name="connsiteY3" fmla="*/ 1240989 h 1812963"/>
              <a:gd name="connsiteX4" fmla="*/ 0 w 741477"/>
              <a:gd name="connsiteY4" fmla="*/ 502092 h 1812963"/>
              <a:gd name="connsiteX0" fmla="*/ 0 w 749177"/>
              <a:gd name="connsiteY0" fmla="*/ 502092 h 1812963"/>
              <a:gd name="connsiteX1" fmla="*/ 749029 w 749177"/>
              <a:gd name="connsiteY1" fmla="*/ 0 h 1812963"/>
              <a:gd name="connsiteX2" fmla="*/ 739566 w 749177"/>
              <a:gd name="connsiteY2" fmla="*/ 1812963 h 1812963"/>
              <a:gd name="connsiteX3" fmla="*/ 12166 w 749177"/>
              <a:gd name="connsiteY3" fmla="*/ 1240989 h 1812963"/>
              <a:gd name="connsiteX4" fmla="*/ 0 w 749177"/>
              <a:gd name="connsiteY4" fmla="*/ 502092 h 18129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9177" h="1812963">
                <a:moveTo>
                  <a:pt x="0" y="502092"/>
                </a:moveTo>
                <a:cubicBezTo>
                  <a:pt x="134891" y="485244"/>
                  <a:pt x="-21508" y="542540"/>
                  <a:pt x="749029" y="0"/>
                </a:cubicBezTo>
                <a:cubicBezTo>
                  <a:pt x="750686" y="746500"/>
                  <a:pt x="737909" y="1066463"/>
                  <a:pt x="739566" y="1812963"/>
                </a:cubicBezTo>
                <a:lnTo>
                  <a:pt x="12166" y="1240989"/>
                </a:lnTo>
                <a:cubicBezTo>
                  <a:pt x="10677" y="961655"/>
                  <a:pt x="1489" y="781426"/>
                  <a:pt x="0" y="502092"/>
                </a:cubicBezTo>
                <a:close/>
              </a:path>
            </a:pathLst>
          </a:custGeom>
          <a:gradFill flip="none" rotWithShape="1">
            <a:gsLst>
              <a:gs pos="0">
                <a:schemeClr val="bg1"/>
              </a:gs>
              <a:gs pos="100000">
                <a:schemeClr val="tx2"/>
              </a:gs>
            </a:gsLst>
            <a:lin ang="10800000" scaled="1"/>
            <a:tileRect/>
          </a:gradFill>
          <a:ln w="12700">
            <a:noFill/>
            <a:prstDash val="solid"/>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eaLnBrk="0" fontAlgn="base" hangingPunct="0">
              <a:spcBef>
                <a:spcPct val="30000"/>
              </a:spcBef>
              <a:spcAft>
                <a:spcPct val="0"/>
              </a:spcAft>
              <a:buSzPct val="110000"/>
            </a:pPr>
            <a:endParaRPr lang="en-GB" sz="1200" dirty="0">
              <a:solidFill>
                <a:srgbClr val="000000"/>
              </a:solidFill>
              <a:sym typeface="Trebuchet MS" panose="020B0603020202020204" pitchFamily="34" charset="0"/>
            </a:endParaRPr>
          </a:p>
        </p:txBody>
      </p:sp>
      <p:pic>
        <p:nvPicPr>
          <p:cNvPr id="28" name="Picture 27">
            <a:extLst>
              <a:ext uri="{FF2B5EF4-FFF2-40B4-BE49-F238E27FC236}">
                <a16:creationId xmlns:a16="http://schemas.microsoft.com/office/drawing/2014/main" id="{C1128E7A-B78D-EB41-BC1B-A25C19738C4F}"/>
              </a:ext>
            </a:extLst>
          </p:cNvPr>
          <p:cNvPicPr>
            <a:picLocks noChangeAspect="1"/>
          </p:cNvPicPr>
          <p:nvPr/>
        </p:nvPicPr>
        <p:blipFill>
          <a:blip r:embed="rId2"/>
          <a:stretch>
            <a:fillRect/>
          </a:stretch>
        </p:blipFill>
        <p:spPr>
          <a:xfrm>
            <a:off x="11194696" y="6219742"/>
            <a:ext cx="997304" cy="638258"/>
          </a:xfrm>
          <a:prstGeom prst="rect">
            <a:avLst/>
          </a:prstGeom>
        </p:spPr>
      </p:pic>
    </p:spTree>
    <p:extLst>
      <p:ext uri="{BB962C8B-B14F-4D97-AF65-F5344CB8AC3E}">
        <p14:creationId xmlns:p14="http://schemas.microsoft.com/office/powerpoint/2010/main" val="26175689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8FF3F-B38D-BD41-9058-D8AC121379DD}"/>
              </a:ext>
            </a:extLst>
          </p:cNvPr>
          <p:cNvSpPr>
            <a:spLocks noGrp="1"/>
          </p:cNvSpPr>
          <p:nvPr>
            <p:ph type="title"/>
          </p:nvPr>
        </p:nvSpPr>
        <p:spPr/>
        <p:txBody>
          <a:bodyPr/>
          <a:lstStyle/>
          <a:p>
            <a:r>
              <a:rPr lang="en-US" b="1" dirty="0">
                <a:solidFill>
                  <a:schemeClr val="accent6">
                    <a:lumMod val="50000"/>
                  </a:schemeClr>
                </a:solidFill>
                <a:latin typeface="Arial Hebrew" pitchFamily="2" charset="-79"/>
                <a:cs typeface="Arial Hebrew" pitchFamily="2" charset="-79"/>
              </a:rPr>
              <a:t>Content</a:t>
            </a:r>
          </a:p>
        </p:txBody>
      </p:sp>
      <p:pic>
        <p:nvPicPr>
          <p:cNvPr id="3" name="Picture 2">
            <a:extLst>
              <a:ext uri="{FF2B5EF4-FFF2-40B4-BE49-F238E27FC236}">
                <a16:creationId xmlns:a16="http://schemas.microsoft.com/office/drawing/2014/main" id="{1EFEA3F8-1DEF-F64B-91CB-3E9BADD3B983}"/>
              </a:ext>
            </a:extLst>
          </p:cNvPr>
          <p:cNvPicPr>
            <a:picLocks noChangeAspect="1"/>
          </p:cNvPicPr>
          <p:nvPr/>
        </p:nvPicPr>
        <p:blipFill>
          <a:blip r:embed="rId2"/>
          <a:stretch>
            <a:fillRect/>
          </a:stretch>
        </p:blipFill>
        <p:spPr>
          <a:xfrm>
            <a:off x="10964089" y="6040816"/>
            <a:ext cx="1227295" cy="815597"/>
          </a:xfrm>
          <a:prstGeom prst="rect">
            <a:avLst/>
          </a:prstGeom>
        </p:spPr>
      </p:pic>
      <p:sp>
        <p:nvSpPr>
          <p:cNvPr id="4" name="TextBox 3">
            <a:extLst>
              <a:ext uri="{FF2B5EF4-FFF2-40B4-BE49-F238E27FC236}">
                <a16:creationId xmlns:a16="http://schemas.microsoft.com/office/drawing/2014/main" id="{42925722-4326-CC4D-877D-E3958E5DB305}"/>
              </a:ext>
            </a:extLst>
          </p:cNvPr>
          <p:cNvSpPr txBox="1"/>
          <p:nvPr/>
        </p:nvSpPr>
        <p:spPr>
          <a:xfrm>
            <a:off x="629392" y="1690688"/>
            <a:ext cx="10189029" cy="3539430"/>
          </a:xfrm>
          <a:prstGeom prst="rect">
            <a:avLst/>
          </a:prstGeom>
          <a:noFill/>
        </p:spPr>
        <p:txBody>
          <a:bodyPr wrap="square" rtlCol="0">
            <a:spAutoFit/>
          </a:bodyPr>
          <a:lstStyle/>
          <a:p>
            <a:pPr marL="285750" indent="-285750">
              <a:buFont typeface="Arial" panose="020B0604020202020204" pitchFamily="34" charset="0"/>
              <a:buChar char="•"/>
            </a:pPr>
            <a:r>
              <a:rPr lang="en-US" sz="2800" dirty="0">
                <a:solidFill>
                  <a:schemeClr val="bg1">
                    <a:lumMod val="65000"/>
                  </a:schemeClr>
                </a:solidFill>
                <a:latin typeface="Arial Hebrew" pitchFamily="2" charset="-79"/>
                <a:cs typeface="Arial Hebrew" pitchFamily="2" charset="-79"/>
              </a:rPr>
              <a:t>Saudi Arabia Digital Transformation</a:t>
            </a:r>
          </a:p>
          <a:p>
            <a:pPr marL="285750" indent="-285750">
              <a:buFont typeface="Arial" panose="020B0604020202020204" pitchFamily="34" charset="0"/>
              <a:buChar char="•"/>
            </a:pPr>
            <a:r>
              <a:rPr lang="en-US" sz="2800" dirty="0">
                <a:solidFill>
                  <a:schemeClr val="bg1">
                    <a:lumMod val="65000"/>
                  </a:schemeClr>
                </a:solidFill>
                <a:latin typeface="Arial Hebrew" pitchFamily="2" charset="-79"/>
                <a:cs typeface="Arial Hebrew" pitchFamily="2" charset="-79"/>
              </a:rPr>
              <a:t>Ministry of Communication and Information Technology Strategic Goals for 2030</a:t>
            </a:r>
          </a:p>
          <a:p>
            <a:pPr marL="285750" indent="-285750">
              <a:buFont typeface="Arial" panose="020B0604020202020204" pitchFamily="34" charset="0"/>
              <a:buChar char="•"/>
            </a:pPr>
            <a:r>
              <a:rPr lang="en-US" sz="2800" dirty="0">
                <a:solidFill>
                  <a:schemeClr val="bg1">
                    <a:lumMod val="65000"/>
                  </a:schemeClr>
                </a:solidFill>
                <a:latin typeface="Arial Hebrew" pitchFamily="2" charset="-79"/>
                <a:cs typeface="Arial Hebrew" pitchFamily="2" charset="-79"/>
              </a:rPr>
              <a:t>Education and its Role in Supporting National Transformation Plan</a:t>
            </a:r>
          </a:p>
          <a:p>
            <a:pPr marL="285750" indent="-285750">
              <a:buFont typeface="Arial" panose="020B0604020202020204" pitchFamily="34" charset="0"/>
              <a:buChar char="•"/>
            </a:pPr>
            <a:r>
              <a:rPr lang="en-US" sz="2800" dirty="0">
                <a:solidFill>
                  <a:schemeClr val="accent6">
                    <a:lumMod val="50000"/>
                  </a:schemeClr>
                </a:solidFill>
                <a:latin typeface="Arial Hebrew" pitchFamily="2" charset="-79"/>
                <a:cs typeface="Arial Hebrew" pitchFamily="2" charset="-79"/>
              </a:rPr>
              <a:t>Saudi Arabia Strategic Goal to Increase Women Participation in the Labor Market   </a:t>
            </a:r>
          </a:p>
          <a:p>
            <a:pPr marL="285750" indent="-285750">
              <a:buFont typeface="Arial" panose="020B0604020202020204" pitchFamily="34" charset="0"/>
              <a:buChar char="•"/>
            </a:pPr>
            <a:endParaRPr lang="en-US" sz="2800" dirty="0">
              <a:solidFill>
                <a:schemeClr val="bg1">
                  <a:lumMod val="65000"/>
                </a:schemeClr>
              </a:solidFill>
            </a:endParaRPr>
          </a:p>
        </p:txBody>
      </p:sp>
    </p:spTree>
    <p:extLst>
      <p:ext uri="{BB962C8B-B14F-4D97-AF65-F5344CB8AC3E}">
        <p14:creationId xmlns:p14="http://schemas.microsoft.com/office/powerpoint/2010/main" val="18597792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2930" name="AutoShape 27" hidden="1"/>
          <p:cNvGraphicFramePr>
            <a:graphicFrameLocks noChangeAspect="1"/>
          </p:cNvGraphicFramePr>
          <p:nvPr>
            <p:custDataLst>
              <p:tags r:id="rId2"/>
            </p:custDataLst>
          </p:nvPr>
        </p:nvGraphicFramePr>
        <p:xfrm>
          <a:off x="3794" y="1589"/>
          <a:ext cx="1587" cy="1587"/>
        </p:xfrm>
        <a:graphic>
          <a:graphicData uri="http://schemas.openxmlformats.org/presentationml/2006/ole">
            <mc:AlternateContent xmlns:mc="http://schemas.openxmlformats.org/markup-compatibility/2006">
              <mc:Choice xmlns:v="urn:schemas-microsoft-com:vml" Requires="v">
                <p:oleObj spid="_x0000_s3100" name="think-cell Slide" r:id="rId5" imgW="0" imgH="0" progId="TCLayout.ActiveDocument.1">
                  <p:embed/>
                </p:oleObj>
              </mc:Choice>
              <mc:Fallback>
                <p:oleObj name="think-cell Slide" r:id="rId5" imgW="0" imgH="0" progId="TCLayout.ActiveDocument.1">
                  <p:embed/>
                  <p:pic>
                    <p:nvPicPr>
                      <p:cNvPr id="252930" name="AutoShape 27" hidden="1"/>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3794" y="1589"/>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itle 2"/>
          <p:cNvSpPr>
            <a:spLocks noGrp="1"/>
          </p:cNvSpPr>
          <p:nvPr>
            <p:ph type="title"/>
          </p:nvPr>
        </p:nvSpPr>
        <p:spPr>
          <a:xfrm>
            <a:off x="838199" y="365125"/>
            <a:ext cx="11488387" cy="889169"/>
          </a:xfrm>
        </p:spPr>
        <p:txBody>
          <a:bodyPr/>
          <a:lstStyle/>
          <a:p>
            <a:pPr>
              <a:spcBef>
                <a:spcPts val="0"/>
              </a:spcBef>
              <a:defRPr/>
            </a:pPr>
            <a:r>
              <a:rPr lang="en-US" sz="2799" dirty="0"/>
              <a:t>Increase women participation in the labor market</a:t>
            </a:r>
            <a:br>
              <a:rPr lang="en-US" sz="2799" dirty="0"/>
            </a:br>
            <a:r>
              <a:rPr lang="en-US" sz="1600" i="1" dirty="0"/>
              <a:t>Brief, attributes and metrics</a:t>
            </a:r>
          </a:p>
        </p:txBody>
      </p:sp>
      <p:sp>
        <p:nvSpPr>
          <p:cNvPr id="252932" name="Rectangle 3"/>
          <p:cNvSpPr>
            <a:spLocks noChangeArrowheads="1"/>
          </p:cNvSpPr>
          <p:nvPr/>
        </p:nvSpPr>
        <p:spPr bwMode="gray">
          <a:xfrm>
            <a:off x="562464" y="6324724"/>
            <a:ext cx="11063901" cy="328536"/>
          </a:xfrm>
          <a:prstGeom prst="rect">
            <a:avLst/>
          </a:prstGeom>
          <a:noFill/>
          <a:ln w="9525" algn="ctr">
            <a:noFill/>
            <a:miter lim="800000"/>
            <a:headEnd type="none" w="lg" len="lg"/>
            <a:tailEnd type="none" w="lg" len="lg"/>
          </a:ln>
        </p:spPr>
        <p:txBody>
          <a:bodyPr lIns="0" tIns="0" rIns="0" bIns="0" anchor="b"/>
          <a:lstStyle/>
          <a:p>
            <a:pPr>
              <a:lnSpc>
                <a:spcPct val="90000"/>
              </a:lnSpc>
            </a:pPr>
            <a:r>
              <a:rPr lang="en-US" altLang="en-US" sz="800" dirty="0">
                <a:solidFill>
                  <a:srgbClr val="808080"/>
                </a:solidFill>
              </a:rPr>
              <a:t>Source: Expert input, SMO &amp; ADAA alignment</a:t>
            </a:r>
          </a:p>
        </p:txBody>
      </p:sp>
      <p:sp>
        <p:nvSpPr>
          <p:cNvPr id="252948" name="Rectangle 3"/>
          <p:cNvSpPr>
            <a:spLocks noChangeArrowheads="1"/>
          </p:cNvSpPr>
          <p:nvPr/>
        </p:nvSpPr>
        <p:spPr bwMode="gray">
          <a:xfrm>
            <a:off x="1051300" y="1704582"/>
            <a:ext cx="2494971" cy="1799808"/>
          </a:xfrm>
          <a:prstGeom prst="rect">
            <a:avLst/>
          </a:prstGeom>
          <a:noFill/>
          <a:ln w="9525" algn="ctr">
            <a:noFill/>
            <a:miter lim="800000"/>
            <a:headEnd/>
            <a:tailEnd/>
          </a:ln>
        </p:spPr>
        <p:txBody>
          <a:bodyPr lIns="103879" tIns="103879" rIns="103879" bIns="103879"/>
          <a:lstStyle/>
          <a:p>
            <a:pPr algn="ctr" eaLnBrk="1" hangingPunct="1">
              <a:buClr>
                <a:srgbClr val="5AC6CB"/>
              </a:buClr>
            </a:pPr>
            <a:r>
              <a:rPr lang="en-US" altLang="en-US" sz="1000" b="1">
                <a:solidFill>
                  <a:srgbClr val="808080"/>
                </a:solidFill>
              </a:rPr>
              <a:t>Enable women to contribute further to socio-economic development through a larger participation in the labor markets across fields and job levels. This also involves removing barriers for women to join the job market</a:t>
            </a:r>
          </a:p>
        </p:txBody>
      </p:sp>
      <p:grpSp>
        <p:nvGrpSpPr>
          <p:cNvPr id="2" name="Group 52"/>
          <p:cNvGrpSpPr/>
          <p:nvPr/>
        </p:nvGrpSpPr>
        <p:grpSpPr>
          <a:xfrm>
            <a:off x="4408429" y="2689084"/>
            <a:ext cx="376989" cy="814877"/>
            <a:chOff x="0" y="0"/>
            <a:chExt cx="1395412" cy="3016250"/>
          </a:xfrm>
          <a:solidFill>
            <a:srgbClr val="24B3BA"/>
          </a:solidFill>
        </p:grpSpPr>
        <p:sp>
          <p:nvSpPr>
            <p:cNvPr id="54" name="Freeform 53"/>
            <p:cNvSpPr>
              <a:spLocks noEditPoints="1"/>
            </p:cNvSpPr>
            <p:nvPr/>
          </p:nvSpPr>
          <p:spPr bwMode="auto">
            <a:xfrm>
              <a:off x="0" y="676275"/>
              <a:ext cx="1395412" cy="2339975"/>
            </a:xfrm>
            <a:custGeom>
              <a:avLst/>
              <a:gdLst/>
              <a:ahLst/>
              <a:cxnLst>
                <a:cxn ang="0">
                  <a:pos x="372" y="140"/>
                </a:cxn>
                <a:cxn ang="0">
                  <a:pos x="372" y="160"/>
                </a:cxn>
                <a:cxn ang="0">
                  <a:pos x="288" y="276"/>
                </a:cxn>
                <a:cxn ang="0">
                  <a:pos x="286" y="299"/>
                </a:cxn>
                <a:cxn ang="0">
                  <a:pos x="299" y="367"/>
                </a:cxn>
                <a:cxn ang="0">
                  <a:pos x="286" y="423"/>
                </a:cxn>
                <a:cxn ang="0">
                  <a:pos x="283" y="442"/>
                </a:cxn>
                <a:cxn ang="0">
                  <a:pos x="283" y="578"/>
                </a:cxn>
                <a:cxn ang="0">
                  <a:pos x="239" y="624"/>
                </a:cxn>
                <a:cxn ang="0">
                  <a:pos x="196" y="578"/>
                </a:cxn>
                <a:cxn ang="0">
                  <a:pos x="196" y="510"/>
                </a:cxn>
                <a:cxn ang="0">
                  <a:pos x="196" y="427"/>
                </a:cxn>
                <a:cxn ang="0">
                  <a:pos x="173" y="429"/>
                </a:cxn>
                <a:cxn ang="0">
                  <a:pos x="173" y="572"/>
                </a:cxn>
                <a:cxn ang="0">
                  <a:pos x="129" y="623"/>
                </a:cxn>
                <a:cxn ang="0">
                  <a:pos x="87" y="573"/>
                </a:cxn>
                <a:cxn ang="0">
                  <a:pos x="87" y="441"/>
                </a:cxn>
                <a:cxn ang="0">
                  <a:pos x="81" y="424"/>
                </a:cxn>
                <a:cxn ang="0">
                  <a:pos x="66" y="372"/>
                </a:cxn>
                <a:cxn ang="0">
                  <a:pos x="83" y="284"/>
                </a:cxn>
                <a:cxn ang="0">
                  <a:pos x="79" y="262"/>
                </a:cxn>
                <a:cxn ang="0">
                  <a:pos x="0" y="152"/>
                </a:cxn>
                <a:cxn ang="0">
                  <a:pos x="0" y="132"/>
                </a:cxn>
                <a:cxn ang="0">
                  <a:pos x="93" y="23"/>
                </a:cxn>
                <a:cxn ang="0">
                  <a:pos x="145" y="32"/>
                </a:cxn>
                <a:cxn ang="0">
                  <a:pos x="187" y="158"/>
                </a:cxn>
                <a:cxn ang="0">
                  <a:pos x="192" y="145"/>
                </a:cxn>
                <a:cxn ang="0">
                  <a:pos x="221" y="31"/>
                </a:cxn>
                <a:cxn ang="0">
                  <a:pos x="257" y="14"/>
                </a:cxn>
                <a:cxn ang="0">
                  <a:pos x="283" y="36"/>
                </a:cxn>
                <a:cxn ang="0">
                  <a:pos x="372" y="140"/>
                </a:cxn>
                <a:cxn ang="0">
                  <a:pos x="272" y="192"/>
                </a:cxn>
                <a:cxn ang="0">
                  <a:pos x="281" y="132"/>
                </a:cxn>
                <a:cxn ang="0">
                  <a:pos x="272" y="192"/>
                </a:cxn>
                <a:cxn ang="0">
                  <a:pos x="93" y="171"/>
                </a:cxn>
                <a:cxn ang="0">
                  <a:pos x="88" y="126"/>
                </a:cxn>
                <a:cxn ang="0">
                  <a:pos x="93" y="171"/>
                </a:cxn>
              </a:cxnLst>
              <a:rect l="0" t="0" r="r" b="b"/>
              <a:pathLst>
                <a:path w="372" h="624">
                  <a:moveTo>
                    <a:pt x="372" y="140"/>
                  </a:moveTo>
                  <a:cubicBezTo>
                    <a:pt x="372" y="147"/>
                    <a:pt x="372" y="153"/>
                    <a:pt x="372" y="160"/>
                  </a:cubicBezTo>
                  <a:cubicBezTo>
                    <a:pt x="344" y="199"/>
                    <a:pt x="316" y="237"/>
                    <a:pt x="288" y="276"/>
                  </a:cubicBezTo>
                  <a:cubicBezTo>
                    <a:pt x="285" y="282"/>
                    <a:pt x="284" y="291"/>
                    <a:pt x="286" y="299"/>
                  </a:cubicBezTo>
                  <a:cubicBezTo>
                    <a:pt x="289" y="322"/>
                    <a:pt x="295" y="344"/>
                    <a:pt x="299" y="367"/>
                  </a:cubicBezTo>
                  <a:cubicBezTo>
                    <a:pt x="303" y="387"/>
                    <a:pt x="308" y="408"/>
                    <a:pt x="286" y="423"/>
                  </a:cubicBezTo>
                  <a:cubicBezTo>
                    <a:pt x="283" y="426"/>
                    <a:pt x="283" y="435"/>
                    <a:pt x="283" y="442"/>
                  </a:cubicBezTo>
                  <a:cubicBezTo>
                    <a:pt x="283" y="487"/>
                    <a:pt x="283" y="533"/>
                    <a:pt x="283" y="578"/>
                  </a:cubicBezTo>
                  <a:cubicBezTo>
                    <a:pt x="282" y="604"/>
                    <a:pt x="263" y="623"/>
                    <a:pt x="239" y="624"/>
                  </a:cubicBezTo>
                  <a:cubicBezTo>
                    <a:pt x="215" y="624"/>
                    <a:pt x="196" y="604"/>
                    <a:pt x="196" y="578"/>
                  </a:cubicBezTo>
                  <a:cubicBezTo>
                    <a:pt x="195" y="555"/>
                    <a:pt x="196" y="533"/>
                    <a:pt x="196" y="510"/>
                  </a:cubicBezTo>
                  <a:cubicBezTo>
                    <a:pt x="196" y="483"/>
                    <a:pt x="196" y="456"/>
                    <a:pt x="196" y="427"/>
                  </a:cubicBezTo>
                  <a:cubicBezTo>
                    <a:pt x="187" y="428"/>
                    <a:pt x="180" y="428"/>
                    <a:pt x="173" y="429"/>
                  </a:cubicBezTo>
                  <a:cubicBezTo>
                    <a:pt x="173" y="478"/>
                    <a:pt x="173" y="525"/>
                    <a:pt x="173" y="572"/>
                  </a:cubicBezTo>
                  <a:cubicBezTo>
                    <a:pt x="173" y="604"/>
                    <a:pt x="155" y="624"/>
                    <a:pt x="129" y="623"/>
                  </a:cubicBezTo>
                  <a:cubicBezTo>
                    <a:pt x="104" y="623"/>
                    <a:pt x="87" y="603"/>
                    <a:pt x="87" y="573"/>
                  </a:cubicBezTo>
                  <a:cubicBezTo>
                    <a:pt x="87" y="529"/>
                    <a:pt x="87" y="485"/>
                    <a:pt x="87" y="441"/>
                  </a:cubicBezTo>
                  <a:cubicBezTo>
                    <a:pt x="87" y="435"/>
                    <a:pt x="85" y="426"/>
                    <a:pt x="81" y="424"/>
                  </a:cubicBezTo>
                  <a:cubicBezTo>
                    <a:pt x="61" y="411"/>
                    <a:pt x="62" y="392"/>
                    <a:pt x="66" y="372"/>
                  </a:cubicBezTo>
                  <a:cubicBezTo>
                    <a:pt x="72" y="343"/>
                    <a:pt x="78" y="314"/>
                    <a:pt x="83" y="284"/>
                  </a:cubicBezTo>
                  <a:cubicBezTo>
                    <a:pt x="84" y="277"/>
                    <a:pt x="82" y="268"/>
                    <a:pt x="79" y="262"/>
                  </a:cubicBezTo>
                  <a:cubicBezTo>
                    <a:pt x="53" y="225"/>
                    <a:pt x="26" y="189"/>
                    <a:pt x="0" y="152"/>
                  </a:cubicBezTo>
                  <a:cubicBezTo>
                    <a:pt x="0" y="145"/>
                    <a:pt x="0" y="139"/>
                    <a:pt x="0" y="132"/>
                  </a:cubicBezTo>
                  <a:cubicBezTo>
                    <a:pt x="31" y="96"/>
                    <a:pt x="62" y="59"/>
                    <a:pt x="93" y="23"/>
                  </a:cubicBezTo>
                  <a:cubicBezTo>
                    <a:pt x="113" y="0"/>
                    <a:pt x="136" y="5"/>
                    <a:pt x="145" y="32"/>
                  </a:cubicBezTo>
                  <a:cubicBezTo>
                    <a:pt x="158" y="73"/>
                    <a:pt x="172" y="113"/>
                    <a:pt x="187" y="158"/>
                  </a:cubicBezTo>
                  <a:cubicBezTo>
                    <a:pt x="189" y="151"/>
                    <a:pt x="191" y="148"/>
                    <a:pt x="192" y="145"/>
                  </a:cubicBezTo>
                  <a:cubicBezTo>
                    <a:pt x="201" y="107"/>
                    <a:pt x="211" y="69"/>
                    <a:pt x="221" y="31"/>
                  </a:cubicBezTo>
                  <a:cubicBezTo>
                    <a:pt x="226" y="9"/>
                    <a:pt x="236" y="3"/>
                    <a:pt x="257" y="14"/>
                  </a:cubicBezTo>
                  <a:cubicBezTo>
                    <a:pt x="267" y="19"/>
                    <a:pt x="275" y="27"/>
                    <a:pt x="283" y="36"/>
                  </a:cubicBezTo>
                  <a:cubicBezTo>
                    <a:pt x="313" y="70"/>
                    <a:pt x="342" y="105"/>
                    <a:pt x="372" y="140"/>
                  </a:cubicBezTo>
                  <a:close/>
                  <a:moveTo>
                    <a:pt x="272" y="192"/>
                  </a:moveTo>
                  <a:cubicBezTo>
                    <a:pt x="308" y="149"/>
                    <a:pt x="306" y="149"/>
                    <a:pt x="281" y="132"/>
                  </a:cubicBezTo>
                  <a:cubicBezTo>
                    <a:pt x="278" y="151"/>
                    <a:pt x="275" y="169"/>
                    <a:pt x="272" y="192"/>
                  </a:cubicBezTo>
                  <a:close/>
                  <a:moveTo>
                    <a:pt x="93" y="171"/>
                  </a:moveTo>
                  <a:cubicBezTo>
                    <a:pt x="91" y="155"/>
                    <a:pt x="89" y="141"/>
                    <a:pt x="88" y="126"/>
                  </a:cubicBezTo>
                  <a:cubicBezTo>
                    <a:pt x="67" y="145"/>
                    <a:pt x="67" y="148"/>
                    <a:pt x="93" y="171"/>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sp>
          <p:nvSpPr>
            <p:cNvPr id="55" name="Freeform 54"/>
            <p:cNvSpPr>
              <a:spLocks/>
            </p:cNvSpPr>
            <p:nvPr/>
          </p:nvSpPr>
          <p:spPr bwMode="auto">
            <a:xfrm>
              <a:off x="344487" y="0"/>
              <a:ext cx="693737" cy="690563"/>
            </a:xfrm>
            <a:custGeom>
              <a:avLst/>
              <a:gdLst/>
              <a:ahLst/>
              <a:cxnLst>
                <a:cxn ang="0">
                  <a:pos x="108" y="0"/>
                </a:cxn>
                <a:cxn ang="0">
                  <a:pos x="172" y="59"/>
                </a:cxn>
                <a:cxn ang="0">
                  <a:pos x="176" y="112"/>
                </a:cxn>
                <a:cxn ang="0">
                  <a:pos x="185" y="172"/>
                </a:cxn>
                <a:cxn ang="0">
                  <a:pos x="0" y="170"/>
                </a:cxn>
                <a:cxn ang="0">
                  <a:pos x="13" y="94"/>
                </a:cxn>
                <a:cxn ang="0">
                  <a:pos x="80" y="0"/>
                </a:cxn>
                <a:cxn ang="0">
                  <a:pos x="108" y="0"/>
                </a:cxn>
              </a:cxnLst>
              <a:rect l="0" t="0" r="r" b="b"/>
              <a:pathLst>
                <a:path w="185" h="184">
                  <a:moveTo>
                    <a:pt x="108" y="0"/>
                  </a:moveTo>
                  <a:cubicBezTo>
                    <a:pt x="138" y="10"/>
                    <a:pt x="164" y="26"/>
                    <a:pt x="172" y="59"/>
                  </a:cubicBezTo>
                  <a:cubicBezTo>
                    <a:pt x="176" y="76"/>
                    <a:pt x="174" y="94"/>
                    <a:pt x="176" y="112"/>
                  </a:cubicBezTo>
                  <a:cubicBezTo>
                    <a:pt x="178" y="131"/>
                    <a:pt x="181" y="150"/>
                    <a:pt x="185" y="172"/>
                  </a:cubicBezTo>
                  <a:cubicBezTo>
                    <a:pt x="127" y="184"/>
                    <a:pt x="65" y="182"/>
                    <a:pt x="0" y="170"/>
                  </a:cubicBezTo>
                  <a:cubicBezTo>
                    <a:pt x="16" y="146"/>
                    <a:pt x="15" y="121"/>
                    <a:pt x="13" y="94"/>
                  </a:cubicBezTo>
                  <a:cubicBezTo>
                    <a:pt x="8" y="47"/>
                    <a:pt x="28" y="21"/>
                    <a:pt x="80" y="0"/>
                  </a:cubicBezTo>
                  <a:cubicBezTo>
                    <a:pt x="89" y="0"/>
                    <a:pt x="99" y="0"/>
                    <a:pt x="108" y="0"/>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grpSp>
      <p:grpSp>
        <p:nvGrpSpPr>
          <p:cNvPr id="4" name="Group 55"/>
          <p:cNvGrpSpPr/>
          <p:nvPr/>
        </p:nvGrpSpPr>
        <p:grpSpPr>
          <a:xfrm>
            <a:off x="6265955" y="2788166"/>
            <a:ext cx="703571" cy="715797"/>
            <a:chOff x="0" y="0"/>
            <a:chExt cx="6486525" cy="6599239"/>
          </a:xfrm>
          <a:solidFill>
            <a:srgbClr val="24B3BA"/>
          </a:solidFill>
        </p:grpSpPr>
        <p:sp>
          <p:nvSpPr>
            <p:cNvPr id="57" name="Freeform 56"/>
            <p:cNvSpPr>
              <a:spLocks/>
            </p:cNvSpPr>
            <p:nvPr/>
          </p:nvSpPr>
          <p:spPr bwMode="auto">
            <a:xfrm>
              <a:off x="0" y="4679951"/>
              <a:ext cx="6486525" cy="1919288"/>
            </a:xfrm>
            <a:custGeom>
              <a:avLst/>
              <a:gdLst/>
              <a:ahLst/>
              <a:cxnLst>
                <a:cxn ang="0">
                  <a:pos x="0" y="380"/>
                </a:cxn>
                <a:cxn ang="0">
                  <a:pos x="16" y="288"/>
                </a:cxn>
                <a:cxn ang="0">
                  <a:pos x="21" y="269"/>
                </a:cxn>
                <a:cxn ang="0">
                  <a:pos x="147" y="120"/>
                </a:cxn>
                <a:cxn ang="0">
                  <a:pos x="393" y="45"/>
                </a:cxn>
                <a:cxn ang="0">
                  <a:pos x="574" y="2"/>
                </a:cxn>
                <a:cxn ang="0">
                  <a:pos x="571" y="54"/>
                </a:cxn>
                <a:cxn ang="0">
                  <a:pos x="596" y="161"/>
                </a:cxn>
                <a:cxn ang="0">
                  <a:pos x="785" y="409"/>
                </a:cxn>
                <a:cxn ang="0">
                  <a:pos x="838" y="447"/>
                </a:cxn>
                <a:cxn ang="0">
                  <a:pos x="888" y="448"/>
                </a:cxn>
                <a:cxn ang="0">
                  <a:pos x="1046" y="297"/>
                </a:cxn>
                <a:cxn ang="0">
                  <a:pos x="1129" y="163"/>
                </a:cxn>
                <a:cxn ang="0">
                  <a:pos x="1154" y="20"/>
                </a:cxn>
                <a:cxn ang="0">
                  <a:pos x="1152" y="0"/>
                </a:cxn>
                <a:cxn ang="0">
                  <a:pos x="1571" y="115"/>
                </a:cxn>
                <a:cxn ang="0">
                  <a:pos x="1717" y="315"/>
                </a:cxn>
                <a:cxn ang="0">
                  <a:pos x="1730" y="512"/>
                </a:cxn>
                <a:cxn ang="0">
                  <a:pos x="1699" y="512"/>
                </a:cxn>
                <a:cxn ang="0">
                  <a:pos x="18" y="512"/>
                </a:cxn>
                <a:cxn ang="0">
                  <a:pos x="0" y="512"/>
                </a:cxn>
                <a:cxn ang="0">
                  <a:pos x="0" y="380"/>
                </a:cxn>
              </a:cxnLst>
              <a:rect l="0" t="0" r="r" b="b"/>
              <a:pathLst>
                <a:path w="1730" h="512">
                  <a:moveTo>
                    <a:pt x="0" y="380"/>
                  </a:moveTo>
                  <a:cubicBezTo>
                    <a:pt x="5" y="349"/>
                    <a:pt x="10" y="319"/>
                    <a:pt x="16" y="288"/>
                  </a:cubicBezTo>
                  <a:cubicBezTo>
                    <a:pt x="17" y="281"/>
                    <a:pt x="19" y="275"/>
                    <a:pt x="21" y="269"/>
                  </a:cubicBezTo>
                  <a:cubicBezTo>
                    <a:pt x="38" y="198"/>
                    <a:pt x="79" y="149"/>
                    <a:pt x="147" y="120"/>
                  </a:cubicBezTo>
                  <a:cubicBezTo>
                    <a:pt x="226" y="86"/>
                    <a:pt x="309" y="65"/>
                    <a:pt x="393" y="45"/>
                  </a:cubicBezTo>
                  <a:cubicBezTo>
                    <a:pt x="453" y="31"/>
                    <a:pt x="513" y="16"/>
                    <a:pt x="574" y="2"/>
                  </a:cubicBezTo>
                  <a:cubicBezTo>
                    <a:pt x="573" y="19"/>
                    <a:pt x="572" y="36"/>
                    <a:pt x="571" y="54"/>
                  </a:cubicBezTo>
                  <a:cubicBezTo>
                    <a:pt x="569" y="92"/>
                    <a:pt x="579" y="127"/>
                    <a:pt x="596" y="161"/>
                  </a:cubicBezTo>
                  <a:cubicBezTo>
                    <a:pt x="645" y="254"/>
                    <a:pt x="702" y="341"/>
                    <a:pt x="785" y="409"/>
                  </a:cubicBezTo>
                  <a:cubicBezTo>
                    <a:pt x="802" y="423"/>
                    <a:pt x="821" y="434"/>
                    <a:pt x="838" y="447"/>
                  </a:cubicBezTo>
                  <a:cubicBezTo>
                    <a:pt x="855" y="460"/>
                    <a:pt x="870" y="459"/>
                    <a:pt x="888" y="448"/>
                  </a:cubicBezTo>
                  <a:cubicBezTo>
                    <a:pt x="951" y="408"/>
                    <a:pt x="1004" y="358"/>
                    <a:pt x="1046" y="297"/>
                  </a:cubicBezTo>
                  <a:cubicBezTo>
                    <a:pt x="1076" y="254"/>
                    <a:pt x="1102" y="208"/>
                    <a:pt x="1129" y="163"/>
                  </a:cubicBezTo>
                  <a:cubicBezTo>
                    <a:pt x="1156" y="119"/>
                    <a:pt x="1160" y="70"/>
                    <a:pt x="1154" y="20"/>
                  </a:cubicBezTo>
                  <a:cubicBezTo>
                    <a:pt x="1154" y="14"/>
                    <a:pt x="1153" y="9"/>
                    <a:pt x="1152" y="0"/>
                  </a:cubicBezTo>
                  <a:cubicBezTo>
                    <a:pt x="1293" y="41"/>
                    <a:pt x="1436" y="61"/>
                    <a:pt x="1571" y="115"/>
                  </a:cubicBezTo>
                  <a:cubicBezTo>
                    <a:pt x="1664" y="152"/>
                    <a:pt x="1704" y="224"/>
                    <a:pt x="1717" y="315"/>
                  </a:cubicBezTo>
                  <a:cubicBezTo>
                    <a:pt x="1725" y="379"/>
                    <a:pt x="1726" y="444"/>
                    <a:pt x="1730" y="512"/>
                  </a:cubicBezTo>
                  <a:cubicBezTo>
                    <a:pt x="1716" y="512"/>
                    <a:pt x="1707" y="512"/>
                    <a:pt x="1699" y="512"/>
                  </a:cubicBezTo>
                  <a:cubicBezTo>
                    <a:pt x="1139" y="512"/>
                    <a:pt x="578" y="512"/>
                    <a:pt x="18" y="512"/>
                  </a:cubicBezTo>
                  <a:cubicBezTo>
                    <a:pt x="12" y="512"/>
                    <a:pt x="6" y="512"/>
                    <a:pt x="0" y="512"/>
                  </a:cubicBezTo>
                  <a:cubicBezTo>
                    <a:pt x="0" y="468"/>
                    <a:pt x="0" y="424"/>
                    <a:pt x="0" y="380"/>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sp>
          <p:nvSpPr>
            <p:cNvPr id="58" name="Freeform 57"/>
            <p:cNvSpPr>
              <a:spLocks noEditPoints="1"/>
            </p:cNvSpPr>
            <p:nvPr/>
          </p:nvSpPr>
          <p:spPr bwMode="auto">
            <a:xfrm>
              <a:off x="1211262" y="0"/>
              <a:ext cx="4064000" cy="4506913"/>
            </a:xfrm>
            <a:custGeom>
              <a:avLst/>
              <a:gdLst/>
              <a:ahLst/>
              <a:cxnLst>
                <a:cxn ang="0">
                  <a:pos x="1084" y="1139"/>
                </a:cxn>
                <a:cxn ang="0">
                  <a:pos x="765" y="1168"/>
                </a:cxn>
                <a:cxn ang="0">
                  <a:pos x="664" y="1110"/>
                </a:cxn>
                <a:cxn ang="0">
                  <a:pos x="637" y="1104"/>
                </a:cxn>
                <a:cxn ang="0">
                  <a:pos x="443" y="1105"/>
                </a:cxn>
                <a:cxn ang="0">
                  <a:pos x="420" y="1109"/>
                </a:cxn>
                <a:cxn ang="0">
                  <a:pos x="177" y="1183"/>
                </a:cxn>
                <a:cxn ang="0">
                  <a:pos x="0" y="1139"/>
                </a:cxn>
                <a:cxn ang="0">
                  <a:pos x="9" y="1134"/>
                </a:cxn>
                <a:cxn ang="0">
                  <a:pos x="185" y="910"/>
                </a:cxn>
                <a:cxn ang="0">
                  <a:pos x="192" y="867"/>
                </a:cxn>
                <a:cxn ang="0">
                  <a:pos x="158" y="779"/>
                </a:cxn>
                <a:cxn ang="0">
                  <a:pos x="101" y="610"/>
                </a:cxn>
                <a:cxn ang="0">
                  <a:pos x="154" y="556"/>
                </a:cxn>
                <a:cxn ang="0">
                  <a:pos x="139" y="476"/>
                </a:cxn>
                <a:cxn ang="0">
                  <a:pos x="131" y="304"/>
                </a:cxn>
                <a:cxn ang="0">
                  <a:pos x="244" y="129"/>
                </a:cxn>
                <a:cxn ang="0">
                  <a:pos x="844" y="131"/>
                </a:cxn>
                <a:cxn ang="0">
                  <a:pos x="953" y="399"/>
                </a:cxn>
                <a:cxn ang="0">
                  <a:pos x="930" y="539"/>
                </a:cxn>
                <a:cxn ang="0">
                  <a:pos x="928" y="554"/>
                </a:cxn>
                <a:cxn ang="0">
                  <a:pos x="980" y="618"/>
                </a:cxn>
                <a:cxn ang="0">
                  <a:pos x="923" y="779"/>
                </a:cxn>
                <a:cxn ang="0">
                  <a:pos x="890" y="881"/>
                </a:cxn>
                <a:cxn ang="0">
                  <a:pos x="972" y="1066"/>
                </a:cxn>
                <a:cxn ang="0">
                  <a:pos x="1084" y="1139"/>
                </a:cxn>
                <a:cxn ang="0">
                  <a:pos x="832" y="658"/>
                </a:cxn>
                <a:cxn ang="0">
                  <a:pos x="841" y="609"/>
                </a:cxn>
                <a:cxn ang="0">
                  <a:pos x="849" y="564"/>
                </a:cxn>
                <a:cxn ang="0">
                  <a:pos x="790" y="496"/>
                </a:cxn>
                <a:cxn ang="0">
                  <a:pos x="603" y="483"/>
                </a:cxn>
                <a:cxn ang="0">
                  <a:pos x="383" y="376"/>
                </a:cxn>
                <a:cxn ang="0">
                  <a:pos x="333" y="313"/>
                </a:cxn>
                <a:cxn ang="0">
                  <a:pos x="303" y="338"/>
                </a:cxn>
                <a:cxn ang="0">
                  <a:pos x="229" y="497"/>
                </a:cxn>
                <a:cxn ang="0">
                  <a:pos x="235" y="544"/>
                </a:cxn>
                <a:cxn ang="0">
                  <a:pos x="254" y="652"/>
                </a:cxn>
                <a:cxn ang="0">
                  <a:pos x="224" y="601"/>
                </a:cxn>
                <a:cxn ang="0">
                  <a:pos x="183" y="603"/>
                </a:cxn>
                <a:cxn ang="0">
                  <a:pos x="176" y="625"/>
                </a:cxn>
                <a:cxn ang="0">
                  <a:pos x="222" y="744"/>
                </a:cxn>
                <a:cxn ang="0">
                  <a:pos x="234" y="762"/>
                </a:cxn>
                <a:cxn ang="0">
                  <a:pos x="366" y="979"/>
                </a:cxn>
                <a:cxn ang="0">
                  <a:pos x="452" y="1041"/>
                </a:cxn>
                <a:cxn ang="0">
                  <a:pos x="516" y="1055"/>
                </a:cxn>
                <a:cxn ang="0">
                  <a:pos x="724" y="968"/>
                </a:cxn>
                <a:cxn ang="0">
                  <a:pos x="853" y="761"/>
                </a:cxn>
                <a:cxn ang="0">
                  <a:pos x="865" y="745"/>
                </a:cxn>
                <a:cxn ang="0">
                  <a:pos x="912" y="634"/>
                </a:cxn>
                <a:cxn ang="0">
                  <a:pos x="907" y="607"/>
                </a:cxn>
                <a:cxn ang="0">
                  <a:pos x="862" y="603"/>
                </a:cxn>
                <a:cxn ang="0">
                  <a:pos x="832" y="658"/>
                </a:cxn>
              </a:cxnLst>
              <a:rect l="0" t="0" r="r" b="b"/>
              <a:pathLst>
                <a:path w="1084" h="1202">
                  <a:moveTo>
                    <a:pt x="1084" y="1139"/>
                  </a:moveTo>
                  <a:cubicBezTo>
                    <a:pt x="976" y="1176"/>
                    <a:pt x="873" y="1202"/>
                    <a:pt x="765" y="1168"/>
                  </a:cubicBezTo>
                  <a:cubicBezTo>
                    <a:pt x="727" y="1156"/>
                    <a:pt x="693" y="1137"/>
                    <a:pt x="664" y="1110"/>
                  </a:cubicBezTo>
                  <a:cubicBezTo>
                    <a:pt x="656" y="1102"/>
                    <a:pt x="649" y="1100"/>
                    <a:pt x="637" y="1104"/>
                  </a:cubicBezTo>
                  <a:cubicBezTo>
                    <a:pt x="573" y="1126"/>
                    <a:pt x="508" y="1125"/>
                    <a:pt x="443" y="1105"/>
                  </a:cubicBezTo>
                  <a:cubicBezTo>
                    <a:pt x="436" y="1102"/>
                    <a:pt x="425" y="1104"/>
                    <a:pt x="420" y="1109"/>
                  </a:cubicBezTo>
                  <a:cubicBezTo>
                    <a:pt x="350" y="1171"/>
                    <a:pt x="267" y="1190"/>
                    <a:pt x="177" y="1183"/>
                  </a:cubicBezTo>
                  <a:cubicBezTo>
                    <a:pt x="117" y="1177"/>
                    <a:pt x="59" y="1162"/>
                    <a:pt x="0" y="1139"/>
                  </a:cubicBezTo>
                  <a:cubicBezTo>
                    <a:pt x="5" y="1137"/>
                    <a:pt x="7" y="1135"/>
                    <a:pt x="9" y="1134"/>
                  </a:cubicBezTo>
                  <a:cubicBezTo>
                    <a:pt x="111" y="1093"/>
                    <a:pt x="163" y="1013"/>
                    <a:pt x="185" y="910"/>
                  </a:cubicBezTo>
                  <a:cubicBezTo>
                    <a:pt x="188" y="896"/>
                    <a:pt x="190" y="881"/>
                    <a:pt x="192" y="867"/>
                  </a:cubicBezTo>
                  <a:cubicBezTo>
                    <a:pt x="197" y="832"/>
                    <a:pt x="179" y="803"/>
                    <a:pt x="158" y="779"/>
                  </a:cubicBezTo>
                  <a:cubicBezTo>
                    <a:pt x="115" y="730"/>
                    <a:pt x="95" y="675"/>
                    <a:pt x="101" y="610"/>
                  </a:cubicBezTo>
                  <a:cubicBezTo>
                    <a:pt x="104" y="576"/>
                    <a:pt x="120" y="560"/>
                    <a:pt x="154" y="556"/>
                  </a:cubicBezTo>
                  <a:cubicBezTo>
                    <a:pt x="149" y="529"/>
                    <a:pt x="144" y="503"/>
                    <a:pt x="139" y="476"/>
                  </a:cubicBezTo>
                  <a:cubicBezTo>
                    <a:pt x="128" y="419"/>
                    <a:pt x="119" y="362"/>
                    <a:pt x="131" y="304"/>
                  </a:cubicBezTo>
                  <a:cubicBezTo>
                    <a:pt x="146" y="231"/>
                    <a:pt x="186" y="174"/>
                    <a:pt x="244" y="129"/>
                  </a:cubicBezTo>
                  <a:cubicBezTo>
                    <a:pt x="410" y="0"/>
                    <a:pt x="680" y="1"/>
                    <a:pt x="844" y="131"/>
                  </a:cubicBezTo>
                  <a:cubicBezTo>
                    <a:pt x="931" y="200"/>
                    <a:pt x="966" y="290"/>
                    <a:pt x="953" y="399"/>
                  </a:cubicBezTo>
                  <a:cubicBezTo>
                    <a:pt x="947" y="446"/>
                    <a:pt x="938" y="492"/>
                    <a:pt x="930" y="539"/>
                  </a:cubicBezTo>
                  <a:cubicBezTo>
                    <a:pt x="929" y="544"/>
                    <a:pt x="929" y="549"/>
                    <a:pt x="928" y="554"/>
                  </a:cubicBezTo>
                  <a:cubicBezTo>
                    <a:pt x="966" y="564"/>
                    <a:pt x="978" y="578"/>
                    <a:pt x="980" y="618"/>
                  </a:cubicBezTo>
                  <a:cubicBezTo>
                    <a:pt x="984" y="680"/>
                    <a:pt x="963" y="732"/>
                    <a:pt x="923" y="779"/>
                  </a:cubicBezTo>
                  <a:cubicBezTo>
                    <a:pt x="899" y="807"/>
                    <a:pt x="883" y="839"/>
                    <a:pt x="890" y="881"/>
                  </a:cubicBezTo>
                  <a:cubicBezTo>
                    <a:pt x="903" y="949"/>
                    <a:pt x="923" y="1014"/>
                    <a:pt x="972" y="1066"/>
                  </a:cubicBezTo>
                  <a:cubicBezTo>
                    <a:pt x="1001" y="1099"/>
                    <a:pt x="1038" y="1121"/>
                    <a:pt x="1084" y="1139"/>
                  </a:cubicBezTo>
                  <a:close/>
                  <a:moveTo>
                    <a:pt x="832" y="658"/>
                  </a:moveTo>
                  <a:cubicBezTo>
                    <a:pt x="836" y="639"/>
                    <a:pt x="839" y="624"/>
                    <a:pt x="841" y="609"/>
                  </a:cubicBezTo>
                  <a:cubicBezTo>
                    <a:pt x="844" y="594"/>
                    <a:pt x="847" y="579"/>
                    <a:pt x="849" y="564"/>
                  </a:cubicBezTo>
                  <a:cubicBezTo>
                    <a:pt x="856" y="524"/>
                    <a:pt x="832" y="497"/>
                    <a:pt x="790" y="496"/>
                  </a:cubicBezTo>
                  <a:cubicBezTo>
                    <a:pt x="727" y="493"/>
                    <a:pt x="665" y="492"/>
                    <a:pt x="603" y="483"/>
                  </a:cubicBezTo>
                  <a:cubicBezTo>
                    <a:pt x="519" y="471"/>
                    <a:pt x="442" y="439"/>
                    <a:pt x="383" y="376"/>
                  </a:cubicBezTo>
                  <a:cubicBezTo>
                    <a:pt x="365" y="357"/>
                    <a:pt x="350" y="335"/>
                    <a:pt x="333" y="313"/>
                  </a:cubicBezTo>
                  <a:cubicBezTo>
                    <a:pt x="323" y="321"/>
                    <a:pt x="312" y="328"/>
                    <a:pt x="303" y="338"/>
                  </a:cubicBezTo>
                  <a:cubicBezTo>
                    <a:pt x="263" y="384"/>
                    <a:pt x="221" y="429"/>
                    <a:pt x="229" y="497"/>
                  </a:cubicBezTo>
                  <a:cubicBezTo>
                    <a:pt x="230" y="512"/>
                    <a:pt x="232" y="528"/>
                    <a:pt x="235" y="544"/>
                  </a:cubicBezTo>
                  <a:cubicBezTo>
                    <a:pt x="240" y="579"/>
                    <a:pt x="247" y="613"/>
                    <a:pt x="254" y="652"/>
                  </a:cubicBezTo>
                  <a:cubicBezTo>
                    <a:pt x="242" y="632"/>
                    <a:pt x="234" y="616"/>
                    <a:pt x="224" y="601"/>
                  </a:cubicBezTo>
                  <a:cubicBezTo>
                    <a:pt x="211" y="582"/>
                    <a:pt x="195" y="583"/>
                    <a:pt x="183" y="603"/>
                  </a:cubicBezTo>
                  <a:cubicBezTo>
                    <a:pt x="179" y="609"/>
                    <a:pt x="177" y="618"/>
                    <a:pt x="176" y="625"/>
                  </a:cubicBezTo>
                  <a:cubicBezTo>
                    <a:pt x="175" y="671"/>
                    <a:pt x="187" y="712"/>
                    <a:pt x="222" y="744"/>
                  </a:cubicBezTo>
                  <a:cubicBezTo>
                    <a:pt x="227" y="749"/>
                    <a:pt x="232" y="755"/>
                    <a:pt x="234" y="762"/>
                  </a:cubicBezTo>
                  <a:cubicBezTo>
                    <a:pt x="263" y="843"/>
                    <a:pt x="315" y="911"/>
                    <a:pt x="366" y="979"/>
                  </a:cubicBezTo>
                  <a:cubicBezTo>
                    <a:pt x="389" y="1010"/>
                    <a:pt x="417" y="1030"/>
                    <a:pt x="452" y="1041"/>
                  </a:cubicBezTo>
                  <a:cubicBezTo>
                    <a:pt x="472" y="1048"/>
                    <a:pt x="494" y="1054"/>
                    <a:pt x="516" y="1055"/>
                  </a:cubicBezTo>
                  <a:cubicBezTo>
                    <a:pt x="599" y="1060"/>
                    <a:pt x="673" y="1047"/>
                    <a:pt x="724" y="968"/>
                  </a:cubicBezTo>
                  <a:cubicBezTo>
                    <a:pt x="768" y="900"/>
                    <a:pt x="826" y="840"/>
                    <a:pt x="853" y="761"/>
                  </a:cubicBezTo>
                  <a:cubicBezTo>
                    <a:pt x="856" y="755"/>
                    <a:pt x="860" y="749"/>
                    <a:pt x="865" y="745"/>
                  </a:cubicBezTo>
                  <a:cubicBezTo>
                    <a:pt x="898" y="715"/>
                    <a:pt x="909" y="677"/>
                    <a:pt x="912" y="634"/>
                  </a:cubicBezTo>
                  <a:cubicBezTo>
                    <a:pt x="912" y="625"/>
                    <a:pt x="910" y="615"/>
                    <a:pt x="907" y="607"/>
                  </a:cubicBezTo>
                  <a:cubicBezTo>
                    <a:pt x="896" y="583"/>
                    <a:pt x="876" y="581"/>
                    <a:pt x="862" y="603"/>
                  </a:cubicBezTo>
                  <a:cubicBezTo>
                    <a:pt x="851" y="619"/>
                    <a:pt x="843" y="637"/>
                    <a:pt x="832" y="658"/>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sp>
          <p:nvSpPr>
            <p:cNvPr id="59" name="Freeform 58"/>
            <p:cNvSpPr>
              <a:spLocks/>
            </p:cNvSpPr>
            <p:nvPr/>
          </p:nvSpPr>
          <p:spPr bwMode="auto">
            <a:xfrm>
              <a:off x="2874962" y="4397376"/>
              <a:ext cx="720725" cy="1728788"/>
            </a:xfrm>
            <a:custGeom>
              <a:avLst/>
              <a:gdLst/>
              <a:ahLst/>
              <a:cxnLst>
                <a:cxn ang="0">
                  <a:pos x="101" y="461"/>
                </a:cxn>
                <a:cxn ang="0">
                  <a:pos x="10" y="382"/>
                </a:cxn>
                <a:cxn ang="0">
                  <a:pos x="6" y="353"/>
                </a:cxn>
                <a:cxn ang="0">
                  <a:pos x="71" y="201"/>
                </a:cxn>
                <a:cxn ang="0">
                  <a:pos x="67" y="173"/>
                </a:cxn>
                <a:cxn ang="0">
                  <a:pos x="8" y="93"/>
                </a:cxn>
                <a:cxn ang="0">
                  <a:pos x="9" y="60"/>
                </a:cxn>
                <a:cxn ang="0">
                  <a:pos x="96" y="12"/>
                </a:cxn>
                <a:cxn ang="0">
                  <a:pos x="102" y="12"/>
                </a:cxn>
                <a:cxn ang="0">
                  <a:pos x="187" y="66"/>
                </a:cxn>
                <a:cxn ang="0">
                  <a:pos x="186" y="88"/>
                </a:cxn>
                <a:cxn ang="0">
                  <a:pos x="128" y="169"/>
                </a:cxn>
                <a:cxn ang="0">
                  <a:pos x="123" y="204"/>
                </a:cxn>
                <a:cxn ang="0">
                  <a:pos x="186" y="353"/>
                </a:cxn>
                <a:cxn ang="0">
                  <a:pos x="183" y="381"/>
                </a:cxn>
                <a:cxn ang="0">
                  <a:pos x="101" y="461"/>
                </a:cxn>
              </a:cxnLst>
              <a:rect l="0" t="0" r="r" b="b"/>
              <a:pathLst>
                <a:path w="192" h="461">
                  <a:moveTo>
                    <a:pt x="101" y="461"/>
                  </a:moveTo>
                  <a:cubicBezTo>
                    <a:pt x="63" y="437"/>
                    <a:pt x="34" y="413"/>
                    <a:pt x="10" y="382"/>
                  </a:cubicBezTo>
                  <a:cubicBezTo>
                    <a:pt x="3" y="372"/>
                    <a:pt x="2" y="364"/>
                    <a:pt x="6" y="353"/>
                  </a:cubicBezTo>
                  <a:cubicBezTo>
                    <a:pt x="28" y="303"/>
                    <a:pt x="49" y="251"/>
                    <a:pt x="71" y="201"/>
                  </a:cubicBezTo>
                  <a:cubicBezTo>
                    <a:pt x="76" y="189"/>
                    <a:pt x="74" y="183"/>
                    <a:pt x="67" y="173"/>
                  </a:cubicBezTo>
                  <a:cubicBezTo>
                    <a:pt x="46" y="147"/>
                    <a:pt x="27" y="120"/>
                    <a:pt x="8" y="93"/>
                  </a:cubicBezTo>
                  <a:cubicBezTo>
                    <a:pt x="0" y="82"/>
                    <a:pt x="2" y="72"/>
                    <a:pt x="9" y="60"/>
                  </a:cubicBezTo>
                  <a:cubicBezTo>
                    <a:pt x="28" y="25"/>
                    <a:pt x="53" y="2"/>
                    <a:pt x="96" y="12"/>
                  </a:cubicBezTo>
                  <a:cubicBezTo>
                    <a:pt x="98" y="12"/>
                    <a:pt x="100" y="12"/>
                    <a:pt x="102" y="12"/>
                  </a:cubicBezTo>
                  <a:cubicBezTo>
                    <a:pt x="149" y="0"/>
                    <a:pt x="169" y="33"/>
                    <a:pt x="187" y="66"/>
                  </a:cubicBezTo>
                  <a:cubicBezTo>
                    <a:pt x="190" y="72"/>
                    <a:pt x="189" y="82"/>
                    <a:pt x="186" y="88"/>
                  </a:cubicBezTo>
                  <a:cubicBezTo>
                    <a:pt x="168" y="116"/>
                    <a:pt x="149" y="143"/>
                    <a:pt x="128" y="169"/>
                  </a:cubicBezTo>
                  <a:cubicBezTo>
                    <a:pt x="118" y="181"/>
                    <a:pt x="117" y="190"/>
                    <a:pt x="123" y="204"/>
                  </a:cubicBezTo>
                  <a:cubicBezTo>
                    <a:pt x="145" y="253"/>
                    <a:pt x="165" y="303"/>
                    <a:pt x="186" y="353"/>
                  </a:cubicBezTo>
                  <a:cubicBezTo>
                    <a:pt x="191" y="364"/>
                    <a:pt x="192" y="373"/>
                    <a:pt x="183" y="381"/>
                  </a:cubicBezTo>
                  <a:cubicBezTo>
                    <a:pt x="155" y="408"/>
                    <a:pt x="128" y="435"/>
                    <a:pt x="101" y="461"/>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grpSp>
      <p:grpSp>
        <p:nvGrpSpPr>
          <p:cNvPr id="5" name="Group 59"/>
          <p:cNvGrpSpPr/>
          <p:nvPr/>
        </p:nvGrpSpPr>
        <p:grpSpPr>
          <a:xfrm>
            <a:off x="8232529" y="2776604"/>
            <a:ext cx="812061" cy="727358"/>
            <a:chOff x="0" y="0"/>
            <a:chExt cx="5753101" cy="5153026"/>
          </a:xfrm>
          <a:solidFill>
            <a:srgbClr val="24B3BA"/>
          </a:solidFill>
        </p:grpSpPr>
        <p:sp>
          <p:nvSpPr>
            <p:cNvPr id="61" name="Freeform 60"/>
            <p:cNvSpPr>
              <a:spLocks/>
            </p:cNvSpPr>
            <p:nvPr/>
          </p:nvSpPr>
          <p:spPr bwMode="auto">
            <a:xfrm>
              <a:off x="1687513" y="987426"/>
              <a:ext cx="2397125" cy="4165600"/>
            </a:xfrm>
            <a:custGeom>
              <a:avLst/>
              <a:gdLst/>
              <a:ahLst/>
              <a:cxnLst>
                <a:cxn ang="0">
                  <a:pos x="259" y="24"/>
                </a:cxn>
                <a:cxn ang="0">
                  <a:pos x="212" y="78"/>
                </a:cxn>
                <a:cxn ang="0">
                  <a:pos x="317" y="167"/>
                </a:cxn>
                <a:cxn ang="0">
                  <a:pos x="423" y="79"/>
                </a:cxn>
                <a:cxn ang="0">
                  <a:pos x="375" y="25"/>
                </a:cxn>
                <a:cxn ang="0">
                  <a:pos x="538" y="106"/>
                </a:cxn>
                <a:cxn ang="0">
                  <a:pos x="590" y="292"/>
                </a:cxn>
                <a:cxn ang="0">
                  <a:pos x="632" y="445"/>
                </a:cxn>
                <a:cxn ang="0">
                  <a:pos x="615" y="498"/>
                </a:cxn>
                <a:cxn ang="0">
                  <a:pos x="571" y="498"/>
                </a:cxn>
                <a:cxn ang="0">
                  <a:pos x="550" y="466"/>
                </a:cxn>
                <a:cxn ang="0">
                  <a:pos x="481" y="204"/>
                </a:cxn>
                <a:cxn ang="0">
                  <a:pos x="477" y="189"/>
                </a:cxn>
                <a:cxn ang="0">
                  <a:pos x="452" y="174"/>
                </a:cxn>
                <a:cxn ang="0">
                  <a:pos x="441" y="199"/>
                </a:cxn>
                <a:cxn ang="0">
                  <a:pos x="511" y="473"/>
                </a:cxn>
                <a:cxn ang="0">
                  <a:pos x="568" y="695"/>
                </a:cxn>
                <a:cxn ang="0">
                  <a:pos x="571" y="713"/>
                </a:cxn>
                <a:cxn ang="0">
                  <a:pos x="471" y="713"/>
                </a:cxn>
                <a:cxn ang="0">
                  <a:pos x="442" y="741"/>
                </a:cxn>
                <a:cxn ang="0">
                  <a:pos x="443" y="1041"/>
                </a:cxn>
                <a:cxn ang="0">
                  <a:pos x="361" y="1095"/>
                </a:cxn>
                <a:cxn ang="0">
                  <a:pos x="336" y="1054"/>
                </a:cxn>
                <a:cxn ang="0">
                  <a:pos x="336" y="898"/>
                </a:cxn>
                <a:cxn ang="0">
                  <a:pos x="336" y="736"/>
                </a:cxn>
                <a:cxn ang="0">
                  <a:pos x="317" y="713"/>
                </a:cxn>
                <a:cxn ang="0">
                  <a:pos x="299" y="736"/>
                </a:cxn>
                <a:cxn ang="0">
                  <a:pos x="299" y="1042"/>
                </a:cxn>
                <a:cxn ang="0">
                  <a:pos x="225" y="1097"/>
                </a:cxn>
                <a:cxn ang="0">
                  <a:pos x="193" y="1053"/>
                </a:cxn>
                <a:cxn ang="0">
                  <a:pos x="193" y="821"/>
                </a:cxn>
                <a:cxn ang="0">
                  <a:pos x="193" y="733"/>
                </a:cxn>
                <a:cxn ang="0">
                  <a:pos x="173" y="713"/>
                </a:cxn>
                <a:cxn ang="0">
                  <a:pos x="59" y="713"/>
                </a:cxn>
                <a:cxn ang="0">
                  <a:pos x="64" y="690"/>
                </a:cxn>
                <a:cxn ang="0">
                  <a:pos x="190" y="207"/>
                </a:cxn>
                <a:cxn ang="0">
                  <a:pos x="193" y="195"/>
                </a:cxn>
                <a:cxn ang="0">
                  <a:pos x="178" y="172"/>
                </a:cxn>
                <a:cxn ang="0">
                  <a:pos x="157" y="187"/>
                </a:cxn>
                <a:cxn ang="0">
                  <a:pos x="86" y="455"/>
                </a:cxn>
                <a:cxn ang="0">
                  <a:pos x="75" y="485"/>
                </a:cxn>
                <a:cxn ang="0">
                  <a:pos x="31" y="504"/>
                </a:cxn>
                <a:cxn ang="0">
                  <a:pos x="1" y="469"/>
                </a:cxn>
                <a:cxn ang="0">
                  <a:pos x="3" y="440"/>
                </a:cxn>
                <a:cxn ang="0">
                  <a:pos x="89" y="118"/>
                </a:cxn>
                <a:cxn ang="0">
                  <a:pos x="110" y="71"/>
                </a:cxn>
                <a:cxn ang="0">
                  <a:pos x="186" y="23"/>
                </a:cxn>
                <a:cxn ang="0">
                  <a:pos x="257" y="19"/>
                </a:cxn>
                <a:cxn ang="0">
                  <a:pos x="259" y="24"/>
                </a:cxn>
              </a:cxnLst>
              <a:rect l="0" t="0" r="r" b="b"/>
              <a:pathLst>
                <a:path w="639" h="1111">
                  <a:moveTo>
                    <a:pt x="259" y="24"/>
                  </a:moveTo>
                  <a:cubicBezTo>
                    <a:pt x="244" y="42"/>
                    <a:pt x="229" y="59"/>
                    <a:pt x="212" y="78"/>
                  </a:cubicBezTo>
                  <a:cubicBezTo>
                    <a:pt x="260" y="94"/>
                    <a:pt x="293" y="124"/>
                    <a:pt x="317" y="167"/>
                  </a:cubicBezTo>
                  <a:cubicBezTo>
                    <a:pt x="341" y="125"/>
                    <a:pt x="373" y="93"/>
                    <a:pt x="423" y="79"/>
                  </a:cubicBezTo>
                  <a:cubicBezTo>
                    <a:pt x="406" y="59"/>
                    <a:pt x="391" y="42"/>
                    <a:pt x="375" y="25"/>
                  </a:cubicBezTo>
                  <a:cubicBezTo>
                    <a:pt x="445" y="0"/>
                    <a:pt x="517" y="36"/>
                    <a:pt x="538" y="106"/>
                  </a:cubicBezTo>
                  <a:cubicBezTo>
                    <a:pt x="556" y="167"/>
                    <a:pt x="573" y="230"/>
                    <a:pt x="590" y="292"/>
                  </a:cubicBezTo>
                  <a:cubicBezTo>
                    <a:pt x="604" y="343"/>
                    <a:pt x="618" y="394"/>
                    <a:pt x="632" y="445"/>
                  </a:cubicBezTo>
                  <a:cubicBezTo>
                    <a:pt x="639" y="470"/>
                    <a:pt x="633" y="485"/>
                    <a:pt x="615" y="498"/>
                  </a:cubicBezTo>
                  <a:cubicBezTo>
                    <a:pt x="600" y="509"/>
                    <a:pt x="584" y="509"/>
                    <a:pt x="571" y="498"/>
                  </a:cubicBezTo>
                  <a:cubicBezTo>
                    <a:pt x="561" y="491"/>
                    <a:pt x="554" y="478"/>
                    <a:pt x="550" y="466"/>
                  </a:cubicBezTo>
                  <a:cubicBezTo>
                    <a:pt x="526" y="379"/>
                    <a:pt x="504" y="291"/>
                    <a:pt x="481" y="204"/>
                  </a:cubicBezTo>
                  <a:cubicBezTo>
                    <a:pt x="479" y="199"/>
                    <a:pt x="478" y="194"/>
                    <a:pt x="477" y="189"/>
                  </a:cubicBezTo>
                  <a:cubicBezTo>
                    <a:pt x="475" y="174"/>
                    <a:pt x="465" y="170"/>
                    <a:pt x="452" y="174"/>
                  </a:cubicBezTo>
                  <a:cubicBezTo>
                    <a:pt x="439" y="177"/>
                    <a:pt x="438" y="186"/>
                    <a:pt x="441" y="199"/>
                  </a:cubicBezTo>
                  <a:cubicBezTo>
                    <a:pt x="465" y="290"/>
                    <a:pt x="488" y="381"/>
                    <a:pt x="511" y="473"/>
                  </a:cubicBezTo>
                  <a:cubicBezTo>
                    <a:pt x="530" y="547"/>
                    <a:pt x="549" y="621"/>
                    <a:pt x="568" y="695"/>
                  </a:cubicBezTo>
                  <a:cubicBezTo>
                    <a:pt x="570" y="700"/>
                    <a:pt x="570" y="705"/>
                    <a:pt x="571" y="713"/>
                  </a:cubicBezTo>
                  <a:cubicBezTo>
                    <a:pt x="537" y="713"/>
                    <a:pt x="504" y="713"/>
                    <a:pt x="471" y="713"/>
                  </a:cubicBezTo>
                  <a:cubicBezTo>
                    <a:pt x="442" y="713"/>
                    <a:pt x="442" y="713"/>
                    <a:pt x="442" y="741"/>
                  </a:cubicBezTo>
                  <a:cubicBezTo>
                    <a:pt x="442" y="841"/>
                    <a:pt x="441" y="941"/>
                    <a:pt x="443" y="1041"/>
                  </a:cubicBezTo>
                  <a:cubicBezTo>
                    <a:pt x="444" y="1089"/>
                    <a:pt x="406" y="1111"/>
                    <a:pt x="361" y="1095"/>
                  </a:cubicBezTo>
                  <a:cubicBezTo>
                    <a:pt x="343" y="1088"/>
                    <a:pt x="336" y="1072"/>
                    <a:pt x="336" y="1054"/>
                  </a:cubicBezTo>
                  <a:cubicBezTo>
                    <a:pt x="336" y="1002"/>
                    <a:pt x="336" y="950"/>
                    <a:pt x="336" y="898"/>
                  </a:cubicBezTo>
                  <a:cubicBezTo>
                    <a:pt x="336" y="844"/>
                    <a:pt x="336" y="790"/>
                    <a:pt x="336" y="736"/>
                  </a:cubicBezTo>
                  <a:cubicBezTo>
                    <a:pt x="336" y="723"/>
                    <a:pt x="336" y="713"/>
                    <a:pt x="317" y="713"/>
                  </a:cubicBezTo>
                  <a:cubicBezTo>
                    <a:pt x="299" y="713"/>
                    <a:pt x="299" y="723"/>
                    <a:pt x="299" y="736"/>
                  </a:cubicBezTo>
                  <a:cubicBezTo>
                    <a:pt x="299" y="838"/>
                    <a:pt x="298" y="940"/>
                    <a:pt x="299" y="1042"/>
                  </a:cubicBezTo>
                  <a:cubicBezTo>
                    <a:pt x="300" y="1089"/>
                    <a:pt x="262" y="1109"/>
                    <a:pt x="225" y="1097"/>
                  </a:cubicBezTo>
                  <a:cubicBezTo>
                    <a:pt x="202" y="1090"/>
                    <a:pt x="193" y="1079"/>
                    <a:pt x="193" y="1053"/>
                  </a:cubicBezTo>
                  <a:cubicBezTo>
                    <a:pt x="192" y="975"/>
                    <a:pt x="193" y="898"/>
                    <a:pt x="193" y="821"/>
                  </a:cubicBezTo>
                  <a:cubicBezTo>
                    <a:pt x="193" y="791"/>
                    <a:pt x="192" y="762"/>
                    <a:pt x="193" y="733"/>
                  </a:cubicBezTo>
                  <a:cubicBezTo>
                    <a:pt x="193" y="718"/>
                    <a:pt x="188" y="713"/>
                    <a:pt x="173" y="713"/>
                  </a:cubicBezTo>
                  <a:cubicBezTo>
                    <a:pt x="136" y="714"/>
                    <a:pt x="99" y="713"/>
                    <a:pt x="59" y="713"/>
                  </a:cubicBezTo>
                  <a:cubicBezTo>
                    <a:pt x="61" y="704"/>
                    <a:pt x="62" y="697"/>
                    <a:pt x="64" y="690"/>
                  </a:cubicBezTo>
                  <a:cubicBezTo>
                    <a:pt x="106" y="529"/>
                    <a:pt x="148" y="368"/>
                    <a:pt x="190" y="207"/>
                  </a:cubicBezTo>
                  <a:cubicBezTo>
                    <a:pt x="191" y="203"/>
                    <a:pt x="192" y="199"/>
                    <a:pt x="193" y="195"/>
                  </a:cubicBezTo>
                  <a:cubicBezTo>
                    <a:pt x="195" y="183"/>
                    <a:pt x="191" y="174"/>
                    <a:pt x="178" y="172"/>
                  </a:cubicBezTo>
                  <a:cubicBezTo>
                    <a:pt x="165" y="170"/>
                    <a:pt x="160" y="176"/>
                    <a:pt x="157" y="187"/>
                  </a:cubicBezTo>
                  <a:cubicBezTo>
                    <a:pt x="134" y="277"/>
                    <a:pt x="110" y="366"/>
                    <a:pt x="86" y="455"/>
                  </a:cubicBezTo>
                  <a:cubicBezTo>
                    <a:pt x="84" y="465"/>
                    <a:pt x="80" y="476"/>
                    <a:pt x="75" y="485"/>
                  </a:cubicBezTo>
                  <a:cubicBezTo>
                    <a:pt x="66" y="502"/>
                    <a:pt x="50" y="509"/>
                    <a:pt x="31" y="504"/>
                  </a:cubicBezTo>
                  <a:cubicBezTo>
                    <a:pt x="14" y="500"/>
                    <a:pt x="2" y="488"/>
                    <a:pt x="1" y="469"/>
                  </a:cubicBezTo>
                  <a:cubicBezTo>
                    <a:pt x="0" y="459"/>
                    <a:pt x="1" y="449"/>
                    <a:pt x="3" y="440"/>
                  </a:cubicBezTo>
                  <a:cubicBezTo>
                    <a:pt x="31" y="332"/>
                    <a:pt x="60" y="225"/>
                    <a:pt x="89" y="118"/>
                  </a:cubicBezTo>
                  <a:cubicBezTo>
                    <a:pt x="94" y="102"/>
                    <a:pt x="101" y="85"/>
                    <a:pt x="110" y="71"/>
                  </a:cubicBezTo>
                  <a:cubicBezTo>
                    <a:pt x="127" y="43"/>
                    <a:pt x="152" y="25"/>
                    <a:pt x="186" y="23"/>
                  </a:cubicBezTo>
                  <a:cubicBezTo>
                    <a:pt x="210" y="22"/>
                    <a:pt x="234" y="21"/>
                    <a:pt x="257" y="19"/>
                  </a:cubicBezTo>
                  <a:cubicBezTo>
                    <a:pt x="258" y="21"/>
                    <a:pt x="259" y="23"/>
                    <a:pt x="259" y="24"/>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sp>
          <p:nvSpPr>
            <p:cNvPr id="62" name="Freeform 61"/>
            <p:cNvSpPr>
              <a:spLocks/>
            </p:cNvSpPr>
            <p:nvPr/>
          </p:nvSpPr>
          <p:spPr bwMode="auto">
            <a:xfrm>
              <a:off x="4008438" y="1370013"/>
              <a:ext cx="1744663" cy="3287713"/>
            </a:xfrm>
            <a:custGeom>
              <a:avLst/>
              <a:gdLst/>
              <a:ahLst/>
              <a:cxnLst>
                <a:cxn ang="0">
                  <a:pos x="222" y="569"/>
                </a:cxn>
                <a:cxn ang="0">
                  <a:pos x="192" y="591"/>
                </a:cxn>
                <a:cxn ang="0">
                  <a:pos x="192" y="831"/>
                </a:cxn>
                <a:cxn ang="0">
                  <a:pos x="154" y="875"/>
                </a:cxn>
                <a:cxn ang="0">
                  <a:pos x="109" y="833"/>
                </a:cxn>
                <a:cxn ang="0">
                  <a:pos x="108" y="595"/>
                </a:cxn>
                <a:cxn ang="0">
                  <a:pos x="81" y="567"/>
                </a:cxn>
                <a:cxn ang="0">
                  <a:pos x="0" y="567"/>
                </a:cxn>
                <a:cxn ang="0">
                  <a:pos x="16" y="505"/>
                </a:cxn>
                <a:cxn ang="0">
                  <a:pos x="106" y="162"/>
                </a:cxn>
                <a:cxn ang="0">
                  <a:pos x="109" y="152"/>
                </a:cxn>
                <a:cxn ang="0">
                  <a:pos x="98" y="133"/>
                </a:cxn>
                <a:cxn ang="0">
                  <a:pos x="78" y="145"/>
                </a:cxn>
                <a:cxn ang="0">
                  <a:pos x="43" y="278"/>
                </a:cxn>
                <a:cxn ang="0">
                  <a:pos x="34" y="296"/>
                </a:cxn>
                <a:cxn ang="0">
                  <a:pos x="3" y="180"/>
                </a:cxn>
                <a:cxn ang="0">
                  <a:pos x="10" y="146"/>
                </a:cxn>
                <a:cxn ang="0">
                  <a:pos x="33" y="69"/>
                </a:cxn>
                <a:cxn ang="0">
                  <a:pos x="164" y="20"/>
                </a:cxn>
                <a:cxn ang="0">
                  <a:pos x="241" y="20"/>
                </a:cxn>
                <a:cxn ang="0">
                  <a:pos x="383" y="77"/>
                </a:cxn>
                <a:cxn ang="0">
                  <a:pos x="439" y="276"/>
                </a:cxn>
                <a:cxn ang="0">
                  <a:pos x="459" y="349"/>
                </a:cxn>
                <a:cxn ang="0">
                  <a:pos x="435" y="399"/>
                </a:cxn>
                <a:cxn ang="0">
                  <a:pos x="394" y="366"/>
                </a:cxn>
                <a:cxn ang="0">
                  <a:pos x="341" y="163"/>
                </a:cxn>
                <a:cxn ang="0">
                  <a:pos x="335" y="142"/>
                </a:cxn>
                <a:cxn ang="0">
                  <a:pos x="317" y="133"/>
                </a:cxn>
                <a:cxn ang="0">
                  <a:pos x="307" y="148"/>
                </a:cxn>
                <a:cxn ang="0">
                  <a:pos x="309" y="164"/>
                </a:cxn>
                <a:cxn ang="0">
                  <a:pos x="408" y="554"/>
                </a:cxn>
                <a:cxn ang="0">
                  <a:pos x="411" y="567"/>
                </a:cxn>
                <a:cxn ang="0">
                  <a:pos x="330" y="567"/>
                </a:cxn>
                <a:cxn ang="0">
                  <a:pos x="307" y="591"/>
                </a:cxn>
                <a:cxn ang="0">
                  <a:pos x="307" y="830"/>
                </a:cxn>
                <a:cxn ang="0">
                  <a:pos x="260" y="875"/>
                </a:cxn>
                <a:cxn ang="0">
                  <a:pos x="222" y="830"/>
                </a:cxn>
                <a:cxn ang="0">
                  <a:pos x="222" y="594"/>
                </a:cxn>
                <a:cxn ang="0">
                  <a:pos x="222" y="569"/>
                </a:cxn>
              </a:cxnLst>
              <a:rect l="0" t="0" r="r" b="b"/>
              <a:pathLst>
                <a:path w="465" h="877">
                  <a:moveTo>
                    <a:pt x="222" y="569"/>
                  </a:moveTo>
                  <a:cubicBezTo>
                    <a:pt x="193" y="565"/>
                    <a:pt x="192" y="566"/>
                    <a:pt x="192" y="591"/>
                  </a:cubicBezTo>
                  <a:cubicBezTo>
                    <a:pt x="192" y="671"/>
                    <a:pt x="192" y="751"/>
                    <a:pt x="192" y="831"/>
                  </a:cubicBezTo>
                  <a:cubicBezTo>
                    <a:pt x="192" y="860"/>
                    <a:pt x="179" y="874"/>
                    <a:pt x="154" y="875"/>
                  </a:cubicBezTo>
                  <a:cubicBezTo>
                    <a:pt x="122" y="877"/>
                    <a:pt x="109" y="866"/>
                    <a:pt x="109" y="833"/>
                  </a:cubicBezTo>
                  <a:cubicBezTo>
                    <a:pt x="108" y="753"/>
                    <a:pt x="108" y="674"/>
                    <a:pt x="108" y="595"/>
                  </a:cubicBezTo>
                  <a:cubicBezTo>
                    <a:pt x="108" y="567"/>
                    <a:pt x="108" y="567"/>
                    <a:pt x="81" y="567"/>
                  </a:cubicBezTo>
                  <a:cubicBezTo>
                    <a:pt x="55" y="567"/>
                    <a:pt x="29" y="567"/>
                    <a:pt x="0" y="567"/>
                  </a:cubicBezTo>
                  <a:cubicBezTo>
                    <a:pt x="6" y="544"/>
                    <a:pt x="11" y="524"/>
                    <a:pt x="16" y="505"/>
                  </a:cubicBezTo>
                  <a:cubicBezTo>
                    <a:pt x="46" y="390"/>
                    <a:pt x="76" y="276"/>
                    <a:pt x="106" y="162"/>
                  </a:cubicBezTo>
                  <a:cubicBezTo>
                    <a:pt x="107" y="159"/>
                    <a:pt x="110" y="155"/>
                    <a:pt x="109" y="152"/>
                  </a:cubicBezTo>
                  <a:cubicBezTo>
                    <a:pt x="106" y="145"/>
                    <a:pt x="103" y="135"/>
                    <a:pt x="98" y="133"/>
                  </a:cubicBezTo>
                  <a:cubicBezTo>
                    <a:pt x="88" y="128"/>
                    <a:pt x="81" y="133"/>
                    <a:pt x="78" y="145"/>
                  </a:cubicBezTo>
                  <a:cubicBezTo>
                    <a:pt x="67" y="190"/>
                    <a:pt x="55" y="234"/>
                    <a:pt x="43" y="278"/>
                  </a:cubicBezTo>
                  <a:cubicBezTo>
                    <a:pt x="42" y="284"/>
                    <a:pt x="40" y="290"/>
                    <a:pt x="34" y="296"/>
                  </a:cubicBezTo>
                  <a:cubicBezTo>
                    <a:pt x="23" y="258"/>
                    <a:pt x="12" y="219"/>
                    <a:pt x="3" y="180"/>
                  </a:cubicBezTo>
                  <a:cubicBezTo>
                    <a:pt x="1" y="170"/>
                    <a:pt x="7" y="157"/>
                    <a:pt x="10" y="146"/>
                  </a:cubicBezTo>
                  <a:cubicBezTo>
                    <a:pt x="18" y="120"/>
                    <a:pt x="24" y="94"/>
                    <a:pt x="33" y="69"/>
                  </a:cubicBezTo>
                  <a:cubicBezTo>
                    <a:pt x="55" y="12"/>
                    <a:pt x="107" y="1"/>
                    <a:pt x="164" y="20"/>
                  </a:cubicBezTo>
                  <a:cubicBezTo>
                    <a:pt x="191" y="29"/>
                    <a:pt x="214" y="28"/>
                    <a:pt x="241" y="20"/>
                  </a:cubicBezTo>
                  <a:cubicBezTo>
                    <a:pt x="305" y="0"/>
                    <a:pt x="362" y="11"/>
                    <a:pt x="383" y="77"/>
                  </a:cubicBezTo>
                  <a:cubicBezTo>
                    <a:pt x="403" y="143"/>
                    <a:pt x="420" y="210"/>
                    <a:pt x="439" y="276"/>
                  </a:cubicBezTo>
                  <a:cubicBezTo>
                    <a:pt x="446" y="301"/>
                    <a:pt x="452" y="325"/>
                    <a:pt x="459" y="349"/>
                  </a:cubicBezTo>
                  <a:cubicBezTo>
                    <a:pt x="465" y="373"/>
                    <a:pt x="455" y="395"/>
                    <a:pt x="435" y="399"/>
                  </a:cubicBezTo>
                  <a:cubicBezTo>
                    <a:pt x="416" y="403"/>
                    <a:pt x="400" y="391"/>
                    <a:pt x="394" y="366"/>
                  </a:cubicBezTo>
                  <a:cubicBezTo>
                    <a:pt x="376" y="298"/>
                    <a:pt x="359" y="231"/>
                    <a:pt x="341" y="163"/>
                  </a:cubicBezTo>
                  <a:cubicBezTo>
                    <a:pt x="340" y="156"/>
                    <a:pt x="339" y="148"/>
                    <a:pt x="335" y="142"/>
                  </a:cubicBezTo>
                  <a:cubicBezTo>
                    <a:pt x="331" y="137"/>
                    <a:pt x="323" y="132"/>
                    <a:pt x="317" y="133"/>
                  </a:cubicBezTo>
                  <a:cubicBezTo>
                    <a:pt x="313" y="133"/>
                    <a:pt x="309" y="142"/>
                    <a:pt x="307" y="148"/>
                  </a:cubicBezTo>
                  <a:cubicBezTo>
                    <a:pt x="305" y="153"/>
                    <a:pt x="308" y="159"/>
                    <a:pt x="309" y="164"/>
                  </a:cubicBezTo>
                  <a:cubicBezTo>
                    <a:pt x="342" y="294"/>
                    <a:pt x="375" y="424"/>
                    <a:pt x="408" y="554"/>
                  </a:cubicBezTo>
                  <a:cubicBezTo>
                    <a:pt x="409" y="557"/>
                    <a:pt x="409" y="560"/>
                    <a:pt x="411" y="567"/>
                  </a:cubicBezTo>
                  <a:cubicBezTo>
                    <a:pt x="383" y="567"/>
                    <a:pt x="356" y="568"/>
                    <a:pt x="330" y="567"/>
                  </a:cubicBezTo>
                  <a:cubicBezTo>
                    <a:pt x="311" y="566"/>
                    <a:pt x="306" y="573"/>
                    <a:pt x="307" y="591"/>
                  </a:cubicBezTo>
                  <a:cubicBezTo>
                    <a:pt x="307" y="670"/>
                    <a:pt x="307" y="750"/>
                    <a:pt x="307" y="830"/>
                  </a:cubicBezTo>
                  <a:cubicBezTo>
                    <a:pt x="307" y="863"/>
                    <a:pt x="292" y="877"/>
                    <a:pt x="260" y="875"/>
                  </a:cubicBezTo>
                  <a:cubicBezTo>
                    <a:pt x="234" y="874"/>
                    <a:pt x="222" y="860"/>
                    <a:pt x="222" y="830"/>
                  </a:cubicBezTo>
                  <a:cubicBezTo>
                    <a:pt x="222" y="751"/>
                    <a:pt x="222" y="673"/>
                    <a:pt x="222" y="594"/>
                  </a:cubicBezTo>
                  <a:cubicBezTo>
                    <a:pt x="222" y="586"/>
                    <a:pt x="222" y="578"/>
                    <a:pt x="222" y="569"/>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sp>
          <p:nvSpPr>
            <p:cNvPr id="63" name="Freeform 62"/>
            <p:cNvSpPr>
              <a:spLocks/>
            </p:cNvSpPr>
            <p:nvPr/>
          </p:nvSpPr>
          <p:spPr bwMode="auto">
            <a:xfrm>
              <a:off x="0" y="1376363"/>
              <a:ext cx="1733550" cy="3278188"/>
            </a:xfrm>
            <a:custGeom>
              <a:avLst/>
              <a:gdLst/>
              <a:ahLst/>
              <a:cxnLst>
                <a:cxn ang="0">
                  <a:pos x="49" y="565"/>
                </a:cxn>
                <a:cxn ang="0">
                  <a:pos x="60" y="517"/>
                </a:cxn>
                <a:cxn ang="0">
                  <a:pos x="154" y="163"/>
                </a:cxn>
                <a:cxn ang="0">
                  <a:pos x="157" y="149"/>
                </a:cxn>
                <a:cxn ang="0">
                  <a:pos x="146" y="130"/>
                </a:cxn>
                <a:cxn ang="0">
                  <a:pos x="128" y="142"/>
                </a:cxn>
                <a:cxn ang="0">
                  <a:pos x="92" y="273"/>
                </a:cxn>
                <a:cxn ang="0">
                  <a:pos x="65" y="373"/>
                </a:cxn>
                <a:cxn ang="0">
                  <a:pos x="33" y="397"/>
                </a:cxn>
                <a:cxn ang="0">
                  <a:pos x="2" y="371"/>
                </a:cxn>
                <a:cxn ang="0">
                  <a:pos x="2" y="354"/>
                </a:cxn>
                <a:cxn ang="0">
                  <a:pos x="75" y="84"/>
                </a:cxn>
                <a:cxn ang="0">
                  <a:pos x="93" y="47"/>
                </a:cxn>
                <a:cxn ang="0">
                  <a:pos x="194" y="11"/>
                </a:cxn>
                <a:cxn ang="0">
                  <a:pos x="203" y="18"/>
                </a:cxn>
                <a:cxn ang="0">
                  <a:pos x="209" y="29"/>
                </a:cxn>
                <a:cxn ang="0">
                  <a:pos x="290" y="30"/>
                </a:cxn>
                <a:cxn ang="0">
                  <a:pos x="326" y="10"/>
                </a:cxn>
                <a:cxn ang="0">
                  <a:pos x="438" y="94"/>
                </a:cxn>
                <a:cxn ang="0">
                  <a:pos x="438" y="266"/>
                </a:cxn>
                <a:cxn ang="0">
                  <a:pos x="427" y="305"/>
                </a:cxn>
                <a:cxn ang="0">
                  <a:pos x="387" y="152"/>
                </a:cxn>
                <a:cxn ang="0">
                  <a:pos x="386" y="146"/>
                </a:cxn>
                <a:cxn ang="0">
                  <a:pos x="366" y="130"/>
                </a:cxn>
                <a:cxn ang="0">
                  <a:pos x="356" y="153"/>
                </a:cxn>
                <a:cxn ang="0">
                  <a:pos x="390" y="290"/>
                </a:cxn>
                <a:cxn ang="0">
                  <a:pos x="455" y="545"/>
                </a:cxn>
                <a:cxn ang="0">
                  <a:pos x="458" y="565"/>
                </a:cxn>
                <a:cxn ang="0">
                  <a:pos x="377" y="565"/>
                </a:cxn>
                <a:cxn ang="0">
                  <a:pos x="356" y="586"/>
                </a:cxn>
                <a:cxn ang="0">
                  <a:pos x="356" y="828"/>
                </a:cxn>
                <a:cxn ang="0">
                  <a:pos x="315" y="874"/>
                </a:cxn>
                <a:cxn ang="0">
                  <a:pos x="271" y="830"/>
                </a:cxn>
                <a:cxn ang="0">
                  <a:pos x="271" y="585"/>
                </a:cxn>
                <a:cxn ang="0">
                  <a:pos x="254" y="565"/>
                </a:cxn>
                <a:cxn ang="0">
                  <a:pos x="241" y="586"/>
                </a:cxn>
                <a:cxn ang="0">
                  <a:pos x="240" y="830"/>
                </a:cxn>
                <a:cxn ang="0">
                  <a:pos x="196" y="874"/>
                </a:cxn>
                <a:cxn ang="0">
                  <a:pos x="155" y="827"/>
                </a:cxn>
                <a:cxn ang="0">
                  <a:pos x="155" y="599"/>
                </a:cxn>
                <a:cxn ang="0">
                  <a:pos x="155" y="583"/>
                </a:cxn>
                <a:cxn ang="0">
                  <a:pos x="137" y="565"/>
                </a:cxn>
                <a:cxn ang="0">
                  <a:pos x="49" y="565"/>
                </a:cxn>
              </a:cxnLst>
              <a:rect l="0" t="0" r="r" b="b"/>
              <a:pathLst>
                <a:path w="462" h="874">
                  <a:moveTo>
                    <a:pt x="49" y="565"/>
                  </a:moveTo>
                  <a:cubicBezTo>
                    <a:pt x="53" y="548"/>
                    <a:pt x="56" y="532"/>
                    <a:pt x="60" y="517"/>
                  </a:cubicBezTo>
                  <a:cubicBezTo>
                    <a:pt x="91" y="399"/>
                    <a:pt x="123" y="281"/>
                    <a:pt x="154" y="163"/>
                  </a:cubicBezTo>
                  <a:cubicBezTo>
                    <a:pt x="155" y="158"/>
                    <a:pt x="158" y="153"/>
                    <a:pt x="157" y="149"/>
                  </a:cubicBezTo>
                  <a:cubicBezTo>
                    <a:pt x="155" y="142"/>
                    <a:pt x="150" y="136"/>
                    <a:pt x="146" y="130"/>
                  </a:cubicBezTo>
                  <a:cubicBezTo>
                    <a:pt x="140" y="134"/>
                    <a:pt x="129" y="137"/>
                    <a:pt x="128" y="142"/>
                  </a:cubicBezTo>
                  <a:cubicBezTo>
                    <a:pt x="115" y="186"/>
                    <a:pt x="104" y="229"/>
                    <a:pt x="92" y="273"/>
                  </a:cubicBezTo>
                  <a:cubicBezTo>
                    <a:pt x="84" y="306"/>
                    <a:pt x="75" y="340"/>
                    <a:pt x="65" y="373"/>
                  </a:cubicBezTo>
                  <a:cubicBezTo>
                    <a:pt x="61" y="388"/>
                    <a:pt x="50" y="398"/>
                    <a:pt x="33" y="397"/>
                  </a:cubicBezTo>
                  <a:cubicBezTo>
                    <a:pt x="16" y="397"/>
                    <a:pt x="7" y="386"/>
                    <a:pt x="2" y="371"/>
                  </a:cubicBezTo>
                  <a:cubicBezTo>
                    <a:pt x="0" y="366"/>
                    <a:pt x="1" y="359"/>
                    <a:pt x="2" y="354"/>
                  </a:cubicBezTo>
                  <a:cubicBezTo>
                    <a:pt x="27" y="264"/>
                    <a:pt x="51" y="174"/>
                    <a:pt x="75" y="84"/>
                  </a:cubicBezTo>
                  <a:cubicBezTo>
                    <a:pt x="79" y="71"/>
                    <a:pt x="85" y="58"/>
                    <a:pt x="93" y="47"/>
                  </a:cubicBezTo>
                  <a:cubicBezTo>
                    <a:pt x="113" y="15"/>
                    <a:pt x="159" y="0"/>
                    <a:pt x="194" y="11"/>
                  </a:cubicBezTo>
                  <a:cubicBezTo>
                    <a:pt x="197" y="12"/>
                    <a:pt x="200" y="15"/>
                    <a:pt x="203" y="18"/>
                  </a:cubicBezTo>
                  <a:cubicBezTo>
                    <a:pt x="205" y="21"/>
                    <a:pt x="206" y="25"/>
                    <a:pt x="209" y="29"/>
                  </a:cubicBezTo>
                  <a:cubicBezTo>
                    <a:pt x="234" y="71"/>
                    <a:pt x="264" y="72"/>
                    <a:pt x="290" y="30"/>
                  </a:cubicBezTo>
                  <a:cubicBezTo>
                    <a:pt x="299" y="15"/>
                    <a:pt x="309" y="11"/>
                    <a:pt x="326" y="10"/>
                  </a:cubicBezTo>
                  <a:cubicBezTo>
                    <a:pt x="402" y="6"/>
                    <a:pt x="420" y="44"/>
                    <a:pt x="438" y="94"/>
                  </a:cubicBezTo>
                  <a:cubicBezTo>
                    <a:pt x="459" y="152"/>
                    <a:pt x="462" y="208"/>
                    <a:pt x="438" y="266"/>
                  </a:cubicBezTo>
                  <a:cubicBezTo>
                    <a:pt x="434" y="276"/>
                    <a:pt x="432" y="288"/>
                    <a:pt x="427" y="305"/>
                  </a:cubicBezTo>
                  <a:cubicBezTo>
                    <a:pt x="413" y="251"/>
                    <a:pt x="400" y="201"/>
                    <a:pt x="387" y="152"/>
                  </a:cubicBezTo>
                  <a:cubicBezTo>
                    <a:pt x="387" y="150"/>
                    <a:pt x="387" y="148"/>
                    <a:pt x="386" y="146"/>
                  </a:cubicBezTo>
                  <a:cubicBezTo>
                    <a:pt x="383" y="136"/>
                    <a:pt x="379" y="126"/>
                    <a:pt x="366" y="130"/>
                  </a:cubicBezTo>
                  <a:cubicBezTo>
                    <a:pt x="353" y="133"/>
                    <a:pt x="353" y="142"/>
                    <a:pt x="356" y="153"/>
                  </a:cubicBezTo>
                  <a:cubicBezTo>
                    <a:pt x="367" y="199"/>
                    <a:pt x="378" y="245"/>
                    <a:pt x="390" y="290"/>
                  </a:cubicBezTo>
                  <a:cubicBezTo>
                    <a:pt x="412" y="375"/>
                    <a:pt x="434" y="460"/>
                    <a:pt x="455" y="545"/>
                  </a:cubicBezTo>
                  <a:cubicBezTo>
                    <a:pt x="457" y="551"/>
                    <a:pt x="457" y="557"/>
                    <a:pt x="458" y="565"/>
                  </a:cubicBezTo>
                  <a:cubicBezTo>
                    <a:pt x="430" y="565"/>
                    <a:pt x="404" y="566"/>
                    <a:pt x="377" y="565"/>
                  </a:cubicBezTo>
                  <a:cubicBezTo>
                    <a:pt x="361" y="564"/>
                    <a:pt x="356" y="569"/>
                    <a:pt x="356" y="586"/>
                  </a:cubicBezTo>
                  <a:cubicBezTo>
                    <a:pt x="357" y="667"/>
                    <a:pt x="356" y="747"/>
                    <a:pt x="356" y="828"/>
                  </a:cubicBezTo>
                  <a:cubicBezTo>
                    <a:pt x="356" y="857"/>
                    <a:pt x="341" y="873"/>
                    <a:pt x="315" y="874"/>
                  </a:cubicBezTo>
                  <a:cubicBezTo>
                    <a:pt x="285" y="874"/>
                    <a:pt x="271" y="861"/>
                    <a:pt x="271" y="830"/>
                  </a:cubicBezTo>
                  <a:cubicBezTo>
                    <a:pt x="271" y="748"/>
                    <a:pt x="271" y="667"/>
                    <a:pt x="271" y="585"/>
                  </a:cubicBezTo>
                  <a:cubicBezTo>
                    <a:pt x="271" y="572"/>
                    <a:pt x="270" y="564"/>
                    <a:pt x="254" y="565"/>
                  </a:cubicBezTo>
                  <a:cubicBezTo>
                    <a:pt x="238" y="565"/>
                    <a:pt x="241" y="576"/>
                    <a:pt x="241" y="586"/>
                  </a:cubicBezTo>
                  <a:cubicBezTo>
                    <a:pt x="240" y="667"/>
                    <a:pt x="241" y="748"/>
                    <a:pt x="240" y="830"/>
                  </a:cubicBezTo>
                  <a:cubicBezTo>
                    <a:pt x="240" y="860"/>
                    <a:pt x="226" y="874"/>
                    <a:pt x="196" y="874"/>
                  </a:cubicBezTo>
                  <a:cubicBezTo>
                    <a:pt x="168" y="873"/>
                    <a:pt x="156" y="859"/>
                    <a:pt x="155" y="827"/>
                  </a:cubicBezTo>
                  <a:cubicBezTo>
                    <a:pt x="155" y="751"/>
                    <a:pt x="155" y="675"/>
                    <a:pt x="155" y="599"/>
                  </a:cubicBezTo>
                  <a:cubicBezTo>
                    <a:pt x="155" y="593"/>
                    <a:pt x="155" y="588"/>
                    <a:pt x="155" y="583"/>
                  </a:cubicBezTo>
                  <a:cubicBezTo>
                    <a:pt x="157" y="569"/>
                    <a:pt x="151" y="564"/>
                    <a:pt x="137" y="565"/>
                  </a:cubicBezTo>
                  <a:cubicBezTo>
                    <a:pt x="109" y="566"/>
                    <a:pt x="80" y="565"/>
                    <a:pt x="49" y="565"/>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sp>
          <p:nvSpPr>
            <p:cNvPr id="64" name="Freeform 63"/>
            <p:cNvSpPr>
              <a:spLocks/>
            </p:cNvSpPr>
            <p:nvPr/>
          </p:nvSpPr>
          <p:spPr bwMode="auto">
            <a:xfrm>
              <a:off x="2381251" y="0"/>
              <a:ext cx="971550" cy="758825"/>
            </a:xfrm>
            <a:custGeom>
              <a:avLst/>
              <a:gdLst/>
              <a:ahLst/>
              <a:cxnLst>
                <a:cxn ang="0">
                  <a:pos x="223" y="196"/>
                </a:cxn>
                <a:cxn ang="0">
                  <a:pos x="223" y="132"/>
                </a:cxn>
                <a:cxn ang="0">
                  <a:pos x="203" y="115"/>
                </a:cxn>
                <a:cxn ang="0">
                  <a:pos x="102" y="76"/>
                </a:cxn>
                <a:cxn ang="0">
                  <a:pos x="81" y="78"/>
                </a:cxn>
                <a:cxn ang="0">
                  <a:pos x="43" y="188"/>
                </a:cxn>
                <a:cxn ang="0">
                  <a:pos x="49" y="202"/>
                </a:cxn>
                <a:cxn ang="0">
                  <a:pos x="47" y="49"/>
                </a:cxn>
                <a:cxn ang="0">
                  <a:pos x="212" y="43"/>
                </a:cxn>
                <a:cxn ang="0">
                  <a:pos x="223" y="196"/>
                </a:cxn>
              </a:cxnLst>
              <a:rect l="0" t="0" r="r" b="b"/>
              <a:pathLst>
                <a:path w="259" h="202">
                  <a:moveTo>
                    <a:pt x="223" y="196"/>
                  </a:moveTo>
                  <a:cubicBezTo>
                    <a:pt x="223" y="178"/>
                    <a:pt x="225" y="155"/>
                    <a:pt x="223" y="132"/>
                  </a:cubicBezTo>
                  <a:cubicBezTo>
                    <a:pt x="222" y="125"/>
                    <a:pt x="210" y="116"/>
                    <a:pt x="203" y="115"/>
                  </a:cubicBezTo>
                  <a:cubicBezTo>
                    <a:pt x="165" y="112"/>
                    <a:pt x="132" y="100"/>
                    <a:pt x="102" y="76"/>
                  </a:cubicBezTo>
                  <a:cubicBezTo>
                    <a:pt x="98" y="73"/>
                    <a:pt x="87" y="74"/>
                    <a:pt x="81" y="78"/>
                  </a:cubicBezTo>
                  <a:cubicBezTo>
                    <a:pt x="45" y="101"/>
                    <a:pt x="29" y="146"/>
                    <a:pt x="43" y="188"/>
                  </a:cubicBezTo>
                  <a:cubicBezTo>
                    <a:pt x="45" y="192"/>
                    <a:pt x="47" y="196"/>
                    <a:pt x="49" y="202"/>
                  </a:cubicBezTo>
                  <a:cubicBezTo>
                    <a:pt x="12" y="174"/>
                    <a:pt x="0" y="99"/>
                    <a:pt x="47" y="49"/>
                  </a:cubicBezTo>
                  <a:cubicBezTo>
                    <a:pt x="92" y="2"/>
                    <a:pt x="167" y="0"/>
                    <a:pt x="212" y="43"/>
                  </a:cubicBezTo>
                  <a:cubicBezTo>
                    <a:pt x="259" y="89"/>
                    <a:pt x="258" y="164"/>
                    <a:pt x="223" y="196"/>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sp>
          <p:nvSpPr>
            <p:cNvPr id="65" name="Freeform 64"/>
            <p:cNvSpPr>
              <a:spLocks/>
            </p:cNvSpPr>
            <p:nvPr/>
          </p:nvSpPr>
          <p:spPr bwMode="auto">
            <a:xfrm>
              <a:off x="547688" y="511176"/>
              <a:ext cx="817563" cy="779463"/>
            </a:xfrm>
            <a:custGeom>
              <a:avLst/>
              <a:gdLst/>
              <a:ahLst/>
              <a:cxnLst>
                <a:cxn ang="0">
                  <a:pos x="64" y="208"/>
                </a:cxn>
                <a:cxn ang="0">
                  <a:pos x="0" y="185"/>
                </a:cxn>
                <a:cxn ang="0">
                  <a:pos x="23" y="78"/>
                </a:cxn>
                <a:cxn ang="0">
                  <a:pos x="54" y="42"/>
                </a:cxn>
                <a:cxn ang="0">
                  <a:pos x="65" y="34"/>
                </a:cxn>
                <a:cxn ang="0">
                  <a:pos x="179" y="45"/>
                </a:cxn>
                <a:cxn ang="0">
                  <a:pos x="197" y="93"/>
                </a:cxn>
                <a:cxn ang="0">
                  <a:pos x="218" y="180"/>
                </a:cxn>
                <a:cxn ang="0">
                  <a:pos x="140" y="207"/>
                </a:cxn>
                <a:cxn ang="0">
                  <a:pos x="187" y="151"/>
                </a:cxn>
                <a:cxn ang="0">
                  <a:pos x="146" y="89"/>
                </a:cxn>
                <a:cxn ang="0">
                  <a:pos x="80" y="61"/>
                </a:cxn>
                <a:cxn ang="0">
                  <a:pos x="55" y="68"/>
                </a:cxn>
                <a:cxn ang="0">
                  <a:pos x="66" y="202"/>
                </a:cxn>
                <a:cxn ang="0">
                  <a:pos x="64" y="208"/>
                </a:cxn>
              </a:cxnLst>
              <a:rect l="0" t="0" r="r" b="b"/>
              <a:pathLst>
                <a:path w="218" h="208">
                  <a:moveTo>
                    <a:pt x="64" y="208"/>
                  </a:moveTo>
                  <a:cubicBezTo>
                    <a:pt x="42" y="200"/>
                    <a:pt x="20" y="192"/>
                    <a:pt x="0" y="185"/>
                  </a:cubicBezTo>
                  <a:cubicBezTo>
                    <a:pt x="8" y="146"/>
                    <a:pt x="15" y="112"/>
                    <a:pt x="23" y="78"/>
                  </a:cubicBezTo>
                  <a:cubicBezTo>
                    <a:pt x="27" y="61"/>
                    <a:pt x="36" y="48"/>
                    <a:pt x="54" y="42"/>
                  </a:cubicBezTo>
                  <a:cubicBezTo>
                    <a:pt x="58" y="40"/>
                    <a:pt x="62" y="37"/>
                    <a:pt x="65" y="34"/>
                  </a:cubicBezTo>
                  <a:cubicBezTo>
                    <a:pt x="98" y="0"/>
                    <a:pt x="154" y="5"/>
                    <a:pt x="179" y="45"/>
                  </a:cubicBezTo>
                  <a:cubicBezTo>
                    <a:pt x="188" y="60"/>
                    <a:pt x="193" y="77"/>
                    <a:pt x="197" y="93"/>
                  </a:cubicBezTo>
                  <a:cubicBezTo>
                    <a:pt x="205" y="121"/>
                    <a:pt x="211" y="150"/>
                    <a:pt x="218" y="180"/>
                  </a:cubicBezTo>
                  <a:cubicBezTo>
                    <a:pt x="204" y="195"/>
                    <a:pt x="195" y="198"/>
                    <a:pt x="140" y="207"/>
                  </a:cubicBezTo>
                  <a:cubicBezTo>
                    <a:pt x="165" y="196"/>
                    <a:pt x="182" y="179"/>
                    <a:pt x="187" y="151"/>
                  </a:cubicBezTo>
                  <a:cubicBezTo>
                    <a:pt x="192" y="118"/>
                    <a:pt x="178" y="96"/>
                    <a:pt x="146" y="89"/>
                  </a:cubicBezTo>
                  <a:cubicBezTo>
                    <a:pt x="123" y="83"/>
                    <a:pt x="97" y="83"/>
                    <a:pt x="80" y="61"/>
                  </a:cubicBezTo>
                  <a:cubicBezTo>
                    <a:pt x="71" y="51"/>
                    <a:pt x="61" y="59"/>
                    <a:pt x="55" y="68"/>
                  </a:cubicBezTo>
                  <a:cubicBezTo>
                    <a:pt x="29" y="106"/>
                    <a:pt x="10" y="157"/>
                    <a:pt x="66" y="202"/>
                  </a:cubicBezTo>
                  <a:cubicBezTo>
                    <a:pt x="65" y="204"/>
                    <a:pt x="64" y="206"/>
                    <a:pt x="64" y="208"/>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sp>
          <p:nvSpPr>
            <p:cNvPr id="66" name="Freeform 65"/>
            <p:cNvSpPr>
              <a:spLocks/>
            </p:cNvSpPr>
            <p:nvPr/>
          </p:nvSpPr>
          <p:spPr bwMode="auto">
            <a:xfrm>
              <a:off x="4478338" y="619126"/>
              <a:ext cx="603250" cy="322263"/>
            </a:xfrm>
            <a:custGeom>
              <a:avLst/>
              <a:gdLst/>
              <a:ahLst/>
              <a:cxnLst>
                <a:cxn ang="0">
                  <a:pos x="101" y="64"/>
                </a:cxn>
                <a:cxn ang="0">
                  <a:pos x="0" y="86"/>
                </a:cxn>
                <a:cxn ang="0">
                  <a:pos x="76" y="5"/>
                </a:cxn>
                <a:cxn ang="0">
                  <a:pos x="161" y="64"/>
                </a:cxn>
                <a:cxn ang="0">
                  <a:pos x="101" y="64"/>
                </a:cxn>
              </a:cxnLst>
              <a:rect l="0" t="0" r="r" b="b"/>
              <a:pathLst>
                <a:path w="161" h="86">
                  <a:moveTo>
                    <a:pt x="101" y="64"/>
                  </a:moveTo>
                  <a:cubicBezTo>
                    <a:pt x="66" y="72"/>
                    <a:pt x="33" y="79"/>
                    <a:pt x="0" y="86"/>
                  </a:cubicBezTo>
                  <a:cubicBezTo>
                    <a:pt x="1" y="40"/>
                    <a:pt x="32" y="10"/>
                    <a:pt x="76" y="5"/>
                  </a:cubicBezTo>
                  <a:cubicBezTo>
                    <a:pt x="120" y="0"/>
                    <a:pt x="152" y="23"/>
                    <a:pt x="161" y="64"/>
                  </a:cubicBezTo>
                  <a:cubicBezTo>
                    <a:pt x="125" y="75"/>
                    <a:pt x="104" y="74"/>
                    <a:pt x="101" y="64"/>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sp>
          <p:nvSpPr>
            <p:cNvPr id="67" name="Freeform 66"/>
            <p:cNvSpPr>
              <a:spLocks/>
            </p:cNvSpPr>
            <p:nvPr/>
          </p:nvSpPr>
          <p:spPr bwMode="auto">
            <a:xfrm>
              <a:off x="2708276" y="1062038"/>
              <a:ext cx="336550" cy="415925"/>
            </a:xfrm>
            <a:custGeom>
              <a:avLst/>
              <a:gdLst/>
              <a:ahLst/>
              <a:cxnLst>
                <a:cxn ang="0">
                  <a:pos x="45" y="111"/>
                </a:cxn>
                <a:cxn ang="0">
                  <a:pos x="1" y="14"/>
                </a:cxn>
                <a:cxn ang="0">
                  <a:pos x="15" y="0"/>
                </a:cxn>
                <a:cxn ang="0">
                  <a:pos x="77" y="1"/>
                </a:cxn>
                <a:cxn ang="0">
                  <a:pos x="89" y="13"/>
                </a:cxn>
                <a:cxn ang="0">
                  <a:pos x="45" y="111"/>
                </a:cxn>
              </a:cxnLst>
              <a:rect l="0" t="0" r="r" b="b"/>
              <a:pathLst>
                <a:path w="90" h="111">
                  <a:moveTo>
                    <a:pt x="45" y="111"/>
                  </a:moveTo>
                  <a:cubicBezTo>
                    <a:pt x="16" y="84"/>
                    <a:pt x="5" y="50"/>
                    <a:pt x="1" y="14"/>
                  </a:cubicBezTo>
                  <a:cubicBezTo>
                    <a:pt x="0" y="3"/>
                    <a:pt x="5" y="0"/>
                    <a:pt x="15" y="0"/>
                  </a:cubicBezTo>
                  <a:cubicBezTo>
                    <a:pt x="35" y="1"/>
                    <a:pt x="56" y="0"/>
                    <a:pt x="77" y="1"/>
                  </a:cubicBezTo>
                  <a:cubicBezTo>
                    <a:pt x="81" y="1"/>
                    <a:pt x="90" y="9"/>
                    <a:pt x="89" y="13"/>
                  </a:cubicBezTo>
                  <a:cubicBezTo>
                    <a:pt x="87" y="50"/>
                    <a:pt x="76" y="84"/>
                    <a:pt x="45" y="111"/>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sp>
          <p:nvSpPr>
            <p:cNvPr id="68" name="Freeform 67"/>
            <p:cNvSpPr>
              <a:spLocks/>
            </p:cNvSpPr>
            <p:nvPr/>
          </p:nvSpPr>
          <p:spPr bwMode="auto">
            <a:xfrm>
              <a:off x="4638676" y="500063"/>
              <a:ext cx="277813" cy="111125"/>
            </a:xfrm>
            <a:custGeom>
              <a:avLst/>
              <a:gdLst/>
              <a:ahLst/>
              <a:cxnLst>
                <a:cxn ang="0">
                  <a:pos x="0" y="30"/>
                </a:cxn>
                <a:cxn ang="0">
                  <a:pos x="32" y="2"/>
                </a:cxn>
                <a:cxn ang="0">
                  <a:pos x="74" y="24"/>
                </a:cxn>
                <a:cxn ang="0">
                  <a:pos x="0" y="30"/>
                </a:cxn>
              </a:cxnLst>
              <a:rect l="0" t="0" r="r" b="b"/>
              <a:pathLst>
                <a:path w="74" h="30">
                  <a:moveTo>
                    <a:pt x="0" y="30"/>
                  </a:moveTo>
                  <a:cubicBezTo>
                    <a:pt x="4" y="14"/>
                    <a:pt x="14" y="4"/>
                    <a:pt x="32" y="2"/>
                  </a:cubicBezTo>
                  <a:cubicBezTo>
                    <a:pt x="51" y="0"/>
                    <a:pt x="65" y="6"/>
                    <a:pt x="74" y="24"/>
                  </a:cubicBezTo>
                  <a:cubicBezTo>
                    <a:pt x="49" y="26"/>
                    <a:pt x="25" y="28"/>
                    <a:pt x="0" y="30"/>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grpSp>
      <p:grpSp>
        <p:nvGrpSpPr>
          <p:cNvPr id="6" name="Group 68"/>
          <p:cNvGrpSpPr/>
          <p:nvPr/>
        </p:nvGrpSpPr>
        <p:grpSpPr>
          <a:xfrm>
            <a:off x="10354322" y="2839602"/>
            <a:ext cx="610099" cy="664360"/>
            <a:chOff x="0" y="0"/>
            <a:chExt cx="7318375" cy="7969251"/>
          </a:xfrm>
          <a:solidFill>
            <a:srgbClr val="24B3BA"/>
          </a:solidFill>
        </p:grpSpPr>
        <p:sp>
          <p:nvSpPr>
            <p:cNvPr id="72" name="Freeform 71"/>
            <p:cNvSpPr>
              <a:spLocks noEditPoints="1"/>
            </p:cNvSpPr>
            <p:nvPr/>
          </p:nvSpPr>
          <p:spPr bwMode="auto">
            <a:xfrm>
              <a:off x="0" y="0"/>
              <a:ext cx="7318375" cy="7969251"/>
            </a:xfrm>
            <a:custGeom>
              <a:avLst/>
              <a:gdLst/>
              <a:ahLst/>
              <a:cxnLst>
                <a:cxn ang="0">
                  <a:pos x="0" y="2504"/>
                </a:cxn>
                <a:cxn ang="0">
                  <a:pos x="78" y="2164"/>
                </a:cxn>
                <a:cxn ang="0">
                  <a:pos x="208" y="1615"/>
                </a:cxn>
                <a:cxn ang="0">
                  <a:pos x="581" y="1600"/>
                </a:cxn>
                <a:cxn ang="0">
                  <a:pos x="720" y="1142"/>
                </a:cxn>
                <a:cxn ang="0">
                  <a:pos x="711" y="809"/>
                </a:cxn>
                <a:cxn ang="0">
                  <a:pos x="728" y="297"/>
                </a:cxn>
                <a:cxn ang="0">
                  <a:pos x="1147" y="0"/>
                </a:cxn>
                <a:cxn ang="0">
                  <a:pos x="1282" y="4"/>
                </a:cxn>
                <a:cxn ang="0">
                  <a:pos x="1678" y="383"/>
                </a:cxn>
                <a:cxn ang="0">
                  <a:pos x="1680" y="1031"/>
                </a:cxn>
                <a:cxn ang="0">
                  <a:pos x="1821" y="1341"/>
                </a:cxn>
                <a:cxn ang="0">
                  <a:pos x="1909" y="1616"/>
                </a:cxn>
                <a:cxn ang="0">
                  <a:pos x="2098" y="1630"/>
                </a:cxn>
                <a:cxn ang="0">
                  <a:pos x="2273" y="2372"/>
                </a:cxn>
                <a:cxn ang="0">
                  <a:pos x="101" y="2420"/>
                </a:cxn>
                <a:cxn ang="0">
                  <a:pos x="2029" y="1696"/>
                </a:cxn>
                <a:cxn ang="0">
                  <a:pos x="1854" y="1733"/>
                </a:cxn>
                <a:cxn ang="0">
                  <a:pos x="1706" y="1883"/>
                </a:cxn>
                <a:cxn ang="0">
                  <a:pos x="1647" y="2002"/>
                </a:cxn>
                <a:cxn ang="0">
                  <a:pos x="789" y="2020"/>
                </a:cxn>
                <a:cxn ang="0">
                  <a:pos x="739" y="1854"/>
                </a:cxn>
                <a:cxn ang="0">
                  <a:pos x="632" y="1712"/>
                </a:cxn>
                <a:cxn ang="0">
                  <a:pos x="292" y="1696"/>
                </a:cxn>
                <a:cxn ang="0">
                  <a:pos x="101" y="2420"/>
                </a:cxn>
                <a:cxn ang="0">
                  <a:pos x="1384" y="1055"/>
                </a:cxn>
                <a:cxn ang="0">
                  <a:pos x="1331" y="1016"/>
                </a:cxn>
                <a:cxn ang="0">
                  <a:pos x="1343" y="876"/>
                </a:cxn>
                <a:cxn ang="0">
                  <a:pos x="1639" y="530"/>
                </a:cxn>
                <a:cxn ang="0">
                  <a:pos x="1559" y="475"/>
                </a:cxn>
                <a:cxn ang="0">
                  <a:pos x="1238" y="341"/>
                </a:cxn>
                <a:cxn ang="0">
                  <a:pos x="816" y="427"/>
                </a:cxn>
                <a:cxn ang="0">
                  <a:pos x="831" y="641"/>
                </a:cxn>
                <a:cxn ang="0">
                  <a:pos x="1093" y="898"/>
                </a:cxn>
                <a:cxn ang="0">
                  <a:pos x="1067" y="1040"/>
                </a:cxn>
                <a:cxn ang="0">
                  <a:pos x="1216" y="1358"/>
                </a:cxn>
                <a:cxn ang="0">
                  <a:pos x="727" y="1479"/>
                </a:cxn>
                <a:cxn ang="0">
                  <a:pos x="811" y="1944"/>
                </a:cxn>
                <a:cxn ang="0">
                  <a:pos x="1577" y="1965"/>
                </a:cxn>
                <a:cxn ang="0">
                  <a:pos x="1671" y="1577"/>
                </a:cxn>
                <a:cxn ang="0">
                  <a:pos x="1617" y="1382"/>
                </a:cxn>
                <a:cxn ang="0">
                  <a:pos x="1521" y="1294"/>
                </a:cxn>
                <a:cxn ang="0">
                  <a:pos x="1617" y="1382"/>
                </a:cxn>
                <a:cxn ang="0">
                  <a:pos x="888" y="1342"/>
                </a:cxn>
                <a:cxn ang="0">
                  <a:pos x="904" y="1391"/>
                </a:cxn>
              </a:cxnLst>
              <a:rect l="0" t="0" r="r" b="b"/>
              <a:pathLst>
                <a:path w="2302" h="2504">
                  <a:moveTo>
                    <a:pt x="2302" y="2504"/>
                  </a:moveTo>
                  <a:cubicBezTo>
                    <a:pt x="1535" y="2504"/>
                    <a:pt x="767" y="2504"/>
                    <a:pt x="0" y="2504"/>
                  </a:cubicBezTo>
                  <a:cubicBezTo>
                    <a:pt x="0" y="2499"/>
                    <a:pt x="0" y="2493"/>
                    <a:pt x="2" y="2488"/>
                  </a:cubicBezTo>
                  <a:cubicBezTo>
                    <a:pt x="27" y="2380"/>
                    <a:pt x="52" y="2272"/>
                    <a:pt x="78" y="2164"/>
                  </a:cubicBezTo>
                  <a:cubicBezTo>
                    <a:pt x="111" y="2021"/>
                    <a:pt x="145" y="1879"/>
                    <a:pt x="179" y="1737"/>
                  </a:cubicBezTo>
                  <a:cubicBezTo>
                    <a:pt x="189" y="1697"/>
                    <a:pt x="198" y="1657"/>
                    <a:pt x="208" y="1615"/>
                  </a:cubicBezTo>
                  <a:cubicBezTo>
                    <a:pt x="334" y="1615"/>
                    <a:pt x="458" y="1615"/>
                    <a:pt x="584" y="1615"/>
                  </a:cubicBezTo>
                  <a:cubicBezTo>
                    <a:pt x="583" y="1608"/>
                    <a:pt x="582" y="1604"/>
                    <a:pt x="581" y="1600"/>
                  </a:cubicBezTo>
                  <a:cubicBezTo>
                    <a:pt x="572" y="1557"/>
                    <a:pt x="567" y="1514"/>
                    <a:pt x="578" y="1471"/>
                  </a:cubicBezTo>
                  <a:cubicBezTo>
                    <a:pt x="609" y="1354"/>
                    <a:pt x="664" y="1248"/>
                    <a:pt x="720" y="1142"/>
                  </a:cubicBezTo>
                  <a:cubicBezTo>
                    <a:pt x="726" y="1131"/>
                    <a:pt x="729" y="1117"/>
                    <a:pt x="728" y="1105"/>
                  </a:cubicBezTo>
                  <a:cubicBezTo>
                    <a:pt x="723" y="1006"/>
                    <a:pt x="717" y="908"/>
                    <a:pt x="711" y="809"/>
                  </a:cubicBezTo>
                  <a:cubicBezTo>
                    <a:pt x="706" y="732"/>
                    <a:pt x="703" y="655"/>
                    <a:pt x="696" y="578"/>
                  </a:cubicBezTo>
                  <a:cubicBezTo>
                    <a:pt x="687" y="482"/>
                    <a:pt x="692" y="388"/>
                    <a:pt x="728" y="297"/>
                  </a:cubicBezTo>
                  <a:cubicBezTo>
                    <a:pt x="785" y="150"/>
                    <a:pt x="890" y="56"/>
                    <a:pt x="1044" y="20"/>
                  </a:cubicBezTo>
                  <a:cubicBezTo>
                    <a:pt x="1078" y="11"/>
                    <a:pt x="1113" y="6"/>
                    <a:pt x="1147" y="0"/>
                  </a:cubicBezTo>
                  <a:cubicBezTo>
                    <a:pt x="1186" y="0"/>
                    <a:pt x="1224" y="0"/>
                    <a:pt x="1263" y="0"/>
                  </a:cubicBezTo>
                  <a:cubicBezTo>
                    <a:pt x="1269" y="1"/>
                    <a:pt x="1276" y="3"/>
                    <a:pt x="1282" y="4"/>
                  </a:cubicBezTo>
                  <a:cubicBezTo>
                    <a:pt x="1355" y="14"/>
                    <a:pt x="1424" y="34"/>
                    <a:pt x="1485" y="76"/>
                  </a:cubicBezTo>
                  <a:cubicBezTo>
                    <a:pt x="1594" y="150"/>
                    <a:pt x="1647" y="261"/>
                    <a:pt x="1678" y="383"/>
                  </a:cubicBezTo>
                  <a:cubicBezTo>
                    <a:pt x="1707" y="502"/>
                    <a:pt x="1711" y="623"/>
                    <a:pt x="1704" y="744"/>
                  </a:cubicBezTo>
                  <a:cubicBezTo>
                    <a:pt x="1698" y="840"/>
                    <a:pt x="1688" y="935"/>
                    <a:pt x="1680" y="1031"/>
                  </a:cubicBezTo>
                  <a:cubicBezTo>
                    <a:pt x="1679" y="1043"/>
                    <a:pt x="1680" y="1057"/>
                    <a:pt x="1686" y="1067"/>
                  </a:cubicBezTo>
                  <a:cubicBezTo>
                    <a:pt x="1737" y="1155"/>
                    <a:pt x="1784" y="1245"/>
                    <a:pt x="1821" y="1341"/>
                  </a:cubicBezTo>
                  <a:cubicBezTo>
                    <a:pt x="1852" y="1422"/>
                    <a:pt x="1881" y="1504"/>
                    <a:pt x="1885" y="1593"/>
                  </a:cubicBezTo>
                  <a:cubicBezTo>
                    <a:pt x="1886" y="1611"/>
                    <a:pt x="1891" y="1616"/>
                    <a:pt x="1909" y="1616"/>
                  </a:cubicBezTo>
                  <a:cubicBezTo>
                    <a:pt x="1970" y="1615"/>
                    <a:pt x="2032" y="1616"/>
                    <a:pt x="2093" y="1616"/>
                  </a:cubicBezTo>
                  <a:cubicBezTo>
                    <a:pt x="2095" y="1621"/>
                    <a:pt x="2097" y="1625"/>
                    <a:pt x="2098" y="1630"/>
                  </a:cubicBezTo>
                  <a:cubicBezTo>
                    <a:pt x="2112" y="1691"/>
                    <a:pt x="2126" y="1752"/>
                    <a:pt x="2141" y="1812"/>
                  </a:cubicBezTo>
                  <a:cubicBezTo>
                    <a:pt x="2185" y="1999"/>
                    <a:pt x="2229" y="2185"/>
                    <a:pt x="2273" y="2372"/>
                  </a:cubicBezTo>
                  <a:cubicBezTo>
                    <a:pt x="2283" y="2416"/>
                    <a:pt x="2293" y="2460"/>
                    <a:pt x="2302" y="2504"/>
                  </a:cubicBezTo>
                  <a:close/>
                  <a:moveTo>
                    <a:pt x="101" y="2420"/>
                  </a:moveTo>
                  <a:cubicBezTo>
                    <a:pt x="802" y="2420"/>
                    <a:pt x="1501" y="2420"/>
                    <a:pt x="2201" y="2420"/>
                  </a:cubicBezTo>
                  <a:cubicBezTo>
                    <a:pt x="2143" y="2178"/>
                    <a:pt x="2087" y="1937"/>
                    <a:pt x="2029" y="1696"/>
                  </a:cubicBezTo>
                  <a:cubicBezTo>
                    <a:pt x="1990" y="1696"/>
                    <a:pt x="1953" y="1698"/>
                    <a:pt x="1916" y="1695"/>
                  </a:cubicBezTo>
                  <a:cubicBezTo>
                    <a:pt x="1884" y="1693"/>
                    <a:pt x="1861" y="1697"/>
                    <a:pt x="1854" y="1733"/>
                  </a:cubicBezTo>
                  <a:cubicBezTo>
                    <a:pt x="1854" y="1736"/>
                    <a:pt x="1851" y="1739"/>
                    <a:pt x="1849" y="1742"/>
                  </a:cubicBezTo>
                  <a:cubicBezTo>
                    <a:pt x="1815" y="1803"/>
                    <a:pt x="1766" y="1848"/>
                    <a:pt x="1706" y="1883"/>
                  </a:cubicBezTo>
                  <a:cubicBezTo>
                    <a:pt x="1695" y="1889"/>
                    <a:pt x="1682" y="1892"/>
                    <a:pt x="1666" y="1898"/>
                  </a:cubicBezTo>
                  <a:cubicBezTo>
                    <a:pt x="1661" y="1928"/>
                    <a:pt x="1653" y="1965"/>
                    <a:pt x="1647" y="2002"/>
                  </a:cubicBezTo>
                  <a:cubicBezTo>
                    <a:pt x="1645" y="2016"/>
                    <a:pt x="1639" y="2020"/>
                    <a:pt x="1625" y="2019"/>
                  </a:cubicBezTo>
                  <a:cubicBezTo>
                    <a:pt x="1346" y="2019"/>
                    <a:pt x="1068" y="2019"/>
                    <a:pt x="789" y="2020"/>
                  </a:cubicBezTo>
                  <a:cubicBezTo>
                    <a:pt x="775" y="2020"/>
                    <a:pt x="770" y="2015"/>
                    <a:pt x="767" y="2001"/>
                  </a:cubicBezTo>
                  <a:cubicBezTo>
                    <a:pt x="759" y="1952"/>
                    <a:pt x="749" y="1903"/>
                    <a:pt x="739" y="1854"/>
                  </a:cubicBezTo>
                  <a:cubicBezTo>
                    <a:pt x="738" y="1846"/>
                    <a:pt x="733" y="1837"/>
                    <a:pt x="727" y="1830"/>
                  </a:cubicBezTo>
                  <a:cubicBezTo>
                    <a:pt x="696" y="1790"/>
                    <a:pt x="663" y="1752"/>
                    <a:pt x="632" y="1712"/>
                  </a:cubicBezTo>
                  <a:cubicBezTo>
                    <a:pt x="624" y="1701"/>
                    <a:pt x="616" y="1695"/>
                    <a:pt x="602" y="1695"/>
                  </a:cubicBezTo>
                  <a:cubicBezTo>
                    <a:pt x="499" y="1696"/>
                    <a:pt x="395" y="1696"/>
                    <a:pt x="292" y="1696"/>
                  </a:cubicBezTo>
                  <a:cubicBezTo>
                    <a:pt x="286" y="1696"/>
                    <a:pt x="279" y="1696"/>
                    <a:pt x="272" y="1696"/>
                  </a:cubicBezTo>
                  <a:cubicBezTo>
                    <a:pt x="215" y="1938"/>
                    <a:pt x="158" y="2178"/>
                    <a:pt x="101" y="2420"/>
                  </a:cubicBezTo>
                  <a:close/>
                  <a:moveTo>
                    <a:pt x="1216" y="1358"/>
                  </a:moveTo>
                  <a:cubicBezTo>
                    <a:pt x="1273" y="1255"/>
                    <a:pt x="1328" y="1156"/>
                    <a:pt x="1384" y="1055"/>
                  </a:cubicBezTo>
                  <a:cubicBezTo>
                    <a:pt x="1369" y="1047"/>
                    <a:pt x="1355" y="1041"/>
                    <a:pt x="1343" y="1033"/>
                  </a:cubicBezTo>
                  <a:cubicBezTo>
                    <a:pt x="1337" y="1030"/>
                    <a:pt x="1331" y="1022"/>
                    <a:pt x="1331" y="1016"/>
                  </a:cubicBezTo>
                  <a:cubicBezTo>
                    <a:pt x="1330" y="975"/>
                    <a:pt x="1330" y="934"/>
                    <a:pt x="1331" y="892"/>
                  </a:cubicBezTo>
                  <a:cubicBezTo>
                    <a:pt x="1331" y="887"/>
                    <a:pt x="1337" y="878"/>
                    <a:pt x="1343" y="876"/>
                  </a:cubicBezTo>
                  <a:cubicBezTo>
                    <a:pt x="1409" y="854"/>
                    <a:pt x="1467" y="820"/>
                    <a:pt x="1517" y="771"/>
                  </a:cubicBezTo>
                  <a:cubicBezTo>
                    <a:pt x="1584" y="704"/>
                    <a:pt x="1625" y="624"/>
                    <a:pt x="1639" y="530"/>
                  </a:cubicBezTo>
                  <a:cubicBezTo>
                    <a:pt x="1640" y="519"/>
                    <a:pt x="1638" y="514"/>
                    <a:pt x="1626" y="509"/>
                  </a:cubicBezTo>
                  <a:cubicBezTo>
                    <a:pt x="1603" y="499"/>
                    <a:pt x="1580" y="489"/>
                    <a:pt x="1559" y="475"/>
                  </a:cubicBezTo>
                  <a:cubicBezTo>
                    <a:pt x="1470" y="416"/>
                    <a:pt x="1390" y="346"/>
                    <a:pt x="1322" y="259"/>
                  </a:cubicBezTo>
                  <a:cubicBezTo>
                    <a:pt x="1310" y="303"/>
                    <a:pt x="1277" y="327"/>
                    <a:pt x="1238" y="341"/>
                  </a:cubicBezTo>
                  <a:cubicBezTo>
                    <a:pt x="1191" y="359"/>
                    <a:pt x="1142" y="379"/>
                    <a:pt x="1093" y="388"/>
                  </a:cubicBezTo>
                  <a:cubicBezTo>
                    <a:pt x="1001" y="404"/>
                    <a:pt x="908" y="414"/>
                    <a:pt x="816" y="427"/>
                  </a:cubicBezTo>
                  <a:cubicBezTo>
                    <a:pt x="805" y="428"/>
                    <a:pt x="800" y="431"/>
                    <a:pt x="798" y="444"/>
                  </a:cubicBezTo>
                  <a:cubicBezTo>
                    <a:pt x="791" y="513"/>
                    <a:pt x="803" y="578"/>
                    <a:pt x="831" y="641"/>
                  </a:cubicBezTo>
                  <a:cubicBezTo>
                    <a:pt x="880" y="749"/>
                    <a:pt x="961" y="824"/>
                    <a:pt x="1072" y="866"/>
                  </a:cubicBezTo>
                  <a:cubicBezTo>
                    <a:pt x="1089" y="873"/>
                    <a:pt x="1094" y="881"/>
                    <a:pt x="1093" y="898"/>
                  </a:cubicBezTo>
                  <a:cubicBezTo>
                    <a:pt x="1092" y="934"/>
                    <a:pt x="1092" y="970"/>
                    <a:pt x="1093" y="1006"/>
                  </a:cubicBezTo>
                  <a:cubicBezTo>
                    <a:pt x="1094" y="1026"/>
                    <a:pt x="1091" y="1040"/>
                    <a:pt x="1067" y="1040"/>
                  </a:cubicBezTo>
                  <a:cubicBezTo>
                    <a:pt x="1063" y="1040"/>
                    <a:pt x="1059" y="1044"/>
                    <a:pt x="1052" y="1047"/>
                  </a:cubicBezTo>
                  <a:cubicBezTo>
                    <a:pt x="1107" y="1151"/>
                    <a:pt x="1161" y="1253"/>
                    <a:pt x="1216" y="1358"/>
                  </a:cubicBezTo>
                  <a:close/>
                  <a:moveTo>
                    <a:pt x="1689" y="1479"/>
                  </a:moveTo>
                  <a:cubicBezTo>
                    <a:pt x="1367" y="1479"/>
                    <a:pt x="1048" y="1479"/>
                    <a:pt x="727" y="1479"/>
                  </a:cubicBezTo>
                  <a:cubicBezTo>
                    <a:pt x="728" y="1485"/>
                    <a:pt x="727" y="1490"/>
                    <a:pt x="728" y="1494"/>
                  </a:cubicBezTo>
                  <a:cubicBezTo>
                    <a:pt x="756" y="1644"/>
                    <a:pt x="784" y="1794"/>
                    <a:pt x="811" y="1944"/>
                  </a:cubicBezTo>
                  <a:cubicBezTo>
                    <a:pt x="814" y="1961"/>
                    <a:pt x="821" y="1965"/>
                    <a:pt x="838" y="1965"/>
                  </a:cubicBezTo>
                  <a:cubicBezTo>
                    <a:pt x="1084" y="1964"/>
                    <a:pt x="1331" y="1964"/>
                    <a:pt x="1577" y="1965"/>
                  </a:cubicBezTo>
                  <a:cubicBezTo>
                    <a:pt x="1595" y="1965"/>
                    <a:pt x="1601" y="1959"/>
                    <a:pt x="1604" y="1942"/>
                  </a:cubicBezTo>
                  <a:cubicBezTo>
                    <a:pt x="1626" y="1820"/>
                    <a:pt x="1649" y="1698"/>
                    <a:pt x="1671" y="1577"/>
                  </a:cubicBezTo>
                  <a:cubicBezTo>
                    <a:pt x="1677" y="1545"/>
                    <a:pt x="1683" y="1513"/>
                    <a:pt x="1689" y="1479"/>
                  </a:cubicBezTo>
                  <a:close/>
                  <a:moveTo>
                    <a:pt x="1617" y="1382"/>
                  </a:moveTo>
                  <a:cubicBezTo>
                    <a:pt x="1618" y="1380"/>
                    <a:pt x="1619" y="1378"/>
                    <a:pt x="1620" y="1376"/>
                  </a:cubicBezTo>
                  <a:cubicBezTo>
                    <a:pt x="1589" y="1350"/>
                    <a:pt x="1557" y="1324"/>
                    <a:pt x="1521" y="1294"/>
                  </a:cubicBezTo>
                  <a:cubicBezTo>
                    <a:pt x="1515" y="1330"/>
                    <a:pt x="1510" y="1360"/>
                    <a:pt x="1505" y="1392"/>
                  </a:cubicBezTo>
                  <a:cubicBezTo>
                    <a:pt x="1545" y="1388"/>
                    <a:pt x="1581" y="1385"/>
                    <a:pt x="1617" y="1382"/>
                  </a:cubicBezTo>
                  <a:close/>
                  <a:moveTo>
                    <a:pt x="904" y="1391"/>
                  </a:moveTo>
                  <a:cubicBezTo>
                    <a:pt x="898" y="1372"/>
                    <a:pt x="894" y="1358"/>
                    <a:pt x="888" y="1342"/>
                  </a:cubicBezTo>
                  <a:cubicBezTo>
                    <a:pt x="874" y="1357"/>
                    <a:pt x="861" y="1370"/>
                    <a:pt x="846" y="1385"/>
                  </a:cubicBezTo>
                  <a:cubicBezTo>
                    <a:pt x="866" y="1387"/>
                    <a:pt x="882" y="1389"/>
                    <a:pt x="904" y="1391"/>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sp>
          <p:nvSpPr>
            <p:cNvPr id="73" name="Freeform 72"/>
            <p:cNvSpPr>
              <a:spLocks/>
            </p:cNvSpPr>
            <p:nvPr/>
          </p:nvSpPr>
          <p:spPr bwMode="auto">
            <a:xfrm>
              <a:off x="3605213" y="5305426"/>
              <a:ext cx="355600" cy="354013"/>
            </a:xfrm>
            <a:custGeom>
              <a:avLst/>
              <a:gdLst/>
              <a:ahLst/>
              <a:cxnLst>
                <a:cxn ang="0">
                  <a:pos x="58" y="0"/>
                </a:cxn>
                <a:cxn ang="0">
                  <a:pos x="111" y="55"/>
                </a:cxn>
                <a:cxn ang="0">
                  <a:pos x="55" y="110"/>
                </a:cxn>
                <a:cxn ang="0">
                  <a:pos x="1" y="54"/>
                </a:cxn>
                <a:cxn ang="0">
                  <a:pos x="58" y="0"/>
                </a:cxn>
              </a:cxnLst>
              <a:rect l="0" t="0" r="r" b="b"/>
              <a:pathLst>
                <a:path w="112" h="111">
                  <a:moveTo>
                    <a:pt x="58" y="0"/>
                  </a:moveTo>
                  <a:cubicBezTo>
                    <a:pt x="88" y="1"/>
                    <a:pt x="112" y="25"/>
                    <a:pt x="111" y="55"/>
                  </a:cubicBezTo>
                  <a:cubicBezTo>
                    <a:pt x="111" y="87"/>
                    <a:pt x="85" y="111"/>
                    <a:pt x="55" y="110"/>
                  </a:cubicBezTo>
                  <a:cubicBezTo>
                    <a:pt x="26" y="109"/>
                    <a:pt x="0" y="83"/>
                    <a:pt x="1" y="54"/>
                  </a:cubicBezTo>
                  <a:cubicBezTo>
                    <a:pt x="2" y="23"/>
                    <a:pt x="27" y="0"/>
                    <a:pt x="58" y="0"/>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grpSp>
      <p:sp>
        <p:nvSpPr>
          <p:cNvPr id="47" name="Rectangle 46"/>
          <p:cNvSpPr/>
          <p:nvPr/>
        </p:nvSpPr>
        <p:spPr>
          <a:xfrm>
            <a:off x="432919" y="1704378"/>
            <a:ext cx="484680" cy="1799583"/>
          </a:xfrm>
          <a:prstGeom prst="rect">
            <a:avLst/>
          </a:prstGeom>
          <a:solidFill>
            <a:schemeClr val="tx2"/>
          </a:solidFill>
          <a:ln w="6350">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defTabSz="629754">
              <a:defRPr/>
            </a:pPr>
            <a:r>
              <a:rPr lang="en-US" b="1" dirty="0">
                <a:solidFill>
                  <a:srgbClr val="FFFFFF"/>
                </a:solidFill>
                <a:latin typeface="+mj-lt"/>
              </a:rPr>
              <a:t>Brief and Attributes</a:t>
            </a:r>
          </a:p>
        </p:txBody>
      </p:sp>
      <p:sp>
        <p:nvSpPr>
          <p:cNvPr id="85" name="Rectangle 4"/>
          <p:cNvSpPr>
            <a:spLocks noChangeArrowheads="1"/>
          </p:cNvSpPr>
          <p:nvPr/>
        </p:nvSpPr>
        <p:spPr bwMode="gray">
          <a:xfrm>
            <a:off x="3626756" y="1170245"/>
            <a:ext cx="1940334" cy="486721"/>
          </a:xfrm>
          <a:prstGeom prst="rect">
            <a:avLst/>
          </a:prstGeom>
          <a:solidFill>
            <a:schemeClr val="bg1"/>
          </a:solidFill>
          <a:ln w="9525" algn="ctr">
            <a:noFill/>
            <a:miter lim="800000"/>
            <a:headEnd/>
            <a:tailEnd/>
          </a:ln>
          <a:effectLst>
            <a:outerShdw dist="25400" dir="5400000" sx="99000" sy="99000" algn="ctr" rotWithShape="0">
              <a:schemeClr val="tx2"/>
            </a:outerShdw>
          </a:effectLst>
        </p:spPr>
        <p:txBody>
          <a:bodyPr lIns="103879" tIns="103879" rIns="103879" bIns="103879" anchor="b">
            <a:spAutoFit/>
          </a:bodyPr>
          <a:lstStyle/>
          <a:p>
            <a:pPr algn="ctr" defTabSz="629943">
              <a:defRPr/>
            </a:pPr>
            <a:r>
              <a:rPr lang="en-US" b="1" dirty="0">
                <a:solidFill>
                  <a:srgbClr val="808080"/>
                </a:solidFill>
              </a:rPr>
              <a:t>Attribute 1</a:t>
            </a:r>
          </a:p>
        </p:txBody>
      </p:sp>
      <p:sp>
        <p:nvSpPr>
          <p:cNvPr id="252950" name="Rectangle 3"/>
          <p:cNvSpPr>
            <a:spLocks noChangeArrowheads="1"/>
          </p:cNvSpPr>
          <p:nvPr/>
        </p:nvSpPr>
        <p:spPr bwMode="gray">
          <a:xfrm>
            <a:off x="3626756" y="1704582"/>
            <a:ext cx="1940334" cy="1799808"/>
          </a:xfrm>
          <a:prstGeom prst="rect">
            <a:avLst/>
          </a:prstGeom>
          <a:noFill/>
          <a:ln w="9525" algn="ctr">
            <a:noFill/>
            <a:miter lim="800000"/>
            <a:headEnd/>
            <a:tailEnd/>
          </a:ln>
        </p:spPr>
        <p:txBody>
          <a:bodyPr lIns="7198" tIns="35992" rIns="0" bIns="35992"/>
          <a:lstStyle/>
          <a:p>
            <a:pPr algn="ctr" eaLnBrk="1" hangingPunct="1">
              <a:buClr>
                <a:srgbClr val="5AC6CB"/>
              </a:buClr>
            </a:pPr>
            <a:r>
              <a:rPr lang="en-US" altLang="en-US" sz="1000" b="1" dirty="0">
                <a:solidFill>
                  <a:srgbClr val="DC6E00"/>
                </a:solidFill>
              </a:rPr>
              <a:t>Share of women </a:t>
            </a:r>
            <a:r>
              <a:rPr lang="en-US" altLang="en-US" sz="1000" dirty="0">
                <a:solidFill>
                  <a:srgbClr val="808080"/>
                </a:solidFill>
              </a:rPr>
              <a:t>in active workforce (in general, or in specific fields)</a:t>
            </a:r>
          </a:p>
        </p:txBody>
      </p:sp>
      <p:sp>
        <p:nvSpPr>
          <p:cNvPr id="87" name="Rectangle 6"/>
          <p:cNvSpPr>
            <a:spLocks noChangeArrowheads="1"/>
          </p:cNvSpPr>
          <p:nvPr/>
        </p:nvSpPr>
        <p:spPr bwMode="gray">
          <a:xfrm>
            <a:off x="5647574" y="1170245"/>
            <a:ext cx="1940334" cy="486721"/>
          </a:xfrm>
          <a:prstGeom prst="rect">
            <a:avLst/>
          </a:prstGeom>
          <a:solidFill>
            <a:schemeClr val="bg1"/>
          </a:solidFill>
          <a:ln w="9525" algn="ctr">
            <a:noFill/>
            <a:miter lim="800000"/>
            <a:headEnd/>
            <a:tailEnd/>
          </a:ln>
          <a:effectLst>
            <a:outerShdw dist="25400" dir="5400000" sx="99000" sy="99000" algn="ctr" rotWithShape="0">
              <a:schemeClr val="tx2"/>
            </a:outerShdw>
          </a:effectLst>
        </p:spPr>
        <p:txBody>
          <a:bodyPr lIns="103879" tIns="103879" rIns="103879" bIns="103879" anchor="b">
            <a:spAutoFit/>
          </a:bodyPr>
          <a:lstStyle/>
          <a:p>
            <a:pPr algn="ctr" defTabSz="629943">
              <a:defRPr/>
            </a:pPr>
            <a:r>
              <a:rPr lang="en-US" b="1" dirty="0">
                <a:solidFill>
                  <a:srgbClr val="808080"/>
                </a:solidFill>
              </a:rPr>
              <a:t>Attribute 2</a:t>
            </a:r>
          </a:p>
        </p:txBody>
      </p:sp>
      <p:sp>
        <p:nvSpPr>
          <p:cNvPr id="252952" name="Rectangle 3"/>
          <p:cNvSpPr>
            <a:spLocks noChangeArrowheads="1"/>
          </p:cNvSpPr>
          <p:nvPr/>
        </p:nvSpPr>
        <p:spPr bwMode="gray">
          <a:xfrm>
            <a:off x="5647574" y="1704582"/>
            <a:ext cx="1940334" cy="1799808"/>
          </a:xfrm>
          <a:prstGeom prst="rect">
            <a:avLst/>
          </a:prstGeom>
          <a:noFill/>
          <a:ln w="9525" algn="ctr">
            <a:noFill/>
            <a:miter lim="800000"/>
            <a:headEnd/>
            <a:tailEnd/>
          </a:ln>
        </p:spPr>
        <p:txBody>
          <a:bodyPr lIns="7198" tIns="35992" rIns="0" bIns="35992"/>
          <a:lstStyle/>
          <a:p>
            <a:pPr algn="ctr" eaLnBrk="1" hangingPunct="1">
              <a:buClr>
                <a:srgbClr val="5AC6CB"/>
              </a:buClr>
            </a:pPr>
            <a:r>
              <a:rPr lang="en-US" altLang="en-US" sz="1000" b="1">
                <a:solidFill>
                  <a:srgbClr val="DC6E00"/>
                </a:solidFill>
              </a:rPr>
              <a:t>Share of women </a:t>
            </a:r>
            <a:r>
              <a:rPr lang="en-US" altLang="en-US" sz="1000">
                <a:solidFill>
                  <a:srgbClr val="808080"/>
                </a:solidFill>
              </a:rPr>
              <a:t>in management positions</a:t>
            </a:r>
          </a:p>
        </p:txBody>
      </p:sp>
      <p:sp>
        <p:nvSpPr>
          <p:cNvPr id="89" name="Rectangle 8"/>
          <p:cNvSpPr>
            <a:spLocks noChangeArrowheads="1"/>
          </p:cNvSpPr>
          <p:nvPr/>
        </p:nvSpPr>
        <p:spPr bwMode="gray">
          <a:xfrm>
            <a:off x="7668393" y="1170245"/>
            <a:ext cx="1940332" cy="486721"/>
          </a:xfrm>
          <a:prstGeom prst="rect">
            <a:avLst/>
          </a:prstGeom>
          <a:solidFill>
            <a:schemeClr val="bg1"/>
          </a:solidFill>
          <a:ln w="9525" algn="ctr">
            <a:noFill/>
            <a:miter lim="800000"/>
            <a:headEnd/>
            <a:tailEnd/>
          </a:ln>
          <a:effectLst>
            <a:outerShdw dist="25400" dir="5400000" sx="99000" sy="99000" algn="ctr" rotWithShape="0">
              <a:schemeClr val="tx2"/>
            </a:outerShdw>
          </a:effectLst>
        </p:spPr>
        <p:txBody>
          <a:bodyPr lIns="103879" tIns="103879" rIns="103879" bIns="103879" anchor="b">
            <a:spAutoFit/>
          </a:bodyPr>
          <a:lstStyle/>
          <a:p>
            <a:pPr algn="ctr" defTabSz="629943">
              <a:defRPr/>
            </a:pPr>
            <a:r>
              <a:rPr lang="en-US" b="1" dirty="0">
                <a:solidFill>
                  <a:srgbClr val="808080"/>
                </a:solidFill>
              </a:rPr>
              <a:t>Attribute 3</a:t>
            </a:r>
          </a:p>
        </p:txBody>
      </p:sp>
      <p:sp>
        <p:nvSpPr>
          <p:cNvPr id="252954" name="Rectangle 3"/>
          <p:cNvSpPr>
            <a:spLocks noChangeArrowheads="1"/>
          </p:cNvSpPr>
          <p:nvPr/>
        </p:nvSpPr>
        <p:spPr bwMode="gray">
          <a:xfrm>
            <a:off x="7668393" y="1704582"/>
            <a:ext cx="1940332" cy="1799808"/>
          </a:xfrm>
          <a:prstGeom prst="rect">
            <a:avLst/>
          </a:prstGeom>
          <a:noFill/>
          <a:ln w="9525" algn="ctr">
            <a:noFill/>
            <a:miter lim="800000"/>
            <a:headEnd/>
            <a:tailEnd/>
          </a:ln>
        </p:spPr>
        <p:txBody>
          <a:bodyPr lIns="7198" tIns="35992" rIns="0" bIns="35992"/>
          <a:lstStyle/>
          <a:p>
            <a:pPr algn="ctr" eaLnBrk="1" hangingPunct="1">
              <a:buClr>
                <a:srgbClr val="5AC6CB"/>
              </a:buClr>
            </a:pPr>
            <a:r>
              <a:rPr lang="en-US" altLang="en-US" sz="1000" b="1" dirty="0">
                <a:solidFill>
                  <a:srgbClr val="DC6E00"/>
                </a:solidFill>
              </a:rPr>
              <a:t>Readiness </a:t>
            </a:r>
            <a:r>
              <a:rPr lang="en-US" altLang="en-US" sz="1000" dirty="0">
                <a:solidFill>
                  <a:srgbClr val="808080"/>
                </a:solidFill>
              </a:rPr>
              <a:t>of</a:t>
            </a:r>
            <a:r>
              <a:rPr lang="en-US" altLang="en-US" sz="1000" b="1" dirty="0">
                <a:solidFill>
                  <a:srgbClr val="DC6E00"/>
                </a:solidFill>
              </a:rPr>
              <a:t> </a:t>
            </a:r>
            <a:r>
              <a:rPr lang="en-US" altLang="en-US" sz="1000" dirty="0">
                <a:solidFill>
                  <a:srgbClr val="808080"/>
                </a:solidFill>
              </a:rPr>
              <a:t>women to integrate into the labor market</a:t>
            </a:r>
          </a:p>
        </p:txBody>
      </p:sp>
      <p:sp>
        <p:nvSpPr>
          <p:cNvPr id="252955" name="Rectangle 3"/>
          <p:cNvSpPr>
            <a:spLocks noChangeArrowheads="1"/>
          </p:cNvSpPr>
          <p:nvPr/>
        </p:nvSpPr>
        <p:spPr bwMode="gray">
          <a:xfrm>
            <a:off x="9689209" y="1704582"/>
            <a:ext cx="1940332" cy="1799808"/>
          </a:xfrm>
          <a:prstGeom prst="rect">
            <a:avLst/>
          </a:prstGeom>
          <a:noFill/>
          <a:ln w="9525" algn="ctr">
            <a:noFill/>
            <a:miter lim="800000"/>
            <a:headEnd/>
            <a:tailEnd/>
          </a:ln>
        </p:spPr>
        <p:txBody>
          <a:bodyPr lIns="7198" tIns="35992" rIns="0" bIns="35992"/>
          <a:lstStyle/>
          <a:p>
            <a:pPr algn="ctr" eaLnBrk="1" hangingPunct="1">
              <a:buClr>
                <a:srgbClr val="5AC6CB"/>
              </a:buClr>
            </a:pPr>
            <a:r>
              <a:rPr lang="en-US" altLang="en-US" sz="1000" b="1">
                <a:solidFill>
                  <a:srgbClr val="DC6E00"/>
                </a:solidFill>
              </a:rPr>
              <a:t>Labor </a:t>
            </a:r>
            <a:r>
              <a:rPr lang="en-US" altLang="en-US" sz="1000">
                <a:solidFill>
                  <a:srgbClr val="808080"/>
                </a:solidFill>
              </a:rPr>
              <a:t>market readiness to integrate women </a:t>
            </a:r>
          </a:p>
        </p:txBody>
      </p:sp>
      <p:sp>
        <p:nvSpPr>
          <p:cNvPr id="91" name="Rectangle 10"/>
          <p:cNvSpPr>
            <a:spLocks noChangeArrowheads="1"/>
          </p:cNvSpPr>
          <p:nvPr/>
        </p:nvSpPr>
        <p:spPr bwMode="gray">
          <a:xfrm>
            <a:off x="9689209" y="1170245"/>
            <a:ext cx="1940332" cy="486721"/>
          </a:xfrm>
          <a:prstGeom prst="rect">
            <a:avLst/>
          </a:prstGeom>
          <a:solidFill>
            <a:schemeClr val="bg1"/>
          </a:solidFill>
          <a:ln w="9525" algn="ctr">
            <a:noFill/>
            <a:miter lim="800000"/>
            <a:headEnd/>
            <a:tailEnd/>
          </a:ln>
          <a:effectLst>
            <a:outerShdw dist="25400" dir="5400000" sx="99000" sy="99000" algn="ctr" rotWithShape="0">
              <a:schemeClr val="tx2"/>
            </a:outerShdw>
          </a:effectLst>
        </p:spPr>
        <p:txBody>
          <a:bodyPr lIns="103879" tIns="103879" rIns="103879" bIns="103879" anchor="b">
            <a:spAutoFit/>
          </a:bodyPr>
          <a:lstStyle/>
          <a:p>
            <a:pPr algn="ctr" defTabSz="629943">
              <a:defRPr/>
            </a:pPr>
            <a:r>
              <a:rPr lang="en-US" b="1" dirty="0">
                <a:solidFill>
                  <a:srgbClr val="808080"/>
                </a:solidFill>
              </a:rPr>
              <a:t>Attribute 4</a:t>
            </a:r>
          </a:p>
        </p:txBody>
      </p:sp>
      <p:sp>
        <p:nvSpPr>
          <p:cNvPr id="43" name="Rectangle 3"/>
          <p:cNvSpPr>
            <a:spLocks noChangeArrowheads="1"/>
          </p:cNvSpPr>
          <p:nvPr/>
        </p:nvSpPr>
        <p:spPr bwMode="gray">
          <a:xfrm>
            <a:off x="3626756" y="3657547"/>
            <a:ext cx="1940334" cy="1184796"/>
          </a:xfrm>
          <a:prstGeom prst="rect">
            <a:avLst/>
          </a:prstGeom>
          <a:noFill/>
          <a:ln w="9525" algn="ctr">
            <a:solidFill>
              <a:srgbClr val="C7CDDA"/>
            </a:solidFill>
            <a:miter lim="800000"/>
            <a:headEnd/>
            <a:tailEnd/>
          </a:ln>
          <a:effectLst/>
        </p:spPr>
        <p:txBody>
          <a:bodyPr lIns="35992" tIns="35992" rIns="35992" bIns="35992"/>
          <a:lstStyle/>
          <a:p>
            <a:pPr defTabSz="629943">
              <a:buClr>
                <a:srgbClr val="24B3BA"/>
              </a:buClr>
              <a:defRPr/>
            </a:pPr>
            <a:r>
              <a:rPr lang="en-US" sz="1000" b="1" kern="0" dirty="0">
                <a:solidFill>
                  <a:srgbClr val="DC6E00"/>
                </a:solidFill>
                <a:latin typeface="+mj-lt"/>
                <a:cs typeface="Sakkal Majalla" panose="02000000000000000000" pitchFamily="2" charset="-78"/>
              </a:rPr>
              <a:t>Percentage of female participation in labor market</a:t>
            </a:r>
          </a:p>
        </p:txBody>
      </p:sp>
      <p:sp>
        <p:nvSpPr>
          <p:cNvPr id="49" name="Rectangle 3"/>
          <p:cNvSpPr>
            <a:spLocks noChangeArrowheads="1"/>
          </p:cNvSpPr>
          <p:nvPr/>
        </p:nvSpPr>
        <p:spPr bwMode="gray">
          <a:xfrm>
            <a:off x="5647574" y="3657547"/>
            <a:ext cx="1940334" cy="807851"/>
          </a:xfrm>
          <a:prstGeom prst="rect">
            <a:avLst/>
          </a:prstGeom>
          <a:noFill/>
          <a:ln w="9525" algn="ctr">
            <a:solidFill>
              <a:srgbClr val="C7CDDA"/>
            </a:solidFill>
            <a:miter lim="800000"/>
            <a:headEnd/>
            <a:tailEnd/>
          </a:ln>
          <a:effectLst/>
        </p:spPr>
        <p:txBody>
          <a:bodyPr lIns="35992" tIns="35992" rIns="35992" bIns="35992"/>
          <a:lstStyle/>
          <a:p>
            <a:pPr defTabSz="629943">
              <a:buClr>
                <a:srgbClr val="24B3BA"/>
              </a:buClr>
              <a:defRPr/>
            </a:pPr>
            <a:r>
              <a:rPr lang="en-US" sz="1000" b="1" kern="0" dirty="0">
                <a:solidFill>
                  <a:srgbClr val="DC6E00"/>
                </a:solidFill>
                <a:latin typeface="+mj-lt"/>
                <a:cs typeface="Sakkal Majalla" panose="02000000000000000000" pitchFamily="2" charset="-78"/>
              </a:rPr>
              <a:t>Percentage of  executive positions in the private sector that are female</a:t>
            </a:r>
          </a:p>
        </p:txBody>
      </p:sp>
      <p:sp>
        <p:nvSpPr>
          <p:cNvPr id="50" name="Rectangle 3"/>
          <p:cNvSpPr>
            <a:spLocks noChangeArrowheads="1"/>
          </p:cNvSpPr>
          <p:nvPr/>
        </p:nvSpPr>
        <p:spPr bwMode="gray">
          <a:xfrm>
            <a:off x="9689207" y="3656753"/>
            <a:ext cx="1940334" cy="2418790"/>
          </a:xfrm>
          <a:prstGeom prst="rect">
            <a:avLst/>
          </a:prstGeom>
          <a:noFill/>
          <a:ln w="9525" algn="ctr">
            <a:solidFill>
              <a:srgbClr val="C7CDDA"/>
            </a:solidFill>
            <a:miter lim="800000"/>
            <a:headEnd/>
            <a:tailEnd/>
          </a:ln>
          <a:effectLst/>
        </p:spPr>
        <p:txBody>
          <a:bodyPr lIns="35992" tIns="35992" rIns="35992" bIns="35992"/>
          <a:lstStyle/>
          <a:p>
            <a:pPr defTabSz="629943">
              <a:buClr>
                <a:srgbClr val="24B3BA"/>
              </a:buClr>
              <a:defRPr/>
            </a:pPr>
            <a:r>
              <a:rPr lang="en-US" sz="1000" b="1" kern="0" dirty="0">
                <a:solidFill>
                  <a:srgbClr val="DC6E00"/>
                </a:solidFill>
                <a:latin typeface="+mj-lt"/>
                <a:cs typeface="Sakkal Majalla" panose="02000000000000000000" pitchFamily="2" charset="-78"/>
              </a:rPr>
              <a:t>Female satisfaction rate with the workplace being ready for women </a:t>
            </a:r>
          </a:p>
        </p:txBody>
      </p:sp>
      <p:sp>
        <p:nvSpPr>
          <p:cNvPr id="51" name="Rectangle 3"/>
          <p:cNvSpPr>
            <a:spLocks noChangeArrowheads="1"/>
          </p:cNvSpPr>
          <p:nvPr/>
        </p:nvSpPr>
        <p:spPr bwMode="gray">
          <a:xfrm>
            <a:off x="3626756" y="4918525"/>
            <a:ext cx="1940334" cy="1153845"/>
          </a:xfrm>
          <a:prstGeom prst="rect">
            <a:avLst/>
          </a:prstGeom>
          <a:noFill/>
          <a:ln w="9525" algn="ctr">
            <a:solidFill>
              <a:srgbClr val="C7CDDA"/>
            </a:solidFill>
            <a:miter lim="800000"/>
            <a:headEnd/>
            <a:tailEnd/>
          </a:ln>
          <a:effectLst/>
        </p:spPr>
        <p:txBody>
          <a:bodyPr lIns="35992" tIns="35992" rIns="35992" bIns="35992"/>
          <a:lstStyle/>
          <a:p>
            <a:pPr defTabSz="629943">
              <a:buClr>
                <a:srgbClr val="24B3BA"/>
              </a:buClr>
              <a:defRPr/>
            </a:pPr>
            <a:r>
              <a:rPr lang="en-US" sz="1000" b="1" kern="0" dirty="0">
                <a:solidFill>
                  <a:srgbClr val="DC6E00"/>
                </a:solidFill>
                <a:latin typeface="+mj-lt"/>
                <a:cs typeface="Sakkal Majalla" panose="02000000000000000000" pitchFamily="2" charset="-78"/>
              </a:rPr>
              <a:t>Percentage of female participation in select sectors (Sectors to be defined)</a:t>
            </a:r>
          </a:p>
        </p:txBody>
      </p:sp>
      <p:sp>
        <p:nvSpPr>
          <p:cNvPr id="52" name="Rectangle 3"/>
          <p:cNvSpPr>
            <a:spLocks noChangeArrowheads="1"/>
          </p:cNvSpPr>
          <p:nvPr/>
        </p:nvSpPr>
        <p:spPr bwMode="gray">
          <a:xfrm>
            <a:off x="7668391" y="3657547"/>
            <a:ext cx="1940334" cy="1184796"/>
          </a:xfrm>
          <a:prstGeom prst="rect">
            <a:avLst/>
          </a:prstGeom>
          <a:noFill/>
          <a:ln w="9525" algn="ctr">
            <a:solidFill>
              <a:srgbClr val="C7CDDA"/>
            </a:solidFill>
            <a:miter lim="800000"/>
            <a:headEnd/>
            <a:tailEnd/>
          </a:ln>
          <a:effectLst/>
        </p:spPr>
        <p:txBody>
          <a:bodyPr lIns="35992" tIns="35992" rIns="35992" bIns="35992"/>
          <a:lstStyle/>
          <a:p>
            <a:pPr defTabSz="629943">
              <a:buClr>
                <a:srgbClr val="24B3BA"/>
              </a:buClr>
              <a:defRPr/>
            </a:pPr>
            <a:r>
              <a:rPr lang="en-US" sz="1000" b="1" kern="0" dirty="0">
                <a:solidFill>
                  <a:srgbClr val="DC6E00"/>
                </a:solidFill>
                <a:latin typeface="+mj-lt"/>
                <a:cs typeface="Sakkal Majalla" panose="02000000000000000000" pitchFamily="2" charset="-78"/>
              </a:rPr>
              <a:t>Global Gender Gap Index - Economic Participation and Opportunity Pillar</a:t>
            </a:r>
          </a:p>
        </p:txBody>
      </p:sp>
      <p:sp>
        <p:nvSpPr>
          <p:cNvPr id="53" name="Rectangle 3"/>
          <p:cNvSpPr>
            <a:spLocks noChangeArrowheads="1"/>
          </p:cNvSpPr>
          <p:nvPr/>
        </p:nvSpPr>
        <p:spPr bwMode="gray">
          <a:xfrm>
            <a:off x="7668391" y="4918525"/>
            <a:ext cx="1940334" cy="1153845"/>
          </a:xfrm>
          <a:prstGeom prst="rect">
            <a:avLst/>
          </a:prstGeom>
          <a:noFill/>
          <a:ln w="9525" algn="ctr">
            <a:solidFill>
              <a:srgbClr val="C7CDDA"/>
            </a:solidFill>
            <a:miter lim="800000"/>
            <a:headEnd/>
            <a:tailEnd/>
          </a:ln>
          <a:effectLst/>
        </p:spPr>
        <p:txBody>
          <a:bodyPr lIns="35992" tIns="35992" rIns="35992" bIns="35992"/>
          <a:lstStyle/>
          <a:p>
            <a:pPr defTabSz="629943">
              <a:buClr>
                <a:srgbClr val="24B3BA"/>
              </a:buClr>
              <a:defRPr/>
            </a:pPr>
            <a:r>
              <a:rPr lang="en-US" sz="1000" b="1" kern="0" dirty="0">
                <a:solidFill>
                  <a:srgbClr val="DC6E00"/>
                </a:solidFill>
                <a:latin typeface="+mj-lt"/>
                <a:cs typeface="Sakkal Majalla" panose="02000000000000000000" pitchFamily="2" charset="-78"/>
              </a:rPr>
              <a:t>Gender Inequality Index</a:t>
            </a:r>
          </a:p>
        </p:txBody>
      </p:sp>
      <p:sp>
        <p:nvSpPr>
          <p:cNvPr id="56" name="Rectangle 3"/>
          <p:cNvSpPr>
            <a:spLocks noChangeArrowheads="1"/>
          </p:cNvSpPr>
          <p:nvPr/>
        </p:nvSpPr>
        <p:spPr bwMode="gray">
          <a:xfrm>
            <a:off x="5647574" y="5296262"/>
            <a:ext cx="1940334" cy="745952"/>
          </a:xfrm>
          <a:prstGeom prst="rect">
            <a:avLst/>
          </a:prstGeom>
          <a:noFill/>
          <a:ln w="9525" algn="ctr">
            <a:solidFill>
              <a:srgbClr val="C7CDDA"/>
            </a:solidFill>
            <a:miter lim="800000"/>
            <a:headEnd/>
            <a:tailEnd/>
          </a:ln>
          <a:effectLst/>
        </p:spPr>
        <p:txBody>
          <a:bodyPr lIns="35992" tIns="35992" rIns="35992" bIns="35992"/>
          <a:lstStyle/>
          <a:p>
            <a:pPr defTabSz="629943">
              <a:buClr>
                <a:srgbClr val="24B3BA"/>
              </a:buClr>
              <a:defRPr/>
            </a:pPr>
            <a:r>
              <a:rPr lang="en-US" sz="1000" b="1" kern="0" dirty="0">
                <a:solidFill>
                  <a:srgbClr val="DC6E00"/>
                </a:solidFill>
                <a:latin typeface="+mj-lt"/>
                <a:cs typeface="Sakkal Majalla" panose="02000000000000000000" pitchFamily="2" charset="-78"/>
              </a:rPr>
              <a:t>No. of women in government functions of grade 11 and above or the like</a:t>
            </a:r>
          </a:p>
        </p:txBody>
      </p:sp>
      <p:sp>
        <p:nvSpPr>
          <p:cNvPr id="60" name="Rectangle 3"/>
          <p:cNvSpPr>
            <a:spLocks noChangeArrowheads="1"/>
          </p:cNvSpPr>
          <p:nvPr/>
        </p:nvSpPr>
        <p:spPr bwMode="gray">
          <a:xfrm>
            <a:off x="5647574" y="4550706"/>
            <a:ext cx="1940334" cy="660247"/>
          </a:xfrm>
          <a:prstGeom prst="rect">
            <a:avLst/>
          </a:prstGeom>
          <a:noFill/>
          <a:ln w="9525" algn="ctr">
            <a:solidFill>
              <a:srgbClr val="C7CDDA"/>
            </a:solidFill>
            <a:miter lim="800000"/>
            <a:headEnd/>
            <a:tailEnd/>
          </a:ln>
          <a:effectLst/>
        </p:spPr>
        <p:txBody>
          <a:bodyPr lIns="35992" tIns="35992" rIns="35992" bIns="35992"/>
          <a:lstStyle/>
          <a:p>
            <a:pPr defTabSz="629943">
              <a:buClr>
                <a:srgbClr val="24B3BA"/>
              </a:buClr>
              <a:defRPr/>
            </a:pPr>
            <a:r>
              <a:rPr lang="en-US" sz="1000" b="1" kern="0" dirty="0">
                <a:solidFill>
                  <a:srgbClr val="DC6E00"/>
                </a:solidFill>
                <a:latin typeface="+mj-lt"/>
                <a:cs typeface="Sakkal Majalla" panose="02000000000000000000" pitchFamily="2" charset="-78"/>
              </a:rPr>
              <a:t>No. of companies with women represented in the Boards of Directors</a:t>
            </a:r>
          </a:p>
        </p:txBody>
      </p:sp>
      <p:sp>
        <p:nvSpPr>
          <p:cNvPr id="69" name="Rectangle 68"/>
          <p:cNvSpPr/>
          <p:nvPr/>
        </p:nvSpPr>
        <p:spPr>
          <a:xfrm>
            <a:off x="432919" y="3657548"/>
            <a:ext cx="484679" cy="2437835"/>
          </a:xfrm>
          <a:prstGeom prst="rect">
            <a:avLst/>
          </a:prstGeom>
          <a:solidFill>
            <a:schemeClr val="tx2"/>
          </a:solidFill>
          <a:ln w="6350">
            <a:noFill/>
          </a:ln>
        </p:spPr>
        <p:style>
          <a:lnRef idx="2">
            <a:schemeClr val="accent1">
              <a:shade val="50000"/>
            </a:schemeClr>
          </a:lnRef>
          <a:fillRef idx="1">
            <a:schemeClr val="accent1"/>
          </a:fillRef>
          <a:effectRef idx="0">
            <a:schemeClr val="accent1"/>
          </a:effectRef>
          <a:fontRef idx="minor">
            <a:schemeClr val="lt1"/>
          </a:fontRef>
        </p:style>
        <p:txBody>
          <a:bodyPr vert="vert270" lIns="35979" rIns="35979" anchor="ctr"/>
          <a:lstStyle/>
          <a:p>
            <a:pPr algn="ctr" defTabSz="629754">
              <a:defRPr/>
            </a:pPr>
            <a:r>
              <a:rPr lang="en-US" b="1" dirty="0">
                <a:solidFill>
                  <a:srgbClr val="FFFFFF"/>
                </a:solidFill>
                <a:latin typeface="+mj-lt"/>
              </a:rPr>
              <a:t>Metrics</a:t>
            </a:r>
          </a:p>
        </p:txBody>
      </p:sp>
      <p:cxnSp>
        <p:nvCxnSpPr>
          <p:cNvPr id="70" name="Straight Connector 69"/>
          <p:cNvCxnSpPr/>
          <p:nvPr/>
        </p:nvCxnSpPr>
        <p:spPr>
          <a:xfrm>
            <a:off x="564049" y="3580571"/>
            <a:ext cx="11065489" cy="0"/>
          </a:xfrm>
          <a:prstGeom prst="line">
            <a:avLst/>
          </a:prstGeom>
          <a:ln w="3175">
            <a:solidFill>
              <a:schemeClr val="bg1">
                <a:lumMod val="65000"/>
              </a:schemeClr>
            </a:solidFill>
            <a:prstDash val="dash"/>
            <a:tailEnd type="none" w="lg" len="lg"/>
          </a:ln>
        </p:spPr>
        <p:style>
          <a:lnRef idx="1">
            <a:schemeClr val="accent1"/>
          </a:lnRef>
          <a:fillRef idx="0">
            <a:schemeClr val="accent1"/>
          </a:fillRef>
          <a:effectRef idx="0">
            <a:schemeClr val="accent1"/>
          </a:effectRef>
          <a:fontRef idx="minor">
            <a:schemeClr val="tx1"/>
          </a:fontRef>
        </p:style>
      </p:cxnSp>
      <p:sp>
        <p:nvSpPr>
          <p:cNvPr id="76" name="Rectangle 2"/>
          <p:cNvSpPr>
            <a:spLocks noChangeArrowheads="1"/>
          </p:cNvSpPr>
          <p:nvPr/>
        </p:nvSpPr>
        <p:spPr bwMode="gray">
          <a:xfrm>
            <a:off x="1051300" y="1171909"/>
            <a:ext cx="2494971" cy="486645"/>
          </a:xfrm>
          <a:prstGeom prst="rect">
            <a:avLst/>
          </a:prstGeom>
          <a:solidFill>
            <a:schemeClr val="bg1"/>
          </a:solidFill>
          <a:ln w="9525" algn="ctr">
            <a:noFill/>
            <a:miter lim="800000"/>
            <a:headEnd/>
            <a:tailEnd/>
          </a:ln>
          <a:effectLst>
            <a:outerShdw dist="25400" dir="5400000" sx="99000" sy="99000" algn="ctr" rotWithShape="0">
              <a:schemeClr val="tx2"/>
            </a:outerShdw>
          </a:effectLst>
        </p:spPr>
        <p:txBody>
          <a:bodyPr wrap="square" lIns="103841" tIns="103841" rIns="103841" bIns="103841" anchor="b">
            <a:spAutoFit/>
          </a:bodyPr>
          <a:lstStyle/>
          <a:p>
            <a:pPr algn="ctr" defTabSz="629754">
              <a:defRPr/>
            </a:pPr>
            <a:r>
              <a:rPr lang="en-US" b="1" dirty="0">
                <a:solidFill>
                  <a:srgbClr val="808080"/>
                </a:solidFill>
              </a:rPr>
              <a:t>Brief</a:t>
            </a:r>
          </a:p>
        </p:txBody>
      </p:sp>
      <p:sp>
        <p:nvSpPr>
          <p:cNvPr id="71" name="Rectangle 70"/>
          <p:cNvSpPr/>
          <p:nvPr/>
        </p:nvSpPr>
        <p:spPr>
          <a:xfrm>
            <a:off x="1412" y="-8641"/>
            <a:ext cx="1648768" cy="296790"/>
          </a:xfrm>
          <a:prstGeom prst="rect">
            <a:avLst/>
          </a:prstGeom>
          <a:solidFill>
            <a:srgbClr val="93C674"/>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b="1" dirty="0">
                <a:solidFill>
                  <a:schemeClr val="bg1"/>
                </a:solidFill>
              </a:rPr>
              <a:t>Objectives</a:t>
            </a:r>
          </a:p>
        </p:txBody>
      </p:sp>
      <p:sp>
        <p:nvSpPr>
          <p:cNvPr id="78" name="Rectangle 77"/>
          <p:cNvSpPr/>
          <p:nvPr/>
        </p:nvSpPr>
        <p:spPr>
          <a:xfrm>
            <a:off x="1652681" y="-8642"/>
            <a:ext cx="2282660" cy="296791"/>
          </a:xfrm>
          <a:prstGeom prst="rect">
            <a:avLst/>
          </a:prstGeom>
          <a:solidFill>
            <a:srgbClr val="B2B2B2"/>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b="1" dirty="0">
                <a:solidFill>
                  <a:schemeClr val="bg1"/>
                </a:solidFill>
              </a:rPr>
              <a:t>Labor market reform</a:t>
            </a:r>
          </a:p>
        </p:txBody>
      </p:sp>
      <p:pic>
        <p:nvPicPr>
          <p:cNvPr id="77" name="Picture 76">
            <a:extLst>
              <a:ext uri="{FF2B5EF4-FFF2-40B4-BE49-F238E27FC236}">
                <a16:creationId xmlns:a16="http://schemas.microsoft.com/office/drawing/2014/main" id="{EEE555DB-8761-FA4A-A81A-26BAEE5E75D9}"/>
              </a:ext>
            </a:extLst>
          </p:cNvPr>
          <p:cNvPicPr>
            <a:picLocks noChangeAspect="1"/>
          </p:cNvPicPr>
          <p:nvPr/>
        </p:nvPicPr>
        <p:blipFill>
          <a:blip r:embed="rId6"/>
          <a:stretch>
            <a:fillRect/>
          </a:stretch>
        </p:blipFill>
        <p:spPr>
          <a:xfrm>
            <a:off x="10964421" y="6095382"/>
            <a:ext cx="1227579" cy="762617"/>
          </a:xfrm>
          <a:prstGeom prst="rect">
            <a:avLst/>
          </a:prstGeom>
        </p:spPr>
      </p:pic>
    </p:spTree>
    <p:extLst>
      <p:ext uri="{BB962C8B-B14F-4D97-AF65-F5344CB8AC3E}">
        <p14:creationId xmlns:p14="http://schemas.microsoft.com/office/powerpoint/2010/main" val="1128801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8FF3F-B38D-BD41-9058-D8AC121379DD}"/>
              </a:ext>
            </a:extLst>
          </p:cNvPr>
          <p:cNvSpPr>
            <a:spLocks noGrp="1"/>
          </p:cNvSpPr>
          <p:nvPr>
            <p:ph type="title"/>
          </p:nvPr>
        </p:nvSpPr>
        <p:spPr/>
        <p:txBody>
          <a:bodyPr/>
          <a:lstStyle/>
          <a:p>
            <a:r>
              <a:rPr lang="en-US" b="1" dirty="0">
                <a:solidFill>
                  <a:schemeClr val="accent6">
                    <a:lumMod val="50000"/>
                  </a:schemeClr>
                </a:solidFill>
                <a:latin typeface="Arial Hebrew" pitchFamily="2" charset="-79"/>
                <a:cs typeface="Arial Hebrew" pitchFamily="2" charset="-79"/>
              </a:rPr>
              <a:t>Content</a:t>
            </a:r>
          </a:p>
        </p:txBody>
      </p:sp>
      <p:pic>
        <p:nvPicPr>
          <p:cNvPr id="3" name="Picture 2">
            <a:extLst>
              <a:ext uri="{FF2B5EF4-FFF2-40B4-BE49-F238E27FC236}">
                <a16:creationId xmlns:a16="http://schemas.microsoft.com/office/drawing/2014/main" id="{1EFEA3F8-1DEF-F64B-91CB-3E9BADD3B983}"/>
              </a:ext>
            </a:extLst>
          </p:cNvPr>
          <p:cNvPicPr>
            <a:picLocks noChangeAspect="1"/>
          </p:cNvPicPr>
          <p:nvPr/>
        </p:nvPicPr>
        <p:blipFill>
          <a:blip r:embed="rId2"/>
          <a:stretch>
            <a:fillRect/>
          </a:stretch>
        </p:blipFill>
        <p:spPr>
          <a:xfrm>
            <a:off x="10964089" y="6040816"/>
            <a:ext cx="1227295" cy="815597"/>
          </a:xfrm>
          <a:prstGeom prst="rect">
            <a:avLst/>
          </a:prstGeom>
        </p:spPr>
      </p:pic>
      <p:sp>
        <p:nvSpPr>
          <p:cNvPr id="4" name="TextBox 3">
            <a:extLst>
              <a:ext uri="{FF2B5EF4-FFF2-40B4-BE49-F238E27FC236}">
                <a16:creationId xmlns:a16="http://schemas.microsoft.com/office/drawing/2014/main" id="{42925722-4326-CC4D-877D-E3958E5DB305}"/>
              </a:ext>
            </a:extLst>
          </p:cNvPr>
          <p:cNvSpPr txBox="1"/>
          <p:nvPr/>
        </p:nvSpPr>
        <p:spPr>
          <a:xfrm>
            <a:off x="629392" y="1690688"/>
            <a:ext cx="10189029" cy="3539430"/>
          </a:xfrm>
          <a:prstGeom prst="rect">
            <a:avLst/>
          </a:prstGeom>
          <a:noFill/>
        </p:spPr>
        <p:txBody>
          <a:bodyPr wrap="square" rtlCol="0">
            <a:spAutoFit/>
          </a:bodyPr>
          <a:lstStyle/>
          <a:p>
            <a:pPr marL="285750" indent="-285750">
              <a:buFont typeface="Arial" panose="020B0604020202020204" pitchFamily="34" charset="0"/>
              <a:buChar char="•"/>
            </a:pPr>
            <a:r>
              <a:rPr lang="en-US" sz="2800" dirty="0">
                <a:solidFill>
                  <a:schemeClr val="bg1">
                    <a:lumMod val="65000"/>
                  </a:schemeClr>
                </a:solidFill>
                <a:latin typeface="Arial Hebrew" pitchFamily="2" charset="-79"/>
                <a:cs typeface="Arial Hebrew" pitchFamily="2" charset="-79"/>
              </a:rPr>
              <a:t>Saudi Arabia Digital Transformation</a:t>
            </a:r>
          </a:p>
          <a:p>
            <a:pPr marL="285750" indent="-285750">
              <a:buFont typeface="Arial" panose="020B0604020202020204" pitchFamily="34" charset="0"/>
              <a:buChar char="•"/>
            </a:pPr>
            <a:r>
              <a:rPr lang="en-US" sz="2800" dirty="0">
                <a:solidFill>
                  <a:schemeClr val="bg1">
                    <a:lumMod val="65000"/>
                  </a:schemeClr>
                </a:solidFill>
                <a:latin typeface="Arial Hebrew" pitchFamily="2" charset="-79"/>
                <a:cs typeface="Arial Hebrew" pitchFamily="2" charset="-79"/>
              </a:rPr>
              <a:t>Ministry of Communication and Information Technology Strategic Goals for 2030</a:t>
            </a:r>
          </a:p>
          <a:p>
            <a:pPr marL="285750" indent="-285750">
              <a:buFont typeface="Arial" panose="020B0604020202020204" pitchFamily="34" charset="0"/>
              <a:buChar char="•"/>
            </a:pPr>
            <a:r>
              <a:rPr lang="en-US" sz="2800" dirty="0">
                <a:solidFill>
                  <a:schemeClr val="bg1">
                    <a:lumMod val="65000"/>
                  </a:schemeClr>
                </a:solidFill>
                <a:latin typeface="Arial Hebrew" pitchFamily="2" charset="-79"/>
                <a:cs typeface="Arial Hebrew" pitchFamily="2" charset="-79"/>
              </a:rPr>
              <a:t>Education and its Role in Supporting Digital National Transformation Plan</a:t>
            </a:r>
          </a:p>
          <a:p>
            <a:pPr marL="285750" indent="-285750">
              <a:buFont typeface="Arial" panose="020B0604020202020204" pitchFamily="34" charset="0"/>
              <a:buChar char="•"/>
            </a:pPr>
            <a:r>
              <a:rPr lang="en-US" sz="2800" dirty="0">
                <a:solidFill>
                  <a:schemeClr val="bg1">
                    <a:lumMod val="65000"/>
                  </a:schemeClr>
                </a:solidFill>
                <a:latin typeface="Arial Hebrew" pitchFamily="2" charset="-79"/>
                <a:cs typeface="Arial Hebrew" pitchFamily="2" charset="-79"/>
              </a:rPr>
              <a:t>Saudi Arabia Strategic Goal to Increase Women Participation in the Labor Market   </a:t>
            </a:r>
          </a:p>
          <a:p>
            <a:pPr marL="285750" indent="-285750">
              <a:buFont typeface="Arial" panose="020B0604020202020204" pitchFamily="34" charset="0"/>
              <a:buChar char="•"/>
            </a:pPr>
            <a:endParaRPr lang="en-US" sz="2800" dirty="0">
              <a:solidFill>
                <a:schemeClr val="bg1">
                  <a:lumMod val="65000"/>
                </a:schemeClr>
              </a:solidFill>
            </a:endParaRPr>
          </a:p>
        </p:txBody>
      </p:sp>
    </p:spTree>
    <p:extLst>
      <p:ext uri="{BB962C8B-B14F-4D97-AF65-F5344CB8AC3E}">
        <p14:creationId xmlns:p14="http://schemas.microsoft.com/office/powerpoint/2010/main" val="6755554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90500"/>
            <a:ext cx="10972800" cy="663753"/>
          </a:xfrm>
        </p:spPr>
        <p:txBody>
          <a:bodyPr>
            <a:normAutofit fontScale="90000"/>
          </a:bodyPr>
          <a:lstStyle/>
          <a:p>
            <a:r>
              <a:rPr lang="en-GB" dirty="0"/>
              <a:t>Programs have been identified to support development of a healthy ICT talent ecosystem</a:t>
            </a:r>
          </a:p>
        </p:txBody>
      </p:sp>
      <p:sp>
        <p:nvSpPr>
          <p:cNvPr id="25" name="Arrow: Pentagon 24">
            <a:extLst>
              <a:ext uri="{FF2B5EF4-FFF2-40B4-BE49-F238E27FC236}">
                <a16:creationId xmlns:a16="http://schemas.microsoft.com/office/drawing/2014/main" id="{315571CA-1621-4774-BE7A-7A96FF1EFD16}"/>
              </a:ext>
            </a:extLst>
          </p:cNvPr>
          <p:cNvSpPr/>
          <p:nvPr/>
        </p:nvSpPr>
        <p:spPr bwMode="gray">
          <a:xfrm rot="5400000">
            <a:off x="-25520" y="2181657"/>
            <a:ext cx="5118095" cy="3282312"/>
          </a:xfrm>
          <a:prstGeom prst="homePlate">
            <a:avLst>
              <a:gd name="adj" fmla="val 20492"/>
            </a:avLst>
          </a:prstGeom>
          <a:solidFill>
            <a:schemeClr val="accent3">
              <a:lumMod val="20000"/>
              <a:lumOff val="80000"/>
            </a:schemeClr>
          </a:solidFill>
          <a:ln w="12700">
            <a:noFill/>
            <a:prstDash val="solid"/>
            <a:miter lim="800000"/>
            <a:headEnd/>
            <a:tailEnd/>
          </a:ln>
          <a:effectLst/>
        </p:spPr>
        <p:txBody>
          <a:bodyPr vert="vert270" wrap="square" lIns="108000" tIns="72000" rIns="108000" bIns="72000" rtlCol="0" anchor="t" anchorCtr="0">
            <a:noAutofit/>
          </a:bodyPr>
          <a:lstStyle/>
          <a:p>
            <a:pPr algn="ctr" defTabSz="900113" fontAlgn="base"/>
            <a:r>
              <a:rPr lang="en-GB" sz="2000" b="1" dirty="0">
                <a:ea typeface="ＭＳ Ｐゴシック" pitchFamily="-108" charset="-128"/>
                <a:sym typeface="Trebuchet MS" panose="020B0603020202020204" pitchFamily="34" charset="0"/>
              </a:rPr>
              <a:t>ICT Human Capital</a:t>
            </a:r>
          </a:p>
        </p:txBody>
      </p:sp>
      <p:sp>
        <p:nvSpPr>
          <p:cNvPr id="44" name="Rectangle: Rounded Corners 43">
            <a:extLst>
              <a:ext uri="{FF2B5EF4-FFF2-40B4-BE49-F238E27FC236}">
                <a16:creationId xmlns:a16="http://schemas.microsoft.com/office/drawing/2014/main" id="{3B88D8BB-1EF8-4C16-94CD-1BBB7D9116E8}"/>
              </a:ext>
            </a:extLst>
          </p:cNvPr>
          <p:cNvSpPr/>
          <p:nvPr/>
        </p:nvSpPr>
        <p:spPr bwMode="gray">
          <a:xfrm>
            <a:off x="609600" y="3289465"/>
            <a:ext cx="3818340" cy="1416877"/>
          </a:xfrm>
          <a:prstGeom prst="roundRect">
            <a:avLst/>
          </a:prstGeom>
          <a:solidFill>
            <a:schemeClr val="tx2"/>
          </a:solidFill>
          <a:ln w="12700">
            <a:noFill/>
            <a:prstDash val="solid"/>
            <a:miter lim="800000"/>
            <a:headEnd/>
            <a:tailEnd/>
          </a:ln>
          <a:effectLst/>
        </p:spPr>
        <p:txBody>
          <a:bodyPr wrap="square" lIns="108000" tIns="72000" rIns="108000" bIns="72000" rtlCol="0" anchor="ctr" anchorCtr="0">
            <a:noAutofit/>
          </a:bodyPr>
          <a:lstStyle/>
          <a:p>
            <a:pPr algn="ctr" defTabSz="900113" fontAlgn="base"/>
            <a:r>
              <a:rPr lang="en-GB" b="1" dirty="0">
                <a:solidFill>
                  <a:srgbClr val="FFFFFF"/>
                </a:solidFill>
                <a:ea typeface="ＭＳ Ｐゴシック" pitchFamily="-108" charset="-128"/>
                <a:sym typeface="Trebuchet MS" panose="020B0603020202020204" pitchFamily="34" charset="0"/>
              </a:rPr>
              <a:t>BALANCE TALENT DEMAND / SUPPLY</a:t>
            </a:r>
          </a:p>
        </p:txBody>
      </p:sp>
      <p:grpSp>
        <p:nvGrpSpPr>
          <p:cNvPr id="5" name="Group 4">
            <a:extLst>
              <a:ext uri="{FF2B5EF4-FFF2-40B4-BE49-F238E27FC236}">
                <a16:creationId xmlns:a16="http://schemas.microsoft.com/office/drawing/2014/main" id="{660C61BA-602A-4854-AF82-B696253D42C4}"/>
              </a:ext>
            </a:extLst>
          </p:cNvPr>
          <p:cNvGrpSpPr/>
          <p:nvPr/>
        </p:nvGrpSpPr>
        <p:grpSpPr>
          <a:xfrm>
            <a:off x="5449204" y="2942303"/>
            <a:ext cx="6069566" cy="2318466"/>
            <a:chOff x="5304402" y="1514783"/>
            <a:chExt cx="5883429" cy="1149108"/>
          </a:xfrm>
        </p:grpSpPr>
        <p:sp>
          <p:nvSpPr>
            <p:cNvPr id="45" name="Rectangle 44">
              <a:extLst>
                <a:ext uri="{FF2B5EF4-FFF2-40B4-BE49-F238E27FC236}">
                  <a16:creationId xmlns:a16="http://schemas.microsoft.com/office/drawing/2014/main" id="{A70B65E3-C379-4FB0-BBE9-04B379F81688}"/>
                </a:ext>
              </a:extLst>
            </p:cNvPr>
            <p:cNvSpPr/>
            <p:nvPr/>
          </p:nvSpPr>
          <p:spPr bwMode="gray">
            <a:xfrm>
              <a:off x="5304402" y="1514783"/>
              <a:ext cx="5883429" cy="343501"/>
            </a:xfrm>
            <a:prstGeom prst="rect">
              <a:avLst/>
            </a:prstGeom>
            <a:solidFill>
              <a:schemeClr val="bg2"/>
            </a:solidFill>
            <a:ln w="19050">
              <a:noFill/>
              <a:prstDash val="dash"/>
              <a:miter lim="800000"/>
              <a:headEnd/>
              <a:tailEnd/>
            </a:ln>
            <a:effectLst/>
          </p:spPr>
          <p:txBody>
            <a:bodyPr wrap="square" lIns="107950" tIns="72009" rIns="107950" bIns="72009" rtlCol="0" anchor="ctr" anchorCtr="0">
              <a:noAutofit/>
            </a:bodyPr>
            <a:lstStyle/>
            <a:p>
              <a:pPr defTabSz="900113"/>
              <a:r>
                <a:rPr lang="en-GB" sz="1400" b="1" dirty="0">
                  <a:ea typeface="ＭＳ Ｐゴシック" pitchFamily="-108" charset="-128"/>
                  <a:sym typeface="Calibri" panose="020F0502020204030204" pitchFamily="34" charset="0"/>
                </a:rPr>
                <a:t>Provide incentives to employers to hire women in ICT roles</a:t>
              </a:r>
            </a:p>
          </p:txBody>
        </p:sp>
        <p:sp>
          <p:nvSpPr>
            <p:cNvPr id="46" name="Rectangle 45">
              <a:extLst>
                <a:ext uri="{FF2B5EF4-FFF2-40B4-BE49-F238E27FC236}">
                  <a16:creationId xmlns:a16="http://schemas.microsoft.com/office/drawing/2014/main" id="{064674A8-75CB-4A15-8670-2F6C2FD74536}"/>
                </a:ext>
              </a:extLst>
            </p:cNvPr>
            <p:cNvSpPr/>
            <p:nvPr/>
          </p:nvSpPr>
          <p:spPr bwMode="gray">
            <a:xfrm>
              <a:off x="5304402" y="1916832"/>
              <a:ext cx="5883429" cy="343501"/>
            </a:xfrm>
            <a:prstGeom prst="rect">
              <a:avLst/>
            </a:prstGeom>
            <a:solidFill>
              <a:schemeClr val="bg2"/>
            </a:solidFill>
            <a:ln w="19050">
              <a:noFill/>
              <a:prstDash val="dash"/>
              <a:miter lim="800000"/>
              <a:headEnd/>
              <a:tailEnd/>
            </a:ln>
            <a:effectLst/>
          </p:spPr>
          <p:txBody>
            <a:bodyPr wrap="square" lIns="107950" tIns="72009" rIns="107950" bIns="72009" rtlCol="0" anchor="ctr" anchorCtr="0">
              <a:noAutofit/>
            </a:bodyPr>
            <a:lstStyle/>
            <a:p>
              <a:pPr defTabSz="900113"/>
              <a:r>
                <a:rPr lang="en-GB" sz="1400" b="1" dirty="0">
                  <a:ea typeface="ＭＳ Ｐゴシック" pitchFamily="-108" charset="-128"/>
                  <a:sym typeface="Calibri" panose="020F0502020204030204" pitchFamily="34" charset="0"/>
                </a:rPr>
                <a:t>Launch training programs for ICT professionals</a:t>
              </a:r>
            </a:p>
          </p:txBody>
        </p:sp>
        <p:sp>
          <p:nvSpPr>
            <p:cNvPr id="48" name="Rectangle 47">
              <a:extLst>
                <a:ext uri="{FF2B5EF4-FFF2-40B4-BE49-F238E27FC236}">
                  <a16:creationId xmlns:a16="http://schemas.microsoft.com/office/drawing/2014/main" id="{1D721F4B-5B3E-4936-AAE9-ED3101033F05}"/>
                </a:ext>
              </a:extLst>
            </p:cNvPr>
            <p:cNvSpPr/>
            <p:nvPr/>
          </p:nvSpPr>
          <p:spPr bwMode="gray">
            <a:xfrm>
              <a:off x="5304402" y="2320390"/>
              <a:ext cx="5883429" cy="343501"/>
            </a:xfrm>
            <a:prstGeom prst="rect">
              <a:avLst/>
            </a:prstGeom>
            <a:solidFill>
              <a:schemeClr val="bg2"/>
            </a:solidFill>
            <a:ln w="19050">
              <a:noFill/>
              <a:prstDash val="dash"/>
              <a:miter lim="800000"/>
              <a:headEnd/>
              <a:tailEnd/>
            </a:ln>
            <a:effectLst/>
          </p:spPr>
          <p:txBody>
            <a:bodyPr wrap="square" lIns="107950" tIns="72009" rIns="107950" bIns="72009" rtlCol="0" anchor="ctr" anchorCtr="0">
              <a:noAutofit/>
            </a:bodyPr>
            <a:lstStyle/>
            <a:p>
              <a:pPr defTabSz="900113"/>
              <a:r>
                <a:rPr lang="en-US" sz="1400" b="1" dirty="0">
                  <a:ea typeface="ＭＳ Ｐゴシック" pitchFamily="-108" charset="-128"/>
                  <a:sym typeface="Calibri" panose="020F0502020204030204" pitchFamily="34" charset="0"/>
                </a:rPr>
                <a:t>Revamp visa procedures for foreign hires in STEM fields</a:t>
              </a:r>
              <a:endParaRPr lang="en-GB" sz="1400" b="1" dirty="0">
                <a:ea typeface="ＭＳ Ｐゴシック" pitchFamily="-108" charset="-128"/>
                <a:sym typeface="Calibri" panose="020F0502020204030204" pitchFamily="34" charset="0"/>
              </a:endParaRPr>
            </a:p>
          </p:txBody>
        </p:sp>
      </p:grpSp>
      <p:grpSp>
        <p:nvGrpSpPr>
          <p:cNvPr id="26" name="Group 25">
            <a:extLst>
              <a:ext uri="{FF2B5EF4-FFF2-40B4-BE49-F238E27FC236}">
                <a16:creationId xmlns:a16="http://schemas.microsoft.com/office/drawing/2014/main" id="{B18098E6-BE3A-4AD5-977F-F577F42321A1}"/>
              </a:ext>
            </a:extLst>
          </p:cNvPr>
          <p:cNvGrpSpPr/>
          <p:nvPr/>
        </p:nvGrpSpPr>
        <p:grpSpPr>
          <a:xfrm>
            <a:off x="5304401" y="1102904"/>
            <a:ext cx="5893919" cy="316240"/>
            <a:chOff x="5303995" y="819627"/>
            <a:chExt cx="4211955" cy="316240"/>
          </a:xfrm>
        </p:grpSpPr>
        <p:cxnSp>
          <p:nvCxnSpPr>
            <p:cNvPr id="27" name="Straight Connector 26">
              <a:extLst>
                <a:ext uri="{FF2B5EF4-FFF2-40B4-BE49-F238E27FC236}">
                  <a16:creationId xmlns:a16="http://schemas.microsoft.com/office/drawing/2014/main" id="{8F5DF87E-96A3-4A47-BC3B-9A86C43D5C4E}"/>
                </a:ext>
              </a:extLst>
            </p:cNvPr>
            <p:cNvCxnSpPr/>
            <p:nvPr/>
          </p:nvCxnSpPr>
          <p:spPr bwMode="auto">
            <a:xfrm>
              <a:off x="5303995" y="1135867"/>
              <a:ext cx="4211955" cy="0"/>
            </a:xfrm>
            <a:prstGeom prst="line">
              <a:avLst/>
            </a:prstGeom>
            <a:noFill/>
            <a:ln w="12700">
              <a:solidFill>
                <a:schemeClr val="tx2"/>
              </a:solidFill>
              <a:prstDash val="solid"/>
              <a:round/>
              <a:headEnd/>
              <a:tailEnd/>
            </a:ln>
          </p:spPr>
        </p:cxnSp>
        <p:sp>
          <p:nvSpPr>
            <p:cNvPr id="33" name="TextBox 32">
              <a:extLst>
                <a:ext uri="{FF2B5EF4-FFF2-40B4-BE49-F238E27FC236}">
                  <a16:creationId xmlns:a16="http://schemas.microsoft.com/office/drawing/2014/main" id="{656420F5-9DCD-4CD7-84DB-9AE939873D53}"/>
                </a:ext>
              </a:extLst>
            </p:cNvPr>
            <p:cNvSpPr txBox="1"/>
            <p:nvPr/>
          </p:nvSpPr>
          <p:spPr bwMode="gray">
            <a:xfrm>
              <a:off x="5331062" y="819627"/>
              <a:ext cx="573646" cy="316240"/>
            </a:xfrm>
            <a:prstGeom prst="rect">
              <a:avLst/>
            </a:prstGeom>
            <a:noFill/>
            <a:ln w="25400" algn="ctr">
              <a:noFill/>
              <a:miter lim="800000"/>
              <a:headEnd/>
              <a:tailEnd/>
            </a:ln>
            <a:extLst>
              <a:ext uri="{909E8E84-426E-40DD-AFC4-6F175D3DCCD1}">
                <a14:hiddenFill xmlns:a14="http://schemas.microsoft.com/office/drawing/2010/main">
                  <a:pattFill>
                    <a:fgClr>
                      <a:srgbClr val="000000"/>
                    </a:fgClr>
                    <a:bgClr>
                      <a:srgbClr val="000000"/>
                    </a:bgClr>
                  </a:pattFill>
                </a14:hiddenFill>
              </a:ext>
            </a:extLst>
          </p:spPr>
          <p:txBody>
            <a:bodyPr vert="horz" wrap="none" lIns="0" tIns="46863" rIns="0" bIns="46863" rtlCol="0" anchor="b" anchorCtr="0">
              <a:spAutoFit/>
            </a:bodyPr>
            <a:lstStyle/>
            <a:p>
              <a:pPr algn="l" eaLnBrk="0" fontAlgn="base" hangingPunct="0">
                <a:lnSpc>
                  <a:spcPct val="90000"/>
                </a:lnSpc>
                <a:spcBef>
                  <a:spcPct val="0"/>
                </a:spcBef>
                <a:spcAft>
                  <a:spcPct val="0"/>
                </a:spcAft>
                <a:buSzPct val="100000"/>
              </a:pPr>
              <a:r>
                <a:rPr lang="en-GB" sz="1600" b="1" dirty="0">
                  <a:solidFill>
                    <a:schemeClr val="tx2"/>
                  </a:solidFill>
                  <a:sym typeface="Calibri" panose="020F0502020204030204" pitchFamily="34" charset="0"/>
                </a:rPr>
                <a:t>Programs</a:t>
              </a:r>
            </a:p>
          </p:txBody>
        </p:sp>
      </p:grpSp>
      <p:sp>
        <p:nvSpPr>
          <p:cNvPr id="43" name="Freeform: Shape 42">
            <a:extLst>
              <a:ext uri="{FF2B5EF4-FFF2-40B4-BE49-F238E27FC236}">
                <a16:creationId xmlns:a16="http://schemas.microsoft.com/office/drawing/2014/main" id="{CA8CA4A4-F4B5-4901-BCBF-6E45FFA1813C}"/>
              </a:ext>
            </a:extLst>
          </p:cNvPr>
          <p:cNvSpPr/>
          <p:nvPr/>
        </p:nvSpPr>
        <p:spPr bwMode="gray">
          <a:xfrm>
            <a:off x="4427940" y="2997934"/>
            <a:ext cx="876461" cy="1569780"/>
          </a:xfrm>
          <a:custGeom>
            <a:avLst/>
            <a:gdLst>
              <a:gd name="connsiteX0" fmla="*/ 49162 w 766917"/>
              <a:gd name="connsiteY0" fmla="*/ 1160207 h 3195484"/>
              <a:gd name="connsiteX1" fmla="*/ 766917 w 766917"/>
              <a:gd name="connsiteY1" fmla="*/ 0 h 3195484"/>
              <a:gd name="connsiteX2" fmla="*/ 766917 w 766917"/>
              <a:gd name="connsiteY2" fmla="*/ 3195484 h 3195484"/>
              <a:gd name="connsiteX3" fmla="*/ 0 w 766917"/>
              <a:gd name="connsiteY3" fmla="*/ 2064775 h 3195484"/>
              <a:gd name="connsiteX4" fmla="*/ 49162 w 766917"/>
              <a:gd name="connsiteY4" fmla="*/ 1160207 h 3195484"/>
              <a:gd name="connsiteX0" fmla="*/ 49162 w 766917"/>
              <a:gd name="connsiteY0" fmla="*/ 452532 h 2487809"/>
              <a:gd name="connsiteX1" fmla="*/ 766917 w 766917"/>
              <a:gd name="connsiteY1" fmla="*/ 0 h 2487809"/>
              <a:gd name="connsiteX2" fmla="*/ 766917 w 766917"/>
              <a:gd name="connsiteY2" fmla="*/ 2487809 h 2487809"/>
              <a:gd name="connsiteX3" fmla="*/ 0 w 766917"/>
              <a:gd name="connsiteY3" fmla="*/ 1357100 h 2487809"/>
              <a:gd name="connsiteX4" fmla="*/ 49162 w 766917"/>
              <a:gd name="connsiteY4" fmla="*/ 452532 h 2487809"/>
              <a:gd name="connsiteX0" fmla="*/ 49162 w 766917"/>
              <a:gd name="connsiteY0" fmla="*/ 452532 h 1829795"/>
              <a:gd name="connsiteX1" fmla="*/ 766917 w 766917"/>
              <a:gd name="connsiteY1" fmla="*/ 0 h 1829795"/>
              <a:gd name="connsiteX2" fmla="*/ 766917 w 766917"/>
              <a:gd name="connsiteY2" fmla="*/ 1829795 h 1829795"/>
              <a:gd name="connsiteX3" fmla="*/ 0 w 766917"/>
              <a:gd name="connsiteY3" fmla="*/ 1357100 h 1829795"/>
              <a:gd name="connsiteX4" fmla="*/ 49162 w 766917"/>
              <a:gd name="connsiteY4" fmla="*/ 452532 h 1829795"/>
              <a:gd name="connsiteX0" fmla="*/ 49162 w 766917"/>
              <a:gd name="connsiteY0" fmla="*/ 725670 h 2102933"/>
              <a:gd name="connsiteX1" fmla="*/ 766917 w 766917"/>
              <a:gd name="connsiteY1" fmla="*/ 0 h 2102933"/>
              <a:gd name="connsiteX2" fmla="*/ 766917 w 766917"/>
              <a:gd name="connsiteY2" fmla="*/ 2102933 h 2102933"/>
              <a:gd name="connsiteX3" fmla="*/ 0 w 766917"/>
              <a:gd name="connsiteY3" fmla="*/ 1630238 h 2102933"/>
              <a:gd name="connsiteX4" fmla="*/ 49162 w 766917"/>
              <a:gd name="connsiteY4" fmla="*/ 725670 h 2102933"/>
              <a:gd name="connsiteX0" fmla="*/ 49162 w 771887"/>
              <a:gd name="connsiteY0" fmla="*/ 725670 h 2239501"/>
              <a:gd name="connsiteX1" fmla="*/ 766917 w 771887"/>
              <a:gd name="connsiteY1" fmla="*/ 0 h 2239501"/>
              <a:gd name="connsiteX2" fmla="*/ 771887 w 771887"/>
              <a:gd name="connsiteY2" fmla="*/ 2239501 h 2239501"/>
              <a:gd name="connsiteX3" fmla="*/ 0 w 771887"/>
              <a:gd name="connsiteY3" fmla="*/ 1630238 h 2239501"/>
              <a:gd name="connsiteX4" fmla="*/ 49162 w 771887"/>
              <a:gd name="connsiteY4" fmla="*/ 725670 h 2239501"/>
              <a:gd name="connsiteX0" fmla="*/ 49162 w 771887"/>
              <a:gd name="connsiteY0" fmla="*/ 725670 h 1630238"/>
              <a:gd name="connsiteX1" fmla="*/ 766917 w 771887"/>
              <a:gd name="connsiteY1" fmla="*/ 0 h 1630238"/>
              <a:gd name="connsiteX2" fmla="*/ 771887 w 771887"/>
              <a:gd name="connsiteY2" fmla="*/ 1408150 h 1630238"/>
              <a:gd name="connsiteX3" fmla="*/ 0 w 771887"/>
              <a:gd name="connsiteY3" fmla="*/ 1630238 h 1630238"/>
              <a:gd name="connsiteX4" fmla="*/ 49162 w 771887"/>
              <a:gd name="connsiteY4" fmla="*/ 725670 h 1630238"/>
              <a:gd name="connsiteX0" fmla="*/ 49162 w 771887"/>
              <a:gd name="connsiteY0" fmla="*/ 641976 h 1546544"/>
              <a:gd name="connsiteX1" fmla="*/ 766917 w 771887"/>
              <a:gd name="connsiteY1" fmla="*/ 0 h 1546544"/>
              <a:gd name="connsiteX2" fmla="*/ 771887 w 771887"/>
              <a:gd name="connsiteY2" fmla="*/ 1324456 h 1546544"/>
              <a:gd name="connsiteX3" fmla="*/ 0 w 771887"/>
              <a:gd name="connsiteY3" fmla="*/ 1546544 h 1546544"/>
              <a:gd name="connsiteX4" fmla="*/ 49162 w 771887"/>
              <a:gd name="connsiteY4" fmla="*/ 641976 h 1546544"/>
              <a:gd name="connsiteX0" fmla="*/ 49162 w 766951"/>
              <a:gd name="connsiteY0" fmla="*/ 641976 h 2367829"/>
              <a:gd name="connsiteX1" fmla="*/ 766917 w 766951"/>
              <a:gd name="connsiteY1" fmla="*/ 0 h 2367829"/>
              <a:gd name="connsiteX2" fmla="*/ 712253 w 766951"/>
              <a:gd name="connsiteY2" fmla="*/ 2367829 h 2367829"/>
              <a:gd name="connsiteX3" fmla="*/ 0 w 766951"/>
              <a:gd name="connsiteY3" fmla="*/ 1546544 h 2367829"/>
              <a:gd name="connsiteX4" fmla="*/ 49162 w 766951"/>
              <a:gd name="connsiteY4" fmla="*/ 641976 h 2367829"/>
              <a:gd name="connsiteX0" fmla="*/ 49162 w 717442"/>
              <a:gd name="connsiteY0" fmla="*/ 0 h 1725853"/>
              <a:gd name="connsiteX1" fmla="*/ 717222 w 717442"/>
              <a:gd name="connsiteY1" fmla="*/ 406977 h 1725853"/>
              <a:gd name="connsiteX2" fmla="*/ 712253 w 717442"/>
              <a:gd name="connsiteY2" fmla="*/ 1725853 h 1725853"/>
              <a:gd name="connsiteX3" fmla="*/ 0 w 717442"/>
              <a:gd name="connsiteY3" fmla="*/ 904568 h 1725853"/>
              <a:gd name="connsiteX4" fmla="*/ 49162 w 717442"/>
              <a:gd name="connsiteY4" fmla="*/ 0 h 1725853"/>
              <a:gd name="connsiteX0" fmla="*/ 49162 w 737170"/>
              <a:gd name="connsiteY0" fmla="*/ 0 h 1725853"/>
              <a:gd name="connsiteX1" fmla="*/ 737100 w 737170"/>
              <a:gd name="connsiteY1" fmla="*/ 418136 h 1725853"/>
              <a:gd name="connsiteX2" fmla="*/ 712253 w 737170"/>
              <a:gd name="connsiteY2" fmla="*/ 1725853 h 1725853"/>
              <a:gd name="connsiteX3" fmla="*/ 0 w 737170"/>
              <a:gd name="connsiteY3" fmla="*/ 904568 h 1725853"/>
              <a:gd name="connsiteX4" fmla="*/ 49162 w 737170"/>
              <a:gd name="connsiteY4" fmla="*/ 0 h 1725853"/>
              <a:gd name="connsiteX0" fmla="*/ 19344 w 737170"/>
              <a:gd name="connsiteY0" fmla="*/ 0 h 1909978"/>
              <a:gd name="connsiteX1" fmla="*/ 737100 w 737170"/>
              <a:gd name="connsiteY1" fmla="*/ 602261 h 1909978"/>
              <a:gd name="connsiteX2" fmla="*/ 712253 w 737170"/>
              <a:gd name="connsiteY2" fmla="*/ 1909978 h 1909978"/>
              <a:gd name="connsiteX3" fmla="*/ 0 w 737170"/>
              <a:gd name="connsiteY3" fmla="*/ 1088693 h 1909978"/>
              <a:gd name="connsiteX4" fmla="*/ 19344 w 737170"/>
              <a:gd name="connsiteY4" fmla="*/ 0 h 1909978"/>
              <a:gd name="connsiteX0" fmla="*/ 19344 w 737170"/>
              <a:gd name="connsiteY0" fmla="*/ 494 h 1910472"/>
              <a:gd name="connsiteX1" fmla="*/ 737100 w 737170"/>
              <a:gd name="connsiteY1" fmla="*/ 602755 h 1910472"/>
              <a:gd name="connsiteX2" fmla="*/ 712253 w 737170"/>
              <a:gd name="connsiteY2" fmla="*/ 1910472 h 1910472"/>
              <a:gd name="connsiteX3" fmla="*/ 0 w 737170"/>
              <a:gd name="connsiteY3" fmla="*/ 1089187 h 1910472"/>
              <a:gd name="connsiteX4" fmla="*/ 19344 w 737170"/>
              <a:gd name="connsiteY4" fmla="*/ 494 h 1910472"/>
              <a:gd name="connsiteX0" fmla="*/ 19344 w 737243"/>
              <a:gd name="connsiteY0" fmla="*/ 494 h 2395892"/>
              <a:gd name="connsiteX1" fmla="*/ 737100 w 737243"/>
              <a:gd name="connsiteY1" fmla="*/ 602755 h 2395892"/>
              <a:gd name="connsiteX2" fmla="*/ 727162 w 737243"/>
              <a:gd name="connsiteY2" fmla="*/ 2395892 h 2395892"/>
              <a:gd name="connsiteX3" fmla="*/ 0 w 737243"/>
              <a:gd name="connsiteY3" fmla="*/ 1089187 h 2395892"/>
              <a:gd name="connsiteX4" fmla="*/ 19344 w 737243"/>
              <a:gd name="connsiteY4" fmla="*/ 494 h 2395892"/>
              <a:gd name="connsiteX0" fmla="*/ 19344 w 737243"/>
              <a:gd name="connsiteY0" fmla="*/ 612 h 2396010"/>
              <a:gd name="connsiteX1" fmla="*/ 737100 w 737243"/>
              <a:gd name="connsiteY1" fmla="*/ 519309 h 2396010"/>
              <a:gd name="connsiteX2" fmla="*/ 727162 w 737243"/>
              <a:gd name="connsiteY2" fmla="*/ 2396010 h 2396010"/>
              <a:gd name="connsiteX3" fmla="*/ 0 w 737243"/>
              <a:gd name="connsiteY3" fmla="*/ 1089305 h 2396010"/>
              <a:gd name="connsiteX4" fmla="*/ 19344 w 737243"/>
              <a:gd name="connsiteY4" fmla="*/ 612 h 2396010"/>
              <a:gd name="connsiteX0" fmla="*/ 19344 w 743035"/>
              <a:gd name="connsiteY0" fmla="*/ 612 h 1787192"/>
              <a:gd name="connsiteX1" fmla="*/ 737100 w 743035"/>
              <a:gd name="connsiteY1" fmla="*/ 519309 h 1787192"/>
              <a:gd name="connsiteX2" fmla="*/ 743035 w 743035"/>
              <a:gd name="connsiteY2" fmla="*/ 1787192 h 1787192"/>
              <a:gd name="connsiteX3" fmla="*/ 0 w 743035"/>
              <a:gd name="connsiteY3" fmla="*/ 1089305 h 1787192"/>
              <a:gd name="connsiteX4" fmla="*/ 19344 w 743035"/>
              <a:gd name="connsiteY4" fmla="*/ 612 h 1787192"/>
              <a:gd name="connsiteX0" fmla="*/ 0 w 723691"/>
              <a:gd name="connsiteY0" fmla="*/ 612 h 1787192"/>
              <a:gd name="connsiteX1" fmla="*/ 717756 w 723691"/>
              <a:gd name="connsiteY1" fmla="*/ 519309 h 1787192"/>
              <a:gd name="connsiteX2" fmla="*/ 723691 w 723691"/>
              <a:gd name="connsiteY2" fmla="*/ 1787192 h 1787192"/>
              <a:gd name="connsiteX3" fmla="*/ 4466 w 723691"/>
              <a:gd name="connsiteY3" fmla="*/ 838615 h 1787192"/>
              <a:gd name="connsiteX4" fmla="*/ 0 w 723691"/>
              <a:gd name="connsiteY4" fmla="*/ 612 h 1787192"/>
              <a:gd name="connsiteX0" fmla="*/ 0 w 723691"/>
              <a:gd name="connsiteY0" fmla="*/ 1403 h 1589771"/>
              <a:gd name="connsiteX1" fmla="*/ 717756 w 723691"/>
              <a:gd name="connsiteY1" fmla="*/ 321888 h 1589771"/>
              <a:gd name="connsiteX2" fmla="*/ 723691 w 723691"/>
              <a:gd name="connsiteY2" fmla="*/ 1589771 h 1589771"/>
              <a:gd name="connsiteX3" fmla="*/ 4466 w 723691"/>
              <a:gd name="connsiteY3" fmla="*/ 641194 h 1589771"/>
              <a:gd name="connsiteX4" fmla="*/ 0 w 723691"/>
              <a:gd name="connsiteY4" fmla="*/ 1403 h 1589771"/>
              <a:gd name="connsiteX0" fmla="*/ 0 w 733772"/>
              <a:gd name="connsiteY0" fmla="*/ 235881 h 1824249"/>
              <a:gd name="connsiteX1" fmla="*/ 733629 w 733772"/>
              <a:gd name="connsiteY1" fmla="*/ 60838 h 1824249"/>
              <a:gd name="connsiteX2" fmla="*/ 723691 w 733772"/>
              <a:gd name="connsiteY2" fmla="*/ 1824249 h 1824249"/>
              <a:gd name="connsiteX3" fmla="*/ 4466 w 733772"/>
              <a:gd name="connsiteY3" fmla="*/ 875672 h 1824249"/>
              <a:gd name="connsiteX4" fmla="*/ 0 w 733772"/>
              <a:gd name="connsiteY4" fmla="*/ 235881 h 1824249"/>
              <a:gd name="connsiteX0" fmla="*/ 0 w 733772"/>
              <a:gd name="connsiteY0" fmla="*/ 175043 h 1763411"/>
              <a:gd name="connsiteX1" fmla="*/ 733629 w 733772"/>
              <a:gd name="connsiteY1" fmla="*/ 0 h 1763411"/>
              <a:gd name="connsiteX2" fmla="*/ 723691 w 733772"/>
              <a:gd name="connsiteY2" fmla="*/ 1763411 h 1763411"/>
              <a:gd name="connsiteX3" fmla="*/ 4466 w 733772"/>
              <a:gd name="connsiteY3" fmla="*/ 814834 h 1763411"/>
              <a:gd name="connsiteX4" fmla="*/ 0 w 733772"/>
              <a:gd name="connsiteY4" fmla="*/ 175043 h 1763411"/>
              <a:gd name="connsiteX0" fmla="*/ 0 w 733772"/>
              <a:gd name="connsiteY0" fmla="*/ 175043 h 1763411"/>
              <a:gd name="connsiteX1" fmla="*/ 733629 w 733772"/>
              <a:gd name="connsiteY1" fmla="*/ 0 h 1763411"/>
              <a:gd name="connsiteX2" fmla="*/ 723691 w 733772"/>
              <a:gd name="connsiteY2" fmla="*/ 1763411 h 1763411"/>
              <a:gd name="connsiteX3" fmla="*/ 4466 w 733772"/>
              <a:gd name="connsiteY3" fmla="*/ 913940 h 1763411"/>
              <a:gd name="connsiteX4" fmla="*/ 0 w 733772"/>
              <a:gd name="connsiteY4" fmla="*/ 175043 h 1763411"/>
              <a:gd name="connsiteX0" fmla="*/ 0 w 739565"/>
              <a:gd name="connsiteY0" fmla="*/ 175043 h 1733679"/>
              <a:gd name="connsiteX1" fmla="*/ 733629 w 739565"/>
              <a:gd name="connsiteY1" fmla="*/ 0 h 1733679"/>
              <a:gd name="connsiteX2" fmla="*/ 739565 w 739565"/>
              <a:gd name="connsiteY2" fmla="*/ 1733679 h 1733679"/>
              <a:gd name="connsiteX3" fmla="*/ 4466 w 739565"/>
              <a:gd name="connsiteY3" fmla="*/ 913940 h 1733679"/>
              <a:gd name="connsiteX4" fmla="*/ 0 w 739565"/>
              <a:gd name="connsiteY4" fmla="*/ 175043 h 1733679"/>
              <a:gd name="connsiteX0" fmla="*/ 0 w 739565"/>
              <a:gd name="connsiteY0" fmla="*/ 175043 h 1733679"/>
              <a:gd name="connsiteX1" fmla="*/ 733629 w 739565"/>
              <a:gd name="connsiteY1" fmla="*/ 0 h 1733679"/>
              <a:gd name="connsiteX2" fmla="*/ 739565 w 739565"/>
              <a:gd name="connsiteY2" fmla="*/ 1733679 h 1733679"/>
              <a:gd name="connsiteX3" fmla="*/ 4466 w 739565"/>
              <a:gd name="connsiteY3" fmla="*/ 913940 h 1733679"/>
              <a:gd name="connsiteX4" fmla="*/ 0 w 739565"/>
              <a:gd name="connsiteY4" fmla="*/ 175043 h 1733679"/>
              <a:gd name="connsiteX0" fmla="*/ 0 w 739565"/>
              <a:gd name="connsiteY0" fmla="*/ 462450 h 2021086"/>
              <a:gd name="connsiteX1" fmla="*/ 733629 w 739565"/>
              <a:gd name="connsiteY1" fmla="*/ 0 h 2021086"/>
              <a:gd name="connsiteX2" fmla="*/ 739565 w 739565"/>
              <a:gd name="connsiteY2" fmla="*/ 2021086 h 2021086"/>
              <a:gd name="connsiteX3" fmla="*/ 4466 w 739565"/>
              <a:gd name="connsiteY3" fmla="*/ 1201347 h 2021086"/>
              <a:gd name="connsiteX4" fmla="*/ 0 w 739565"/>
              <a:gd name="connsiteY4" fmla="*/ 462450 h 2021086"/>
              <a:gd name="connsiteX0" fmla="*/ 0 w 739565"/>
              <a:gd name="connsiteY0" fmla="*/ 462450 h 2021086"/>
              <a:gd name="connsiteX1" fmla="*/ 733629 w 739565"/>
              <a:gd name="connsiteY1" fmla="*/ 0 h 2021086"/>
              <a:gd name="connsiteX2" fmla="*/ 739565 w 739565"/>
              <a:gd name="connsiteY2" fmla="*/ 2021086 h 2021086"/>
              <a:gd name="connsiteX3" fmla="*/ 4466 w 739565"/>
              <a:gd name="connsiteY3" fmla="*/ 1201347 h 2021086"/>
              <a:gd name="connsiteX4" fmla="*/ 0 w 739565"/>
              <a:gd name="connsiteY4" fmla="*/ 462450 h 2021086"/>
              <a:gd name="connsiteX0" fmla="*/ 0 w 754964"/>
              <a:gd name="connsiteY0" fmla="*/ 422808 h 2021086"/>
              <a:gd name="connsiteX1" fmla="*/ 749028 w 754964"/>
              <a:gd name="connsiteY1" fmla="*/ 0 h 2021086"/>
              <a:gd name="connsiteX2" fmla="*/ 754964 w 754964"/>
              <a:gd name="connsiteY2" fmla="*/ 2021086 h 2021086"/>
              <a:gd name="connsiteX3" fmla="*/ 19865 w 754964"/>
              <a:gd name="connsiteY3" fmla="*/ 1201347 h 2021086"/>
              <a:gd name="connsiteX4" fmla="*/ 0 w 754964"/>
              <a:gd name="connsiteY4" fmla="*/ 422808 h 2021086"/>
              <a:gd name="connsiteX0" fmla="*/ 0 w 762663"/>
              <a:gd name="connsiteY0" fmla="*/ 422808 h 1436361"/>
              <a:gd name="connsiteX1" fmla="*/ 749028 w 762663"/>
              <a:gd name="connsiteY1" fmla="*/ 0 h 1436361"/>
              <a:gd name="connsiteX2" fmla="*/ 762663 w 762663"/>
              <a:gd name="connsiteY2" fmla="*/ 1436361 h 1436361"/>
              <a:gd name="connsiteX3" fmla="*/ 19865 w 762663"/>
              <a:gd name="connsiteY3" fmla="*/ 1201347 h 1436361"/>
              <a:gd name="connsiteX4" fmla="*/ 0 w 762663"/>
              <a:gd name="connsiteY4" fmla="*/ 422808 h 1436361"/>
              <a:gd name="connsiteX0" fmla="*/ 0 w 747264"/>
              <a:gd name="connsiteY0" fmla="*/ 462451 h 1436361"/>
              <a:gd name="connsiteX1" fmla="*/ 733629 w 747264"/>
              <a:gd name="connsiteY1" fmla="*/ 0 h 1436361"/>
              <a:gd name="connsiteX2" fmla="*/ 747264 w 747264"/>
              <a:gd name="connsiteY2" fmla="*/ 1436361 h 1436361"/>
              <a:gd name="connsiteX3" fmla="*/ 4466 w 747264"/>
              <a:gd name="connsiteY3" fmla="*/ 1201347 h 1436361"/>
              <a:gd name="connsiteX4" fmla="*/ 0 w 747264"/>
              <a:gd name="connsiteY4" fmla="*/ 462451 h 1436361"/>
              <a:gd name="connsiteX0" fmla="*/ 0 w 739565"/>
              <a:gd name="connsiteY0" fmla="*/ 462451 h 1201347"/>
              <a:gd name="connsiteX1" fmla="*/ 733629 w 739565"/>
              <a:gd name="connsiteY1" fmla="*/ 0 h 1201347"/>
              <a:gd name="connsiteX2" fmla="*/ 739565 w 739565"/>
              <a:gd name="connsiteY2" fmla="*/ 1059759 h 1201347"/>
              <a:gd name="connsiteX3" fmla="*/ 4466 w 739565"/>
              <a:gd name="connsiteY3" fmla="*/ 1201347 h 1201347"/>
              <a:gd name="connsiteX4" fmla="*/ 0 w 739565"/>
              <a:gd name="connsiteY4" fmla="*/ 462451 h 12013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565" h="1201347">
                <a:moveTo>
                  <a:pt x="0" y="462451"/>
                </a:moveTo>
                <a:cubicBezTo>
                  <a:pt x="134891" y="445603"/>
                  <a:pt x="1591" y="463256"/>
                  <a:pt x="733629" y="0"/>
                </a:cubicBezTo>
                <a:cubicBezTo>
                  <a:pt x="735286" y="746500"/>
                  <a:pt x="737908" y="313259"/>
                  <a:pt x="739565" y="1059759"/>
                </a:cubicBezTo>
                <a:lnTo>
                  <a:pt x="4466" y="1201347"/>
                </a:lnTo>
                <a:cubicBezTo>
                  <a:pt x="2977" y="922013"/>
                  <a:pt x="1489" y="741785"/>
                  <a:pt x="0" y="462451"/>
                </a:cubicBezTo>
                <a:close/>
              </a:path>
            </a:pathLst>
          </a:custGeom>
          <a:gradFill flip="none" rotWithShape="1">
            <a:gsLst>
              <a:gs pos="0">
                <a:schemeClr val="bg1"/>
              </a:gs>
              <a:gs pos="100000">
                <a:schemeClr val="tx2"/>
              </a:gs>
            </a:gsLst>
            <a:lin ang="10800000" scaled="1"/>
            <a:tileRect/>
          </a:gradFill>
          <a:ln w="12700">
            <a:noFill/>
            <a:prstDash val="solid"/>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eaLnBrk="0" fontAlgn="base" hangingPunct="0">
              <a:spcBef>
                <a:spcPct val="30000"/>
              </a:spcBef>
              <a:spcAft>
                <a:spcPct val="0"/>
              </a:spcAft>
              <a:buSzPct val="110000"/>
            </a:pPr>
            <a:endParaRPr lang="en-GB" sz="1200" dirty="0">
              <a:solidFill>
                <a:srgbClr val="000000"/>
              </a:solidFill>
              <a:sym typeface="Trebuchet MS" panose="020B0603020202020204" pitchFamily="34" charset="0"/>
            </a:endParaRPr>
          </a:p>
        </p:txBody>
      </p:sp>
      <p:pic>
        <p:nvPicPr>
          <p:cNvPr id="28" name="Picture 27">
            <a:extLst>
              <a:ext uri="{FF2B5EF4-FFF2-40B4-BE49-F238E27FC236}">
                <a16:creationId xmlns:a16="http://schemas.microsoft.com/office/drawing/2014/main" id="{C1128E7A-B78D-EB41-BC1B-A25C19738C4F}"/>
              </a:ext>
            </a:extLst>
          </p:cNvPr>
          <p:cNvPicPr>
            <a:picLocks noChangeAspect="1"/>
          </p:cNvPicPr>
          <p:nvPr/>
        </p:nvPicPr>
        <p:blipFill>
          <a:blip r:embed="rId2"/>
          <a:stretch>
            <a:fillRect/>
          </a:stretch>
        </p:blipFill>
        <p:spPr>
          <a:xfrm>
            <a:off x="11194696" y="6219742"/>
            <a:ext cx="997304" cy="638258"/>
          </a:xfrm>
          <a:prstGeom prst="rect">
            <a:avLst/>
          </a:prstGeom>
        </p:spPr>
      </p:pic>
    </p:spTree>
    <p:extLst>
      <p:ext uri="{BB962C8B-B14F-4D97-AF65-F5344CB8AC3E}">
        <p14:creationId xmlns:p14="http://schemas.microsoft.com/office/powerpoint/2010/main" val="38032616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34C41-C148-4C8F-9DBA-D39151619DD4}"/>
              </a:ext>
            </a:extLst>
          </p:cNvPr>
          <p:cNvSpPr>
            <a:spLocks noGrp="1"/>
          </p:cNvSpPr>
          <p:nvPr>
            <p:ph type="title"/>
          </p:nvPr>
        </p:nvSpPr>
        <p:spPr/>
        <p:txBody>
          <a:bodyPr>
            <a:normAutofit fontScale="90000"/>
          </a:bodyPr>
          <a:lstStyle/>
          <a:p>
            <a:r>
              <a:rPr lang="en-GB" dirty="0"/>
              <a:t>The ICT Human Capital Development strategy is a comprehensive revamp program based on three streams and 11 programs</a:t>
            </a:r>
          </a:p>
        </p:txBody>
      </p:sp>
      <p:sp>
        <p:nvSpPr>
          <p:cNvPr id="46" name="Rectangle 45">
            <a:extLst>
              <a:ext uri="{FF2B5EF4-FFF2-40B4-BE49-F238E27FC236}">
                <a16:creationId xmlns:a16="http://schemas.microsoft.com/office/drawing/2014/main" id="{37791204-8990-4BBD-9A65-9E8A46250B1B}"/>
              </a:ext>
            </a:extLst>
          </p:cNvPr>
          <p:cNvSpPr/>
          <p:nvPr/>
        </p:nvSpPr>
        <p:spPr bwMode="gray">
          <a:xfrm>
            <a:off x="609600" y="1257300"/>
            <a:ext cx="10972800" cy="5130858"/>
          </a:xfrm>
          <a:prstGeom prst="rect">
            <a:avLst/>
          </a:prstGeom>
          <a:solidFill>
            <a:schemeClr val="bg2">
              <a:alpha val="69804"/>
            </a:schemeClr>
          </a:solidFill>
          <a:ln w="12700">
            <a:noFill/>
            <a:prstDash val="solid"/>
            <a:miter lim="800000"/>
            <a:headEnd/>
            <a:tailEnd/>
          </a:ln>
          <a:effectLst/>
        </p:spPr>
        <p:txBody>
          <a:bodyPr wrap="square" lIns="107950" tIns="72009" rIns="107950" bIns="72009" rtlCol="0" anchor="ctr" anchorCtr="0">
            <a:noAutofit/>
          </a:bodyPr>
          <a:lstStyle/>
          <a:p>
            <a:pPr defTabSz="900113"/>
            <a:endParaRPr lang="en-GB" sz="1500" b="1" dirty="0">
              <a:solidFill>
                <a:srgbClr val="FFFFFF"/>
              </a:solidFill>
              <a:latin typeface="Calibri" panose="020F0502020204030204" pitchFamily="34" charset="0"/>
              <a:ea typeface="ＭＳ Ｐゴシック" pitchFamily="-108" charset="-128"/>
              <a:sym typeface="Calibri" panose="020F0502020204030204" pitchFamily="34" charset="0"/>
            </a:endParaRPr>
          </a:p>
        </p:txBody>
      </p:sp>
      <p:cxnSp>
        <p:nvCxnSpPr>
          <p:cNvPr id="58" name="Connector: Elbow 57">
            <a:extLst>
              <a:ext uri="{FF2B5EF4-FFF2-40B4-BE49-F238E27FC236}">
                <a16:creationId xmlns:a16="http://schemas.microsoft.com/office/drawing/2014/main" id="{1CCE23AD-8148-44D2-B2C0-FF6A42A3BE79}"/>
              </a:ext>
            </a:extLst>
          </p:cNvPr>
          <p:cNvCxnSpPr>
            <a:cxnSpLocks/>
            <a:stCxn id="40" idx="2"/>
            <a:endCxn id="45" idx="0"/>
          </p:cNvCxnSpPr>
          <p:nvPr/>
        </p:nvCxnSpPr>
        <p:spPr bwMode="auto">
          <a:xfrm rot="5400000">
            <a:off x="8435257" y="3661752"/>
            <a:ext cx="491564" cy="2374657"/>
          </a:xfrm>
          <a:prstGeom prst="bentConnector3">
            <a:avLst>
              <a:gd name="adj1" fmla="val 50000"/>
            </a:avLst>
          </a:prstGeom>
          <a:noFill/>
          <a:ln w="3175">
            <a:solidFill>
              <a:schemeClr val="tx2"/>
            </a:solidFill>
            <a:round/>
            <a:headEnd/>
            <a:tailEnd/>
          </a:ln>
        </p:spPr>
      </p:cxnSp>
      <p:sp>
        <p:nvSpPr>
          <p:cNvPr id="9" name="Isosceles Triangle 8">
            <a:extLst>
              <a:ext uri="{FF2B5EF4-FFF2-40B4-BE49-F238E27FC236}">
                <a16:creationId xmlns:a16="http://schemas.microsoft.com/office/drawing/2014/main" id="{DE1CBAAF-BEA3-4963-885A-1B4101036F62}"/>
              </a:ext>
            </a:extLst>
          </p:cNvPr>
          <p:cNvSpPr/>
          <p:nvPr/>
        </p:nvSpPr>
        <p:spPr bwMode="gray">
          <a:xfrm flipV="1">
            <a:off x="7413889" y="4977637"/>
            <a:ext cx="159642" cy="108189"/>
          </a:xfrm>
          <a:prstGeom prst="triangle">
            <a:avLst/>
          </a:prstGeom>
          <a:solidFill>
            <a:schemeClr val="tx2"/>
          </a:solidFill>
          <a:ln w="12700">
            <a:solidFill>
              <a:schemeClr val="tx2"/>
            </a:solidFill>
            <a:prstDash val="solid"/>
            <a:miter lim="800000"/>
            <a:headEnd/>
            <a:tailEnd/>
          </a:ln>
          <a:effectLst/>
        </p:spPr>
        <p:txBody>
          <a:bodyPr wrap="square" lIns="108000" tIns="72000" rIns="108000" bIns="72000" rtlCol="0" anchor="ctr" anchorCtr="0">
            <a:noAutofit/>
          </a:bodyPr>
          <a:lstStyle/>
          <a:p>
            <a:pPr algn="ctr" defTabSz="900113"/>
            <a:endParaRPr lang="en-US" sz="1500" b="1" dirty="0">
              <a:solidFill>
                <a:srgbClr val="FFFFFF"/>
              </a:solidFill>
              <a:ea typeface="ＭＳ Ｐゴシック" pitchFamily="-108" charset="-128"/>
              <a:sym typeface="Trebuchet MS" panose="020B0603020202020204" pitchFamily="34" charset="0"/>
            </a:endParaRPr>
          </a:p>
        </p:txBody>
      </p:sp>
      <p:sp>
        <p:nvSpPr>
          <p:cNvPr id="106" name="Arrow: Pentagon 105">
            <a:extLst>
              <a:ext uri="{FF2B5EF4-FFF2-40B4-BE49-F238E27FC236}">
                <a16:creationId xmlns:a16="http://schemas.microsoft.com/office/drawing/2014/main" id="{493E4532-E515-44FA-BC50-D40C9B49E83A}"/>
              </a:ext>
            </a:extLst>
          </p:cNvPr>
          <p:cNvSpPr/>
          <p:nvPr/>
        </p:nvSpPr>
        <p:spPr bwMode="gray">
          <a:xfrm>
            <a:off x="840699" y="2644919"/>
            <a:ext cx="2264401" cy="800516"/>
          </a:xfrm>
          <a:prstGeom prst="homePlate">
            <a:avLst>
              <a:gd name="adj" fmla="val 29310"/>
            </a:avLst>
          </a:prstGeom>
          <a:solidFill>
            <a:schemeClr val="tx2"/>
          </a:solidFill>
          <a:ln w="12700">
            <a:noFill/>
            <a:prstDash val="solid"/>
            <a:miter lim="800000"/>
            <a:headEnd/>
            <a:tailEnd/>
          </a:ln>
          <a:effectLst/>
        </p:spPr>
        <p:txBody>
          <a:bodyPr wrap="square" lIns="548640" tIns="72000" rIns="0" bIns="72000" rtlCol="0" anchor="ctr" anchorCtr="0">
            <a:noAutofit/>
          </a:bodyPr>
          <a:lstStyle/>
          <a:p>
            <a:pPr marL="152400" defTabSz="900113"/>
            <a:r>
              <a:rPr lang="en-GB" b="1" dirty="0">
                <a:solidFill>
                  <a:schemeClr val="bg1"/>
                </a:solidFill>
                <a:latin typeface="+mj-lt"/>
                <a:ea typeface="ＭＳ Ｐゴシック" pitchFamily="-108" charset="-128"/>
                <a:sym typeface="Trebuchet MS" panose="020B0603020202020204" pitchFamily="34" charset="0"/>
              </a:rPr>
              <a:t>Streams</a:t>
            </a:r>
          </a:p>
        </p:txBody>
      </p:sp>
      <p:sp>
        <p:nvSpPr>
          <p:cNvPr id="107" name="Rectangle: Rounded Corners 106">
            <a:extLst>
              <a:ext uri="{FF2B5EF4-FFF2-40B4-BE49-F238E27FC236}">
                <a16:creationId xmlns:a16="http://schemas.microsoft.com/office/drawing/2014/main" id="{DCD2F22D-1581-436E-8A53-8D108706B01E}"/>
              </a:ext>
            </a:extLst>
          </p:cNvPr>
          <p:cNvSpPr/>
          <p:nvPr/>
        </p:nvSpPr>
        <p:spPr bwMode="gray">
          <a:xfrm>
            <a:off x="943379" y="2809646"/>
            <a:ext cx="484819" cy="449556"/>
          </a:xfrm>
          <a:prstGeom prst="roundRect">
            <a:avLst/>
          </a:prstGeom>
          <a:solidFill>
            <a:srgbClr val="FFC000"/>
          </a:solidFill>
          <a:ln w="12700">
            <a:noFill/>
            <a:prstDash val="solid"/>
            <a:miter lim="800000"/>
            <a:headEnd/>
            <a:tailEnd/>
          </a:ln>
          <a:effectLst>
            <a:outerShdw blurRad="50800" dist="38100" dir="2700000" algn="tl" rotWithShape="0">
              <a:prstClr val="black">
                <a:alpha val="40000"/>
              </a:prstClr>
            </a:outerShdw>
          </a:effectLst>
        </p:spPr>
        <p:txBody>
          <a:bodyPr wrap="square" lIns="0" tIns="72000" rIns="0" bIns="72000" rtlCol="0" anchor="ctr" anchorCtr="0">
            <a:noAutofit/>
          </a:bodyPr>
          <a:lstStyle/>
          <a:p>
            <a:pPr algn="ctr" defTabSz="900113"/>
            <a:r>
              <a:rPr lang="en-GB" b="1" dirty="0">
                <a:ea typeface="ＭＳ Ｐゴシック" pitchFamily="-108" charset="-128"/>
                <a:sym typeface="Trebuchet MS" panose="020B0603020202020204" pitchFamily="34" charset="0"/>
              </a:rPr>
              <a:t>3</a:t>
            </a:r>
          </a:p>
        </p:txBody>
      </p:sp>
      <p:cxnSp>
        <p:nvCxnSpPr>
          <p:cNvPr id="52" name="Straight Connector 51">
            <a:extLst>
              <a:ext uri="{FF2B5EF4-FFF2-40B4-BE49-F238E27FC236}">
                <a16:creationId xmlns:a16="http://schemas.microsoft.com/office/drawing/2014/main" id="{219FBD8A-9291-48B2-9589-7137FD52AA14}"/>
              </a:ext>
            </a:extLst>
          </p:cNvPr>
          <p:cNvCxnSpPr>
            <a:cxnSpLocks/>
            <a:stCxn id="102" idx="2"/>
            <a:endCxn id="34" idx="0"/>
          </p:cNvCxnSpPr>
          <p:nvPr/>
        </p:nvCxnSpPr>
        <p:spPr bwMode="auto">
          <a:xfrm>
            <a:off x="7493711" y="2132414"/>
            <a:ext cx="221" cy="579614"/>
          </a:xfrm>
          <a:prstGeom prst="line">
            <a:avLst/>
          </a:prstGeom>
          <a:noFill/>
          <a:ln w="3175">
            <a:solidFill>
              <a:schemeClr val="tx2"/>
            </a:solidFill>
            <a:round/>
            <a:headEnd/>
            <a:tailEnd/>
          </a:ln>
        </p:spPr>
      </p:cxnSp>
      <p:cxnSp>
        <p:nvCxnSpPr>
          <p:cNvPr id="51" name="Straight Connector 50">
            <a:extLst>
              <a:ext uri="{FF2B5EF4-FFF2-40B4-BE49-F238E27FC236}">
                <a16:creationId xmlns:a16="http://schemas.microsoft.com/office/drawing/2014/main" id="{01F9A0FA-E617-428A-9D0B-7D106AA5C4AC}"/>
              </a:ext>
            </a:extLst>
          </p:cNvPr>
          <p:cNvCxnSpPr>
            <a:cxnSpLocks/>
            <a:stCxn id="40" idx="0"/>
            <a:endCxn id="108" idx="2"/>
          </p:cNvCxnSpPr>
          <p:nvPr/>
        </p:nvCxnSpPr>
        <p:spPr bwMode="auto">
          <a:xfrm flipV="1">
            <a:off x="9868367" y="3378327"/>
            <a:ext cx="2" cy="558672"/>
          </a:xfrm>
          <a:prstGeom prst="line">
            <a:avLst/>
          </a:prstGeom>
          <a:noFill/>
          <a:ln w="3175">
            <a:solidFill>
              <a:schemeClr val="tx2"/>
            </a:solidFill>
            <a:round/>
            <a:headEnd/>
            <a:tailEnd/>
          </a:ln>
        </p:spPr>
      </p:cxnSp>
      <p:cxnSp>
        <p:nvCxnSpPr>
          <p:cNvPr id="53" name="Straight Connector 52">
            <a:extLst>
              <a:ext uri="{FF2B5EF4-FFF2-40B4-BE49-F238E27FC236}">
                <a16:creationId xmlns:a16="http://schemas.microsoft.com/office/drawing/2014/main" id="{BD630245-212C-471F-8B88-78723C0E4E34}"/>
              </a:ext>
            </a:extLst>
          </p:cNvPr>
          <p:cNvCxnSpPr>
            <a:cxnSpLocks/>
            <a:stCxn id="109" idx="2"/>
            <a:endCxn id="41" idx="0"/>
          </p:cNvCxnSpPr>
          <p:nvPr/>
        </p:nvCxnSpPr>
        <p:spPr bwMode="auto">
          <a:xfrm flipH="1">
            <a:off x="5115840" y="3378327"/>
            <a:ext cx="1" cy="558672"/>
          </a:xfrm>
          <a:prstGeom prst="line">
            <a:avLst/>
          </a:prstGeom>
          <a:noFill/>
          <a:ln w="3175">
            <a:solidFill>
              <a:schemeClr val="tx2"/>
            </a:solidFill>
            <a:round/>
            <a:headEnd/>
            <a:tailEnd/>
          </a:ln>
        </p:spPr>
      </p:cxnSp>
      <p:cxnSp>
        <p:nvCxnSpPr>
          <p:cNvPr id="54" name="Connector: Elbow 53">
            <a:extLst>
              <a:ext uri="{FF2B5EF4-FFF2-40B4-BE49-F238E27FC236}">
                <a16:creationId xmlns:a16="http://schemas.microsoft.com/office/drawing/2014/main" id="{A3F3B5B1-361A-48A4-ABBE-13698A85AF67}"/>
              </a:ext>
            </a:extLst>
          </p:cNvPr>
          <p:cNvCxnSpPr>
            <a:cxnSpLocks/>
            <a:stCxn id="102" idx="2"/>
            <a:endCxn id="108" idx="0"/>
          </p:cNvCxnSpPr>
          <p:nvPr/>
        </p:nvCxnSpPr>
        <p:spPr bwMode="auto">
          <a:xfrm rot="16200000" flipH="1">
            <a:off x="8391233" y="1234892"/>
            <a:ext cx="579614" cy="2374658"/>
          </a:xfrm>
          <a:prstGeom prst="bentConnector3">
            <a:avLst>
              <a:gd name="adj1" fmla="val 50000"/>
            </a:avLst>
          </a:prstGeom>
          <a:noFill/>
          <a:ln w="3175">
            <a:solidFill>
              <a:schemeClr val="tx2"/>
            </a:solidFill>
            <a:round/>
            <a:headEnd/>
            <a:tailEnd/>
          </a:ln>
        </p:spPr>
      </p:cxnSp>
      <p:sp>
        <p:nvSpPr>
          <p:cNvPr id="102" name="Rectangle: Rounded Corners 101">
            <a:extLst>
              <a:ext uri="{FF2B5EF4-FFF2-40B4-BE49-F238E27FC236}">
                <a16:creationId xmlns:a16="http://schemas.microsoft.com/office/drawing/2014/main" id="{FF8FC8A1-9973-456C-9019-07A47E242314}"/>
              </a:ext>
            </a:extLst>
          </p:cNvPr>
          <p:cNvSpPr/>
          <p:nvPr/>
        </p:nvSpPr>
        <p:spPr bwMode="gray">
          <a:xfrm>
            <a:off x="6083330" y="1535803"/>
            <a:ext cx="2820761" cy="596611"/>
          </a:xfrm>
          <a:prstGeom prst="roundRect">
            <a:avLst/>
          </a:prstGeom>
          <a:solidFill>
            <a:schemeClr val="tx2"/>
          </a:solidFill>
          <a:ln w="12700">
            <a:noFill/>
            <a:prstDash val="solid"/>
            <a:miter lim="800000"/>
            <a:headEnd/>
            <a:tailEnd/>
          </a:ln>
          <a:effectLst/>
        </p:spPr>
        <p:txBody>
          <a:bodyPr wrap="square" lIns="108000" tIns="72000" rIns="108000" bIns="72000" rtlCol="0" anchor="ctr" anchorCtr="0">
            <a:noAutofit/>
          </a:bodyPr>
          <a:lstStyle/>
          <a:p>
            <a:pPr algn="ctr" defTabSz="900113"/>
            <a:r>
              <a:rPr lang="en-GB" sz="1600" b="1" dirty="0">
                <a:solidFill>
                  <a:srgbClr val="FFFFFF"/>
                </a:solidFill>
                <a:ea typeface="ＭＳ Ｐゴシック" pitchFamily="-108" charset="-128"/>
                <a:sym typeface="Trebuchet MS" panose="020B0603020202020204" pitchFamily="34" charset="0"/>
              </a:rPr>
              <a:t>ICT Human Capital Development strategy</a:t>
            </a:r>
          </a:p>
        </p:txBody>
      </p:sp>
      <p:cxnSp>
        <p:nvCxnSpPr>
          <p:cNvPr id="104" name="Straight Connector 103">
            <a:extLst>
              <a:ext uri="{FF2B5EF4-FFF2-40B4-BE49-F238E27FC236}">
                <a16:creationId xmlns:a16="http://schemas.microsoft.com/office/drawing/2014/main" id="{FCF4CBD0-2A62-4E27-ACA4-3D2A2975AEF8}"/>
              </a:ext>
            </a:extLst>
          </p:cNvPr>
          <p:cNvCxnSpPr>
            <a:cxnSpLocks/>
          </p:cNvCxnSpPr>
          <p:nvPr/>
        </p:nvCxnSpPr>
        <p:spPr bwMode="auto">
          <a:xfrm flipH="1" flipV="1">
            <a:off x="5093187" y="2920302"/>
            <a:ext cx="0" cy="181782"/>
          </a:xfrm>
          <a:prstGeom prst="line">
            <a:avLst/>
          </a:prstGeom>
          <a:noFill/>
          <a:ln w="3175">
            <a:solidFill>
              <a:srgbClr val="004B7D"/>
            </a:solidFill>
            <a:round/>
            <a:headEnd/>
            <a:tailEnd/>
          </a:ln>
        </p:spPr>
      </p:cxnSp>
      <p:cxnSp>
        <p:nvCxnSpPr>
          <p:cNvPr id="105" name="Straight Connector 104">
            <a:extLst>
              <a:ext uri="{FF2B5EF4-FFF2-40B4-BE49-F238E27FC236}">
                <a16:creationId xmlns:a16="http://schemas.microsoft.com/office/drawing/2014/main" id="{4A1E6750-C523-4816-BE02-611A7623FDDD}"/>
              </a:ext>
            </a:extLst>
          </p:cNvPr>
          <p:cNvCxnSpPr>
            <a:cxnSpLocks/>
          </p:cNvCxnSpPr>
          <p:nvPr/>
        </p:nvCxnSpPr>
        <p:spPr bwMode="auto">
          <a:xfrm flipH="1" flipV="1">
            <a:off x="9358676" y="2920302"/>
            <a:ext cx="0" cy="181782"/>
          </a:xfrm>
          <a:prstGeom prst="line">
            <a:avLst/>
          </a:prstGeom>
          <a:noFill/>
          <a:ln w="3175">
            <a:solidFill>
              <a:srgbClr val="004B7D"/>
            </a:solidFill>
            <a:round/>
            <a:headEnd/>
            <a:tailEnd/>
          </a:ln>
        </p:spPr>
      </p:cxnSp>
      <p:sp>
        <p:nvSpPr>
          <p:cNvPr id="108" name="Rectangle 107">
            <a:extLst>
              <a:ext uri="{FF2B5EF4-FFF2-40B4-BE49-F238E27FC236}">
                <a16:creationId xmlns:a16="http://schemas.microsoft.com/office/drawing/2014/main" id="{A79BFDFB-102F-42E7-90C2-E92AF58E855E}"/>
              </a:ext>
            </a:extLst>
          </p:cNvPr>
          <p:cNvSpPr/>
          <p:nvPr/>
        </p:nvSpPr>
        <p:spPr bwMode="gray">
          <a:xfrm>
            <a:off x="8960217" y="2712028"/>
            <a:ext cx="1816303" cy="666299"/>
          </a:xfrm>
          <a:prstGeom prst="rect">
            <a:avLst/>
          </a:prstGeom>
          <a:solidFill>
            <a:schemeClr val="accent1"/>
          </a:solidFill>
          <a:ln w="12700">
            <a:noFill/>
            <a:prstDash val="solid"/>
            <a:miter lim="800000"/>
            <a:headEnd/>
            <a:tailEnd/>
          </a:ln>
          <a:effectLst/>
        </p:spPr>
        <p:txBody>
          <a:bodyPr wrap="square" lIns="108000" tIns="72000" rIns="108000" bIns="72000" rtlCol="0" anchor="ctr" anchorCtr="0">
            <a:noAutofit/>
          </a:bodyPr>
          <a:lstStyle/>
          <a:p>
            <a:pPr algn="ctr" defTabSz="900113"/>
            <a:r>
              <a:rPr lang="en-GB" sz="1600" b="1" dirty="0">
                <a:solidFill>
                  <a:schemeClr val="bg1"/>
                </a:solidFill>
                <a:ea typeface="ＭＳ Ｐゴシック" pitchFamily="-108" charset="-128"/>
                <a:sym typeface="Trebuchet MS" panose="020B0603020202020204" pitchFamily="34" charset="0"/>
              </a:rPr>
              <a:t>Bridge digital literacy gap</a:t>
            </a:r>
          </a:p>
        </p:txBody>
      </p:sp>
      <p:sp>
        <p:nvSpPr>
          <p:cNvPr id="109" name="Rectangle 108">
            <a:extLst>
              <a:ext uri="{FF2B5EF4-FFF2-40B4-BE49-F238E27FC236}">
                <a16:creationId xmlns:a16="http://schemas.microsoft.com/office/drawing/2014/main" id="{036CAC20-CA7E-403D-89E2-261668FDACEF}"/>
              </a:ext>
            </a:extLst>
          </p:cNvPr>
          <p:cNvSpPr/>
          <p:nvPr/>
        </p:nvSpPr>
        <p:spPr bwMode="gray">
          <a:xfrm>
            <a:off x="4207689" y="2712028"/>
            <a:ext cx="1816303" cy="666299"/>
          </a:xfrm>
          <a:prstGeom prst="rect">
            <a:avLst/>
          </a:prstGeom>
          <a:solidFill>
            <a:schemeClr val="accent1"/>
          </a:solidFill>
          <a:ln w="12700">
            <a:noFill/>
            <a:prstDash val="solid"/>
            <a:miter lim="800000"/>
            <a:headEnd/>
            <a:tailEnd/>
          </a:ln>
          <a:effectLst/>
        </p:spPr>
        <p:txBody>
          <a:bodyPr wrap="square" lIns="108000" tIns="72000" rIns="108000" bIns="72000" rtlCol="0" anchor="ctr" anchorCtr="0">
            <a:noAutofit/>
          </a:bodyPr>
          <a:lstStyle/>
          <a:p>
            <a:pPr algn="ctr" defTabSz="900113"/>
            <a:r>
              <a:rPr lang="en-GB" sz="1600" b="1" dirty="0">
                <a:solidFill>
                  <a:schemeClr val="bg1"/>
                </a:solidFill>
                <a:ea typeface="ＭＳ Ｐゴシック" pitchFamily="-108" charset="-128"/>
                <a:sym typeface="Trebuchet MS" panose="020B0603020202020204" pitchFamily="34" charset="0"/>
              </a:rPr>
              <a:t>Balance talent demand / supply</a:t>
            </a:r>
          </a:p>
        </p:txBody>
      </p:sp>
      <p:sp>
        <p:nvSpPr>
          <p:cNvPr id="91" name="Arrow: Pentagon 90">
            <a:extLst>
              <a:ext uri="{FF2B5EF4-FFF2-40B4-BE49-F238E27FC236}">
                <a16:creationId xmlns:a16="http://schemas.microsoft.com/office/drawing/2014/main" id="{0F709D9B-CD82-407C-B5AD-41EEC2AFC1B4}"/>
              </a:ext>
            </a:extLst>
          </p:cNvPr>
          <p:cNvSpPr/>
          <p:nvPr/>
        </p:nvSpPr>
        <p:spPr bwMode="gray">
          <a:xfrm>
            <a:off x="840699" y="3869890"/>
            <a:ext cx="2264401" cy="800516"/>
          </a:xfrm>
          <a:prstGeom prst="homePlate">
            <a:avLst>
              <a:gd name="adj" fmla="val 29310"/>
            </a:avLst>
          </a:prstGeom>
          <a:solidFill>
            <a:schemeClr val="tx2"/>
          </a:solidFill>
          <a:ln w="12700">
            <a:noFill/>
            <a:prstDash val="solid"/>
            <a:miter lim="800000"/>
            <a:headEnd/>
            <a:tailEnd/>
          </a:ln>
          <a:effectLst/>
        </p:spPr>
        <p:txBody>
          <a:bodyPr wrap="square" lIns="548640" tIns="72000" rIns="0" bIns="72000" rtlCol="0" anchor="ctr" anchorCtr="0">
            <a:noAutofit/>
          </a:bodyPr>
          <a:lstStyle/>
          <a:p>
            <a:pPr marL="152400" defTabSz="900113"/>
            <a:r>
              <a:rPr lang="en-GB" b="1" dirty="0">
                <a:solidFill>
                  <a:schemeClr val="bg1"/>
                </a:solidFill>
                <a:latin typeface="+mj-lt"/>
                <a:ea typeface="ＭＳ Ｐゴシック" pitchFamily="-108" charset="-128"/>
                <a:sym typeface="Trebuchet MS" panose="020B0603020202020204" pitchFamily="34" charset="0"/>
              </a:rPr>
              <a:t>Programs</a:t>
            </a:r>
          </a:p>
        </p:txBody>
      </p:sp>
      <p:sp>
        <p:nvSpPr>
          <p:cNvPr id="92" name="Rectangle: Rounded Corners 91">
            <a:extLst>
              <a:ext uri="{FF2B5EF4-FFF2-40B4-BE49-F238E27FC236}">
                <a16:creationId xmlns:a16="http://schemas.microsoft.com/office/drawing/2014/main" id="{EDF94BBA-5568-4D6F-BAB7-69C45D97C1F1}"/>
              </a:ext>
            </a:extLst>
          </p:cNvPr>
          <p:cNvSpPr/>
          <p:nvPr/>
        </p:nvSpPr>
        <p:spPr bwMode="gray">
          <a:xfrm>
            <a:off x="943378" y="4034617"/>
            <a:ext cx="484819" cy="449556"/>
          </a:xfrm>
          <a:prstGeom prst="roundRect">
            <a:avLst/>
          </a:prstGeom>
          <a:solidFill>
            <a:srgbClr val="FFC000"/>
          </a:solidFill>
          <a:ln w="12700">
            <a:noFill/>
            <a:prstDash val="solid"/>
            <a:miter lim="800000"/>
            <a:headEnd/>
            <a:tailEnd/>
          </a:ln>
          <a:effectLst>
            <a:outerShdw blurRad="50800" dist="38100" dir="2700000" algn="tl" rotWithShape="0">
              <a:prstClr val="black">
                <a:alpha val="40000"/>
              </a:prstClr>
            </a:outerShdw>
          </a:effectLst>
        </p:spPr>
        <p:txBody>
          <a:bodyPr wrap="square" lIns="0" tIns="72000" rIns="0" bIns="72000" rtlCol="0" anchor="ctr" anchorCtr="0">
            <a:noAutofit/>
          </a:bodyPr>
          <a:lstStyle/>
          <a:p>
            <a:pPr algn="ctr" defTabSz="900113"/>
            <a:r>
              <a:rPr lang="en-GB" sz="2000" b="1" dirty="0">
                <a:ea typeface="ＭＳ Ｐゴシック" pitchFamily="-108" charset="-128"/>
                <a:sym typeface="Trebuchet MS" panose="020B0603020202020204" pitchFamily="34" charset="0"/>
              </a:rPr>
              <a:t>11</a:t>
            </a:r>
          </a:p>
        </p:txBody>
      </p:sp>
      <p:sp>
        <p:nvSpPr>
          <p:cNvPr id="40" name="Rectangle 39">
            <a:extLst>
              <a:ext uri="{FF2B5EF4-FFF2-40B4-BE49-F238E27FC236}">
                <a16:creationId xmlns:a16="http://schemas.microsoft.com/office/drawing/2014/main" id="{3B351A44-02C9-462A-8784-1E4336D20D09}"/>
              </a:ext>
            </a:extLst>
          </p:cNvPr>
          <p:cNvSpPr/>
          <p:nvPr/>
        </p:nvSpPr>
        <p:spPr bwMode="gray">
          <a:xfrm>
            <a:off x="8960215" y="3936999"/>
            <a:ext cx="1816303" cy="666299"/>
          </a:xfrm>
          <a:prstGeom prst="rect">
            <a:avLst/>
          </a:prstGeom>
          <a:solidFill>
            <a:schemeClr val="accent2"/>
          </a:solidFill>
          <a:ln w="12700">
            <a:noFill/>
            <a:prstDash val="solid"/>
            <a:miter lim="800000"/>
            <a:headEnd/>
            <a:tailEnd/>
          </a:ln>
          <a:effectLst/>
        </p:spPr>
        <p:txBody>
          <a:bodyPr wrap="square" lIns="0" tIns="72000" rIns="0" bIns="72000" rtlCol="0" anchor="ctr" anchorCtr="0">
            <a:noAutofit/>
          </a:bodyPr>
          <a:lstStyle/>
          <a:p>
            <a:pPr algn="ctr" defTabSz="900113"/>
            <a:r>
              <a:rPr lang="en-GB" sz="1600" b="1" dirty="0">
                <a:solidFill>
                  <a:schemeClr val="bg1"/>
                </a:solidFill>
                <a:latin typeface="+mj-lt"/>
                <a:ea typeface="ＭＳ Ｐゴシック" pitchFamily="-108" charset="-128"/>
                <a:sym typeface="Trebuchet MS" panose="020B0603020202020204" pitchFamily="34" charset="0"/>
              </a:rPr>
              <a:t>3 programs</a:t>
            </a:r>
          </a:p>
        </p:txBody>
      </p:sp>
      <p:sp>
        <p:nvSpPr>
          <p:cNvPr id="41" name="Rectangle 40">
            <a:extLst>
              <a:ext uri="{FF2B5EF4-FFF2-40B4-BE49-F238E27FC236}">
                <a16:creationId xmlns:a16="http://schemas.microsoft.com/office/drawing/2014/main" id="{7D2AFB7F-121A-4363-A8A8-5223D484DF55}"/>
              </a:ext>
            </a:extLst>
          </p:cNvPr>
          <p:cNvSpPr/>
          <p:nvPr/>
        </p:nvSpPr>
        <p:spPr bwMode="gray">
          <a:xfrm>
            <a:off x="4207688" y="3936999"/>
            <a:ext cx="1816303" cy="666299"/>
          </a:xfrm>
          <a:prstGeom prst="rect">
            <a:avLst/>
          </a:prstGeom>
          <a:solidFill>
            <a:schemeClr val="accent2"/>
          </a:solidFill>
          <a:ln w="12700">
            <a:noFill/>
            <a:prstDash val="solid"/>
            <a:miter lim="800000"/>
            <a:headEnd/>
            <a:tailEnd/>
          </a:ln>
          <a:effectLst/>
        </p:spPr>
        <p:txBody>
          <a:bodyPr wrap="square" lIns="0" tIns="72000" rIns="0" bIns="72000" rtlCol="0" anchor="ctr" anchorCtr="0">
            <a:noAutofit/>
          </a:bodyPr>
          <a:lstStyle/>
          <a:p>
            <a:pPr algn="ctr" defTabSz="900113"/>
            <a:r>
              <a:rPr lang="en-GB" sz="1600" b="1" dirty="0">
                <a:solidFill>
                  <a:schemeClr val="bg1"/>
                </a:solidFill>
                <a:latin typeface="+mj-lt"/>
                <a:ea typeface="ＭＳ Ｐゴシック" pitchFamily="-108" charset="-128"/>
                <a:sym typeface="Trebuchet MS" panose="020B0603020202020204" pitchFamily="34" charset="0"/>
              </a:rPr>
              <a:t>3 programs</a:t>
            </a:r>
          </a:p>
        </p:txBody>
      </p:sp>
      <p:sp>
        <p:nvSpPr>
          <p:cNvPr id="43" name="Arrow: Pentagon 42">
            <a:extLst>
              <a:ext uri="{FF2B5EF4-FFF2-40B4-BE49-F238E27FC236}">
                <a16:creationId xmlns:a16="http://schemas.microsoft.com/office/drawing/2014/main" id="{B88E71A2-F9E3-405D-9F29-D2A52C69BBE7}"/>
              </a:ext>
            </a:extLst>
          </p:cNvPr>
          <p:cNvSpPr/>
          <p:nvPr/>
        </p:nvSpPr>
        <p:spPr bwMode="gray">
          <a:xfrm>
            <a:off x="840699" y="5170751"/>
            <a:ext cx="2264401" cy="800516"/>
          </a:xfrm>
          <a:prstGeom prst="homePlate">
            <a:avLst>
              <a:gd name="adj" fmla="val 29310"/>
            </a:avLst>
          </a:prstGeom>
          <a:solidFill>
            <a:schemeClr val="tx2"/>
          </a:solidFill>
          <a:ln w="12700">
            <a:noFill/>
            <a:prstDash val="solid"/>
            <a:miter lim="800000"/>
            <a:headEnd/>
            <a:tailEnd/>
          </a:ln>
          <a:effectLst/>
        </p:spPr>
        <p:txBody>
          <a:bodyPr wrap="square" lIns="548640" tIns="72000" rIns="0" bIns="72000" rtlCol="0" anchor="ctr" anchorCtr="0">
            <a:noAutofit/>
          </a:bodyPr>
          <a:lstStyle/>
          <a:p>
            <a:pPr marL="152400" defTabSz="900113"/>
            <a:r>
              <a:rPr lang="en-GB" b="1" dirty="0">
                <a:solidFill>
                  <a:schemeClr val="bg1"/>
                </a:solidFill>
                <a:latin typeface="+mj-lt"/>
                <a:ea typeface="ＭＳ Ｐゴシック" pitchFamily="-108" charset="-128"/>
                <a:sym typeface="Trebuchet MS" panose="020B0603020202020204" pitchFamily="34" charset="0"/>
              </a:rPr>
              <a:t>Challenges</a:t>
            </a:r>
          </a:p>
        </p:txBody>
      </p:sp>
      <p:sp>
        <p:nvSpPr>
          <p:cNvPr id="44" name="Rectangle: Rounded Corners 43">
            <a:extLst>
              <a:ext uri="{FF2B5EF4-FFF2-40B4-BE49-F238E27FC236}">
                <a16:creationId xmlns:a16="http://schemas.microsoft.com/office/drawing/2014/main" id="{492284F3-4429-47CE-86A4-6520678FD4C1}"/>
              </a:ext>
            </a:extLst>
          </p:cNvPr>
          <p:cNvSpPr/>
          <p:nvPr/>
        </p:nvSpPr>
        <p:spPr bwMode="gray">
          <a:xfrm>
            <a:off x="943379" y="5335478"/>
            <a:ext cx="484819" cy="449556"/>
          </a:xfrm>
          <a:prstGeom prst="roundRect">
            <a:avLst/>
          </a:prstGeom>
          <a:solidFill>
            <a:srgbClr val="FFC000"/>
          </a:solidFill>
          <a:ln w="12700">
            <a:noFill/>
            <a:prstDash val="solid"/>
            <a:miter lim="800000"/>
            <a:headEnd/>
            <a:tailEnd/>
          </a:ln>
          <a:effectLst>
            <a:outerShdw blurRad="50800" dist="38100" dir="2700000" algn="tl" rotWithShape="0">
              <a:prstClr val="black">
                <a:alpha val="40000"/>
              </a:prstClr>
            </a:outerShdw>
          </a:effectLst>
        </p:spPr>
        <p:txBody>
          <a:bodyPr wrap="square" lIns="0" tIns="72000" rIns="0" bIns="72000" rtlCol="0" anchor="ctr" anchorCtr="0">
            <a:noAutofit/>
          </a:bodyPr>
          <a:lstStyle/>
          <a:p>
            <a:pPr algn="ctr" defTabSz="900113"/>
            <a:r>
              <a:rPr lang="en-GB" b="1" dirty="0">
                <a:ea typeface="ＭＳ Ｐゴシック" pitchFamily="-108" charset="-128"/>
                <a:sym typeface="Trebuchet MS" panose="020B0603020202020204" pitchFamily="34" charset="0"/>
              </a:rPr>
              <a:t>7+</a:t>
            </a:r>
          </a:p>
        </p:txBody>
      </p:sp>
      <p:sp>
        <p:nvSpPr>
          <p:cNvPr id="45" name="Rectangle 44">
            <a:extLst>
              <a:ext uri="{FF2B5EF4-FFF2-40B4-BE49-F238E27FC236}">
                <a16:creationId xmlns:a16="http://schemas.microsoft.com/office/drawing/2014/main" id="{F60FA053-4728-4881-B1D5-18CD07B599E0}"/>
              </a:ext>
            </a:extLst>
          </p:cNvPr>
          <p:cNvSpPr/>
          <p:nvPr/>
        </p:nvSpPr>
        <p:spPr bwMode="gray">
          <a:xfrm>
            <a:off x="3647728" y="5094862"/>
            <a:ext cx="7691964" cy="889373"/>
          </a:xfrm>
          <a:prstGeom prst="rect">
            <a:avLst/>
          </a:prstGeom>
          <a:solidFill>
            <a:schemeClr val="bg1">
              <a:lumMod val="95000"/>
            </a:schemeClr>
          </a:solidFill>
          <a:ln w="12700">
            <a:solidFill>
              <a:schemeClr val="accent1"/>
            </a:solidFill>
            <a:prstDash val="solid"/>
            <a:miter lim="800000"/>
            <a:headEnd/>
            <a:tailEnd/>
          </a:ln>
          <a:effectLst/>
        </p:spPr>
        <p:txBody>
          <a:bodyPr wrap="square" lIns="107950" tIns="72009" rIns="107950" bIns="72009" rtlCol="0" anchor="ctr" anchorCtr="0">
            <a:noAutofit/>
          </a:bodyPr>
          <a:lstStyle/>
          <a:p>
            <a:pPr algn="ctr" defTabSz="900113"/>
            <a:endParaRPr lang="en-GB" sz="1500" b="1" dirty="0">
              <a:solidFill>
                <a:srgbClr val="FFFFFF"/>
              </a:solidFill>
              <a:latin typeface="Calibri" panose="020F0502020204030204" pitchFamily="34" charset="0"/>
              <a:ea typeface="ＭＳ Ｐゴシック" pitchFamily="-108" charset="-128"/>
              <a:sym typeface="Calibri" panose="020F0502020204030204" pitchFamily="34" charset="0"/>
            </a:endParaRPr>
          </a:p>
        </p:txBody>
      </p:sp>
      <p:sp>
        <p:nvSpPr>
          <p:cNvPr id="55" name="Rectangle 54">
            <a:extLst>
              <a:ext uri="{FF2B5EF4-FFF2-40B4-BE49-F238E27FC236}">
                <a16:creationId xmlns:a16="http://schemas.microsoft.com/office/drawing/2014/main" id="{D5579294-1645-495B-9FB1-D69AD91711F5}"/>
              </a:ext>
            </a:extLst>
          </p:cNvPr>
          <p:cNvSpPr/>
          <p:nvPr/>
        </p:nvSpPr>
        <p:spPr bwMode="gray">
          <a:xfrm>
            <a:off x="7023626" y="5206398"/>
            <a:ext cx="968181" cy="666300"/>
          </a:xfrm>
          <a:prstGeom prst="rect">
            <a:avLst/>
          </a:prstGeom>
          <a:solidFill>
            <a:schemeClr val="accent5">
              <a:lumMod val="75000"/>
              <a:alpha val="10196"/>
            </a:schemeClr>
          </a:solidFill>
          <a:ln w="19050">
            <a:noFill/>
            <a:prstDash val="dash"/>
            <a:miter lim="800000"/>
            <a:headEnd/>
            <a:tailEnd/>
          </a:ln>
          <a:effectLst/>
        </p:spPr>
        <p:txBody>
          <a:bodyPr rot="0" spcFirstLastPara="0" vertOverflow="overflow" horzOverflow="overflow" vert="horz" wrap="square" lIns="36000" tIns="72009" rIns="36000" bIns="72009" numCol="1" spcCol="0" rtlCol="0" fromWordArt="0" anchor="ctr" anchorCtr="0" forceAA="0" compatLnSpc="1">
            <a:prstTxWarp prst="textNoShape">
              <a:avLst/>
            </a:prstTxWarp>
            <a:noAutofit/>
          </a:bodyPr>
          <a:lstStyle/>
          <a:p>
            <a:pPr algn="ctr" defTabSz="900113"/>
            <a:r>
              <a:rPr lang="en-GB" sz="1300" b="1" dirty="0">
                <a:ea typeface="ＭＳ Ｐゴシック" pitchFamily="-108" charset="-128"/>
                <a:sym typeface="Calibri" panose="020F0502020204030204" pitchFamily="34" charset="0"/>
              </a:rPr>
              <a:t>Lack of ICT interest</a:t>
            </a:r>
            <a:endParaRPr lang="en-GB" sz="1300" b="1" dirty="0">
              <a:ea typeface="ＭＳ Ｐゴシック" pitchFamily="-108" charset="-128"/>
              <a:sym typeface="Trebuchet MS" panose="020B0603020202020204" pitchFamily="34" charset="0"/>
            </a:endParaRPr>
          </a:p>
        </p:txBody>
      </p:sp>
      <p:sp>
        <p:nvSpPr>
          <p:cNvPr id="34" name="Rectangle 33">
            <a:extLst>
              <a:ext uri="{FF2B5EF4-FFF2-40B4-BE49-F238E27FC236}">
                <a16:creationId xmlns:a16="http://schemas.microsoft.com/office/drawing/2014/main" id="{645BA6F2-500C-425D-8DC9-D7D7D0F64213}"/>
              </a:ext>
            </a:extLst>
          </p:cNvPr>
          <p:cNvSpPr/>
          <p:nvPr/>
        </p:nvSpPr>
        <p:spPr bwMode="gray">
          <a:xfrm>
            <a:off x="6585780" y="2712028"/>
            <a:ext cx="1816303" cy="666299"/>
          </a:xfrm>
          <a:prstGeom prst="rect">
            <a:avLst/>
          </a:prstGeom>
          <a:solidFill>
            <a:schemeClr val="accent1"/>
          </a:solidFill>
          <a:ln w="12700">
            <a:noFill/>
            <a:prstDash val="solid"/>
            <a:miter lim="800000"/>
            <a:headEnd/>
            <a:tailEnd/>
          </a:ln>
          <a:effectLst/>
        </p:spPr>
        <p:txBody>
          <a:bodyPr wrap="square" lIns="108000" tIns="72000" rIns="108000" bIns="72000" rtlCol="0" anchor="ctr" anchorCtr="0">
            <a:noAutofit/>
          </a:bodyPr>
          <a:lstStyle/>
          <a:p>
            <a:pPr algn="ctr" defTabSz="900113"/>
            <a:r>
              <a:rPr lang="en-GB" sz="1600" b="1" dirty="0">
                <a:solidFill>
                  <a:schemeClr val="bg1"/>
                </a:solidFill>
                <a:ea typeface="ＭＳ Ｐゴシック" pitchFamily="-108" charset="-128"/>
                <a:sym typeface="Trebuchet MS" panose="020B0603020202020204" pitchFamily="34" charset="0"/>
              </a:rPr>
              <a:t>Boost ICT education uptake</a:t>
            </a:r>
          </a:p>
        </p:txBody>
      </p:sp>
      <p:sp>
        <p:nvSpPr>
          <p:cNvPr id="35" name="Rectangle 34">
            <a:extLst>
              <a:ext uri="{FF2B5EF4-FFF2-40B4-BE49-F238E27FC236}">
                <a16:creationId xmlns:a16="http://schemas.microsoft.com/office/drawing/2014/main" id="{F9D7DD56-A34C-48A3-BBEF-E77056885EA0}"/>
              </a:ext>
            </a:extLst>
          </p:cNvPr>
          <p:cNvSpPr/>
          <p:nvPr/>
        </p:nvSpPr>
        <p:spPr bwMode="gray">
          <a:xfrm>
            <a:off x="6585780" y="3936999"/>
            <a:ext cx="1816303" cy="666299"/>
          </a:xfrm>
          <a:prstGeom prst="rect">
            <a:avLst/>
          </a:prstGeom>
          <a:solidFill>
            <a:schemeClr val="accent2"/>
          </a:solidFill>
          <a:ln w="12700">
            <a:noFill/>
            <a:prstDash val="solid"/>
            <a:miter lim="800000"/>
            <a:headEnd/>
            <a:tailEnd/>
          </a:ln>
          <a:effectLst/>
        </p:spPr>
        <p:txBody>
          <a:bodyPr wrap="square" lIns="0" tIns="72000" rIns="0" bIns="72000" rtlCol="0" anchor="ctr" anchorCtr="0">
            <a:noAutofit/>
          </a:bodyPr>
          <a:lstStyle/>
          <a:p>
            <a:pPr algn="ctr" defTabSz="900113"/>
            <a:r>
              <a:rPr lang="en-GB" sz="1600" b="1" dirty="0">
                <a:solidFill>
                  <a:schemeClr val="bg1"/>
                </a:solidFill>
                <a:latin typeface="+mj-lt"/>
                <a:ea typeface="ＭＳ Ｐゴシック" pitchFamily="-108" charset="-128"/>
                <a:sym typeface="Trebuchet MS" panose="020B0603020202020204" pitchFamily="34" charset="0"/>
              </a:rPr>
              <a:t>5 programs</a:t>
            </a:r>
          </a:p>
        </p:txBody>
      </p:sp>
      <p:cxnSp>
        <p:nvCxnSpPr>
          <p:cNvPr id="42" name="Connector: Elbow 41">
            <a:extLst>
              <a:ext uri="{FF2B5EF4-FFF2-40B4-BE49-F238E27FC236}">
                <a16:creationId xmlns:a16="http://schemas.microsoft.com/office/drawing/2014/main" id="{1CE10D50-F588-40D3-BD4C-BEECAF1155F7}"/>
              </a:ext>
            </a:extLst>
          </p:cNvPr>
          <p:cNvCxnSpPr>
            <a:cxnSpLocks/>
            <a:stCxn id="102" idx="2"/>
            <a:endCxn id="109" idx="0"/>
          </p:cNvCxnSpPr>
          <p:nvPr/>
        </p:nvCxnSpPr>
        <p:spPr bwMode="auto">
          <a:xfrm rot="5400000">
            <a:off x="6014969" y="1233286"/>
            <a:ext cx="579614" cy="2377870"/>
          </a:xfrm>
          <a:prstGeom prst="bentConnector3">
            <a:avLst>
              <a:gd name="adj1" fmla="val 50000"/>
            </a:avLst>
          </a:prstGeom>
          <a:noFill/>
          <a:ln w="3175">
            <a:solidFill>
              <a:schemeClr val="tx2"/>
            </a:solidFill>
            <a:round/>
            <a:headEnd/>
            <a:tailEnd/>
          </a:ln>
        </p:spPr>
      </p:cxnSp>
      <p:cxnSp>
        <p:nvCxnSpPr>
          <p:cNvPr id="60" name="Straight Connector 59">
            <a:extLst>
              <a:ext uri="{FF2B5EF4-FFF2-40B4-BE49-F238E27FC236}">
                <a16:creationId xmlns:a16="http://schemas.microsoft.com/office/drawing/2014/main" id="{99605AD4-DF24-4B98-BA08-008A826326ED}"/>
              </a:ext>
            </a:extLst>
          </p:cNvPr>
          <p:cNvCxnSpPr>
            <a:cxnSpLocks/>
            <a:stCxn id="34" idx="2"/>
            <a:endCxn id="35" idx="0"/>
          </p:cNvCxnSpPr>
          <p:nvPr/>
        </p:nvCxnSpPr>
        <p:spPr bwMode="auto">
          <a:xfrm>
            <a:off x="7493932" y="3378327"/>
            <a:ext cx="0" cy="558672"/>
          </a:xfrm>
          <a:prstGeom prst="line">
            <a:avLst/>
          </a:prstGeom>
          <a:noFill/>
          <a:ln w="3175">
            <a:solidFill>
              <a:schemeClr val="tx2"/>
            </a:solidFill>
            <a:round/>
            <a:headEnd/>
            <a:tailEnd/>
          </a:ln>
        </p:spPr>
      </p:cxnSp>
      <p:cxnSp>
        <p:nvCxnSpPr>
          <p:cNvPr id="64" name="Connector: Elbow 63">
            <a:extLst>
              <a:ext uri="{FF2B5EF4-FFF2-40B4-BE49-F238E27FC236}">
                <a16:creationId xmlns:a16="http://schemas.microsoft.com/office/drawing/2014/main" id="{35247E16-B4DE-4B92-BFF3-250F41C090C2}"/>
              </a:ext>
            </a:extLst>
          </p:cNvPr>
          <p:cNvCxnSpPr>
            <a:cxnSpLocks/>
            <a:stCxn id="41" idx="2"/>
            <a:endCxn id="45" idx="0"/>
          </p:cNvCxnSpPr>
          <p:nvPr/>
        </p:nvCxnSpPr>
        <p:spPr bwMode="auto">
          <a:xfrm rot="16200000" flipH="1">
            <a:off x="6058993" y="3660145"/>
            <a:ext cx="491564" cy="2377870"/>
          </a:xfrm>
          <a:prstGeom prst="bentConnector3">
            <a:avLst>
              <a:gd name="adj1" fmla="val 50000"/>
            </a:avLst>
          </a:prstGeom>
          <a:noFill/>
          <a:ln w="3175">
            <a:solidFill>
              <a:schemeClr val="tx2"/>
            </a:solidFill>
            <a:round/>
            <a:headEnd/>
            <a:tailEnd/>
          </a:ln>
        </p:spPr>
      </p:cxnSp>
      <p:sp>
        <p:nvSpPr>
          <p:cNvPr id="67" name="Rectangle 66">
            <a:extLst>
              <a:ext uri="{FF2B5EF4-FFF2-40B4-BE49-F238E27FC236}">
                <a16:creationId xmlns:a16="http://schemas.microsoft.com/office/drawing/2014/main" id="{1ABCDE0A-931C-4F60-8567-BEBFC6B09372}"/>
              </a:ext>
            </a:extLst>
          </p:cNvPr>
          <p:cNvSpPr/>
          <p:nvPr/>
        </p:nvSpPr>
        <p:spPr bwMode="gray">
          <a:xfrm>
            <a:off x="3783266" y="5206398"/>
            <a:ext cx="968181" cy="666300"/>
          </a:xfrm>
          <a:prstGeom prst="rect">
            <a:avLst/>
          </a:prstGeom>
          <a:solidFill>
            <a:schemeClr val="accent5">
              <a:lumMod val="75000"/>
              <a:alpha val="10196"/>
            </a:schemeClr>
          </a:solidFill>
          <a:ln w="19050">
            <a:noFill/>
            <a:prstDash val="dash"/>
            <a:miter lim="800000"/>
            <a:headEnd/>
            <a:tailEnd/>
          </a:ln>
          <a:effectLst/>
        </p:spPr>
        <p:txBody>
          <a:bodyPr rot="0" spcFirstLastPara="0" vertOverflow="overflow" horzOverflow="overflow" vert="horz" wrap="square" lIns="36000" tIns="72009" rIns="36000" bIns="72009" numCol="1" spcCol="0" rtlCol="0" fromWordArt="0" anchor="ctr" anchorCtr="0" forceAA="0" compatLnSpc="1">
            <a:prstTxWarp prst="textNoShape">
              <a:avLst/>
            </a:prstTxWarp>
            <a:noAutofit/>
          </a:bodyPr>
          <a:lstStyle/>
          <a:p>
            <a:pPr algn="ctr" defTabSz="900113"/>
            <a:r>
              <a:rPr lang="en-GB" sz="1300" b="1" dirty="0">
                <a:ea typeface="ＭＳ Ｐゴシック" pitchFamily="-108" charset="-128"/>
                <a:sym typeface="Calibri" panose="020F0502020204030204" pitchFamily="34" charset="0"/>
              </a:rPr>
              <a:t>Low female participation</a:t>
            </a:r>
            <a:endParaRPr lang="en-GB" sz="1300" b="1" dirty="0">
              <a:ea typeface="ＭＳ Ｐゴシック" pitchFamily="-108" charset="-128"/>
              <a:sym typeface="Trebuchet MS" panose="020B0603020202020204" pitchFamily="34" charset="0"/>
            </a:endParaRPr>
          </a:p>
        </p:txBody>
      </p:sp>
      <p:sp>
        <p:nvSpPr>
          <p:cNvPr id="68" name="Rectangle 67">
            <a:extLst>
              <a:ext uri="{FF2B5EF4-FFF2-40B4-BE49-F238E27FC236}">
                <a16:creationId xmlns:a16="http://schemas.microsoft.com/office/drawing/2014/main" id="{0066F83F-7D0C-4D37-88CC-163D28D6F0B8}"/>
              </a:ext>
            </a:extLst>
          </p:cNvPr>
          <p:cNvSpPr/>
          <p:nvPr/>
        </p:nvSpPr>
        <p:spPr bwMode="gray">
          <a:xfrm>
            <a:off x="4863386" y="5206398"/>
            <a:ext cx="968181" cy="666300"/>
          </a:xfrm>
          <a:prstGeom prst="rect">
            <a:avLst/>
          </a:prstGeom>
          <a:solidFill>
            <a:schemeClr val="accent5">
              <a:lumMod val="75000"/>
              <a:alpha val="10196"/>
            </a:schemeClr>
          </a:solidFill>
          <a:ln w="19050">
            <a:noFill/>
            <a:prstDash val="dash"/>
            <a:miter lim="800000"/>
            <a:headEnd/>
            <a:tailEnd/>
          </a:ln>
          <a:effectLst/>
        </p:spPr>
        <p:txBody>
          <a:bodyPr rot="0" spcFirstLastPara="0" vertOverflow="overflow" horzOverflow="overflow" vert="horz" wrap="square" lIns="36000" tIns="72009" rIns="36000" bIns="72009" numCol="1" spcCol="0" rtlCol="0" fromWordArt="0" anchor="ctr" anchorCtr="0" forceAA="0" compatLnSpc="1">
            <a:prstTxWarp prst="textNoShape">
              <a:avLst/>
            </a:prstTxWarp>
            <a:noAutofit/>
          </a:bodyPr>
          <a:lstStyle/>
          <a:p>
            <a:pPr algn="ctr" defTabSz="900113"/>
            <a:r>
              <a:rPr lang="en-GB" sz="1300" b="1" dirty="0">
                <a:ea typeface="ＭＳ Ｐゴシック" pitchFamily="-108" charset="-128"/>
                <a:sym typeface="Calibri" panose="020F0502020204030204" pitchFamily="34" charset="0"/>
              </a:rPr>
              <a:t>Qualification mismatch</a:t>
            </a:r>
            <a:endParaRPr lang="en-GB" sz="1300" b="1" dirty="0">
              <a:ea typeface="ＭＳ Ｐゴシック" pitchFamily="-108" charset="-128"/>
              <a:sym typeface="Trebuchet MS" panose="020B0603020202020204" pitchFamily="34" charset="0"/>
            </a:endParaRPr>
          </a:p>
        </p:txBody>
      </p:sp>
      <p:sp>
        <p:nvSpPr>
          <p:cNvPr id="69" name="Rectangle 68">
            <a:extLst>
              <a:ext uri="{FF2B5EF4-FFF2-40B4-BE49-F238E27FC236}">
                <a16:creationId xmlns:a16="http://schemas.microsoft.com/office/drawing/2014/main" id="{FB1D3409-EE94-4352-B5CD-397D2F217764}"/>
              </a:ext>
            </a:extLst>
          </p:cNvPr>
          <p:cNvSpPr/>
          <p:nvPr/>
        </p:nvSpPr>
        <p:spPr bwMode="gray">
          <a:xfrm>
            <a:off x="8103746" y="5206398"/>
            <a:ext cx="968181" cy="666300"/>
          </a:xfrm>
          <a:prstGeom prst="rect">
            <a:avLst/>
          </a:prstGeom>
          <a:solidFill>
            <a:schemeClr val="accent5">
              <a:lumMod val="75000"/>
              <a:alpha val="10196"/>
            </a:schemeClr>
          </a:solidFill>
          <a:ln w="19050">
            <a:noFill/>
            <a:prstDash val="dash"/>
            <a:miter lim="800000"/>
            <a:headEnd/>
            <a:tailEnd/>
          </a:ln>
          <a:effectLst/>
        </p:spPr>
        <p:txBody>
          <a:bodyPr rot="0" spcFirstLastPara="0" vertOverflow="overflow" horzOverflow="overflow" vert="horz" wrap="square" lIns="36000" tIns="72009" rIns="36000" bIns="72009" numCol="1" spcCol="0" rtlCol="0" fromWordArt="0" anchor="ctr" anchorCtr="0" forceAA="0" compatLnSpc="1">
            <a:prstTxWarp prst="textNoShape">
              <a:avLst/>
            </a:prstTxWarp>
            <a:noAutofit/>
          </a:bodyPr>
          <a:lstStyle/>
          <a:p>
            <a:pPr algn="ctr" defTabSz="900113"/>
            <a:r>
              <a:rPr lang="en-GB" sz="1300" b="1" dirty="0">
                <a:ea typeface="ＭＳ Ｐゴシック" pitchFamily="-108" charset="-128"/>
                <a:sym typeface="Calibri" panose="020F0502020204030204" pitchFamily="34" charset="0"/>
              </a:rPr>
              <a:t>Not-job-ready graduates</a:t>
            </a:r>
            <a:endParaRPr lang="en-GB" sz="1300" b="1" dirty="0">
              <a:ea typeface="ＭＳ Ｐゴシック" pitchFamily="-108" charset="-128"/>
              <a:sym typeface="Trebuchet MS" panose="020B0603020202020204" pitchFamily="34" charset="0"/>
            </a:endParaRPr>
          </a:p>
        </p:txBody>
      </p:sp>
      <p:sp>
        <p:nvSpPr>
          <p:cNvPr id="70" name="Rectangle 69">
            <a:extLst>
              <a:ext uri="{FF2B5EF4-FFF2-40B4-BE49-F238E27FC236}">
                <a16:creationId xmlns:a16="http://schemas.microsoft.com/office/drawing/2014/main" id="{B4C480E8-DAAD-4E49-A576-F3E9BB476175}"/>
              </a:ext>
            </a:extLst>
          </p:cNvPr>
          <p:cNvSpPr/>
          <p:nvPr/>
        </p:nvSpPr>
        <p:spPr bwMode="gray">
          <a:xfrm>
            <a:off x="5943506" y="5206398"/>
            <a:ext cx="968181" cy="666300"/>
          </a:xfrm>
          <a:prstGeom prst="rect">
            <a:avLst/>
          </a:prstGeom>
          <a:solidFill>
            <a:schemeClr val="accent5">
              <a:lumMod val="75000"/>
              <a:alpha val="10196"/>
            </a:schemeClr>
          </a:solidFill>
          <a:ln w="19050">
            <a:noFill/>
            <a:prstDash val="dash"/>
            <a:miter lim="800000"/>
            <a:headEnd/>
            <a:tailEnd/>
          </a:ln>
          <a:effectLst/>
        </p:spPr>
        <p:txBody>
          <a:bodyPr rot="0" spcFirstLastPara="0" vertOverflow="overflow" horzOverflow="overflow" vert="horz" wrap="square" lIns="36000" tIns="72009" rIns="36000" bIns="72009" numCol="1" spcCol="0" rtlCol="0" fromWordArt="0" anchor="ctr" anchorCtr="0" forceAA="0" compatLnSpc="1">
            <a:prstTxWarp prst="textNoShape">
              <a:avLst/>
            </a:prstTxWarp>
            <a:noAutofit/>
          </a:bodyPr>
          <a:lstStyle/>
          <a:p>
            <a:pPr algn="ctr" defTabSz="900113"/>
            <a:r>
              <a:rPr lang="en-GB" sz="1300" b="1" dirty="0">
                <a:ea typeface="ＭＳ Ｐゴシック" pitchFamily="-108" charset="-128"/>
                <a:sym typeface="Calibri" panose="020F0502020204030204" pitchFamily="34" charset="0"/>
              </a:rPr>
              <a:t>Slow visa process for STEM</a:t>
            </a:r>
            <a:endParaRPr lang="en-GB" sz="1300" b="1" dirty="0">
              <a:ea typeface="ＭＳ Ｐゴシック" pitchFamily="-108" charset="-128"/>
              <a:sym typeface="Trebuchet MS" panose="020B0603020202020204" pitchFamily="34" charset="0"/>
            </a:endParaRPr>
          </a:p>
        </p:txBody>
      </p:sp>
      <p:sp>
        <p:nvSpPr>
          <p:cNvPr id="71" name="Rectangle 70">
            <a:extLst>
              <a:ext uri="{FF2B5EF4-FFF2-40B4-BE49-F238E27FC236}">
                <a16:creationId xmlns:a16="http://schemas.microsoft.com/office/drawing/2014/main" id="{291C3510-E006-472B-8F6C-E92811700132}"/>
              </a:ext>
            </a:extLst>
          </p:cNvPr>
          <p:cNvSpPr/>
          <p:nvPr/>
        </p:nvSpPr>
        <p:spPr bwMode="gray">
          <a:xfrm>
            <a:off x="9183866" y="5206398"/>
            <a:ext cx="968181" cy="666300"/>
          </a:xfrm>
          <a:prstGeom prst="rect">
            <a:avLst/>
          </a:prstGeom>
          <a:solidFill>
            <a:schemeClr val="accent5">
              <a:lumMod val="75000"/>
              <a:alpha val="10196"/>
            </a:schemeClr>
          </a:solidFill>
          <a:ln w="19050">
            <a:noFill/>
            <a:prstDash val="dash"/>
            <a:miter lim="800000"/>
            <a:headEnd/>
            <a:tailEnd/>
          </a:ln>
          <a:effectLst/>
        </p:spPr>
        <p:txBody>
          <a:bodyPr rot="0" spcFirstLastPara="0" vertOverflow="overflow" horzOverflow="overflow" vert="horz" wrap="square" lIns="36000" tIns="72009" rIns="36000" bIns="72009" numCol="1" spcCol="0" rtlCol="0" fromWordArt="0" anchor="ctr" anchorCtr="0" forceAA="0" compatLnSpc="1">
            <a:prstTxWarp prst="textNoShape">
              <a:avLst/>
            </a:prstTxWarp>
            <a:noAutofit/>
          </a:bodyPr>
          <a:lstStyle/>
          <a:p>
            <a:pPr algn="ctr" defTabSz="900113"/>
            <a:r>
              <a:rPr lang="en-GB" sz="1300" b="1" dirty="0">
                <a:ea typeface="ＭＳ Ｐゴシック" pitchFamily="-108" charset="-128"/>
                <a:sym typeface="Calibri" panose="020F0502020204030204" pitchFamily="34" charset="0"/>
              </a:rPr>
              <a:t>Low digital literacy rate</a:t>
            </a:r>
            <a:endParaRPr lang="en-GB" sz="1300" b="1" dirty="0">
              <a:ea typeface="ＭＳ Ｐゴシック" pitchFamily="-108" charset="-128"/>
              <a:sym typeface="Trebuchet MS" panose="020B0603020202020204" pitchFamily="34" charset="0"/>
            </a:endParaRPr>
          </a:p>
        </p:txBody>
      </p:sp>
      <p:sp>
        <p:nvSpPr>
          <p:cNvPr id="72" name="Rectangle 71">
            <a:extLst>
              <a:ext uri="{FF2B5EF4-FFF2-40B4-BE49-F238E27FC236}">
                <a16:creationId xmlns:a16="http://schemas.microsoft.com/office/drawing/2014/main" id="{CBD7DC8F-17C4-4276-AA4F-D45D490E7468}"/>
              </a:ext>
            </a:extLst>
          </p:cNvPr>
          <p:cNvSpPr/>
          <p:nvPr/>
        </p:nvSpPr>
        <p:spPr bwMode="gray">
          <a:xfrm>
            <a:off x="10263986" y="5206398"/>
            <a:ext cx="968181" cy="666300"/>
          </a:xfrm>
          <a:prstGeom prst="rect">
            <a:avLst/>
          </a:prstGeom>
          <a:solidFill>
            <a:schemeClr val="bg1">
              <a:alpha val="50000"/>
            </a:schemeClr>
          </a:solidFill>
          <a:ln w="19050">
            <a:noFill/>
            <a:prstDash val="dash"/>
            <a:miter lim="800000"/>
            <a:headEnd/>
            <a:tailEnd/>
          </a:ln>
          <a:effectLst/>
        </p:spPr>
        <p:txBody>
          <a:bodyPr wrap="square" lIns="36000" tIns="72000" rIns="36000" bIns="72009" rtlCol="0" anchor="ctr" anchorCtr="0">
            <a:noAutofit/>
          </a:bodyPr>
          <a:lstStyle/>
          <a:p>
            <a:pPr algn="ctr" defTabSz="900113"/>
            <a:r>
              <a:rPr lang="en-GB" sz="1300" b="1" dirty="0">
                <a:latin typeface="+mj-lt"/>
                <a:ea typeface="ＭＳ Ｐゴシック" pitchFamily="-108" charset="-128"/>
                <a:sym typeface="Trebuchet MS" panose="020B0603020202020204" pitchFamily="34" charset="0"/>
              </a:rPr>
              <a:t>…</a:t>
            </a:r>
          </a:p>
        </p:txBody>
      </p:sp>
      <p:pic>
        <p:nvPicPr>
          <p:cNvPr id="36" name="Picture 35">
            <a:extLst>
              <a:ext uri="{FF2B5EF4-FFF2-40B4-BE49-F238E27FC236}">
                <a16:creationId xmlns:a16="http://schemas.microsoft.com/office/drawing/2014/main" id="{BE8549A4-162E-164D-86E2-77872FB56117}"/>
              </a:ext>
            </a:extLst>
          </p:cNvPr>
          <p:cNvPicPr>
            <a:picLocks noChangeAspect="1"/>
          </p:cNvPicPr>
          <p:nvPr/>
        </p:nvPicPr>
        <p:blipFill>
          <a:blip r:embed="rId2"/>
          <a:stretch>
            <a:fillRect/>
          </a:stretch>
        </p:blipFill>
        <p:spPr>
          <a:xfrm>
            <a:off x="11194696" y="6219742"/>
            <a:ext cx="997304" cy="638258"/>
          </a:xfrm>
          <a:prstGeom prst="rect">
            <a:avLst/>
          </a:prstGeom>
        </p:spPr>
      </p:pic>
    </p:spTree>
    <p:extLst>
      <p:ext uri="{BB962C8B-B14F-4D97-AF65-F5344CB8AC3E}">
        <p14:creationId xmlns:p14="http://schemas.microsoft.com/office/powerpoint/2010/main" val="31997743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01162" y="2713255"/>
            <a:ext cx="5776756" cy="2761994"/>
          </a:xfrm>
        </p:spPr>
        <p:txBody>
          <a:bodyPr>
            <a:normAutofit/>
          </a:bodyPr>
          <a:lstStyle/>
          <a:p>
            <a:pPr algn="ctr"/>
            <a:r>
              <a:rPr lang="en-US" b="1" dirty="0">
                <a:solidFill>
                  <a:schemeClr val="accent6">
                    <a:lumMod val="50000"/>
                  </a:schemeClr>
                </a:solidFill>
                <a:latin typeface="Arial Hebrew" pitchFamily="2" charset="-79"/>
                <a:cs typeface="Arial Hebrew" pitchFamily="2" charset="-79"/>
              </a:rPr>
              <a:t>Thank You</a:t>
            </a:r>
            <a:endParaRPr lang="en-US" dirty="0">
              <a:solidFill>
                <a:schemeClr val="accent6">
                  <a:lumMod val="50000"/>
                </a:schemeClr>
              </a:solidFill>
            </a:endParaRPr>
          </a:p>
        </p:txBody>
      </p:sp>
      <p:pic>
        <p:nvPicPr>
          <p:cNvPr id="5" name="Content Placeholder 3">
            <a:extLst>
              <a:ext uri="{FF2B5EF4-FFF2-40B4-BE49-F238E27FC236}">
                <a16:creationId xmlns:a16="http://schemas.microsoft.com/office/drawing/2014/main" id="{E381AE14-5E7B-154F-970C-4AA44CBBE064}"/>
              </a:ext>
            </a:extLst>
          </p:cNvPr>
          <p:cNvPicPr>
            <a:picLocks noChangeAspect="1"/>
          </p:cNvPicPr>
          <p:nvPr/>
        </p:nvPicPr>
        <p:blipFill>
          <a:blip r:embed="rId2"/>
          <a:stretch>
            <a:fillRect/>
          </a:stretch>
        </p:blipFill>
        <p:spPr>
          <a:xfrm>
            <a:off x="11725985" y="6539696"/>
            <a:ext cx="466016" cy="318304"/>
          </a:xfrm>
          <a:prstGeom prst="rect">
            <a:avLst/>
          </a:prstGeom>
        </p:spPr>
      </p:pic>
    </p:spTree>
    <p:extLst>
      <p:ext uri="{BB962C8B-B14F-4D97-AF65-F5344CB8AC3E}">
        <p14:creationId xmlns:p14="http://schemas.microsoft.com/office/powerpoint/2010/main" val="3384667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8FF3F-B38D-BD41-9058-D8AC121379DD}"/>
              </a:ext>
            </a:extLst>
          </p:cNvPr>
          <p:cNvSpPr>
            <a:spLocks noGrp="1"/>
          </p:cNvSpPr>
          <p:nvPr>
            <p:ph type="title"/>
          </p:nvPr>
        </p:nvSpPr>
        <p:spPr/>
        <p:txBody>
          <a:bodyPr/>
          <a:lstStyle/>
          <a:p>
            <a:r>
              <a:rPr lang="en-US" b="1" dirty="0">
                <a:solidFill>
                  <a:schemeClr val="accent6">
                    <a:lumMod val="50000"/>
                  </a:schemeClr>
                </a:solidFill>
                <a:latin typeface="Arial Hebrew" pitchFamily="2" charset="-79"/>
                <a:cs typeface="Arial Hebrew" pitchFamily="2" charset="-79"/>
              </a:rPr>
              <a:t>Content</a:t>
            </a:r>
          </a:p>
        </p:txBody>
      </p:sp>
      <p:pic>
        <p:nvPicPr>
          <p:cNvPr id="3" name="Picture 2">
            <a:extLst>
              <a:ext uri="{FF2B5EF4-FFF2-40B4-BE49-F238E27FC236}">
                <a16:creationId xmlns:a16="http://schemas.microsoft.com/office/drawing/2014/main" id="{1EFEA3F8-1DEF-F64B-91CB-3E9BADD3B983}"/>
              </a:ext>
            </a:extLst>
          </p:cNvPr>
          <p:cNvPicPr>
            <a:picLocks noChangeAspect="1"/>
          </p:cNvPicPr>
          <p:nvPr/>
        </p:nvPicPr>
        <p:blipFill>
          <a:blip r:embed="rId2"/>
          <a:stretch>
            <a:fillRect/>
          </a:stretch>
        </p:blipFill>
        <p:spPr>
          <a:xfrm>
            <a:off x="10964089" y="6040816"/>
            <a:ext cx="1227295" cy="815597"/>
          </a:xfrm>
          <a:prstGeom prst="rect">
            <a:avLst/>
          </a:prstGeom>
        </p:spPr>
      </p:pic>
      <p:sp>
        <p:nvSpPr>
          <p:cNvPr id="4" name="TextBox 3">
            <a:extLst>
              <a:ext uri="{FF2B5EF4-FFF2-40B4-BE49-F238E27FC236}">
                <a16:creationId xmlns:a16="http://schemas.microsoft.com/office/drawing/2014/main" id="{42925722-4326-CC4D-877D-E3958E5DB305}"/>
              </a:ext>
            </a:extLst>
          </p:cNvPr>
          <p:cNvSpPr txBox="1"/>
          <p:nvPr/>
        </p:nvSpPr>
        <p:spPr>
          <a:xfrm>
            <a:off x="629392" y="1690688"/>
            <a:ext cx="10189029" cy="3539430"/>
          </a:xfrm>
          <a:prstGeom prst="rect">
            <a:avLst/>
          </a:prstGeom>
          <a:noFill/>
        </p:spPr>
        <p:txBody>
          <a:bodyPr wrap="square" rtlCol="0">
            <a:spAutoFit/>
          </a:bodyPr>
          <a:lstStyle/>
          <a:p>
            <a:pPr marL="285750" indent="-285750">
              <a:buFont typeface="Arial" panose="020B0604020202020204" pitchFamily="34" charset="0"/>
              <a:buChar char="•"/>
            </a:pPr>
            <a:r>
              <a:rPr lang="en-US" sz="2800" dirty="0">
                <a:solidFill>
                  <a:schemeClr val="accent6">
                    <a:lumMod val="50000"/>
                  </a:schemeClr>
                </a:solidFill>
                <a:latin typeface="Arial Hebrew" pitchFamily="2" charset="-79"/>
                <a:cs typeface="Arial Hebrew" pitchFamily="2" charset="-79"/>
              </a:rPr>
              <a:t>Saudi Arabia Digital Transformation</a:t>
            </a:r>
          </a:p>
          <a:p>
            <a:pPr marL="285750" indent="-285750">
              <a:buFont typeface="Arial" panose="020B0604020202020204" pitchFamily="34" charset="0"/>
              <a:buChar char="•"/>
            </a:pPr>
            <a:r>
              <a:rPr lang="en-US" sz="2800" dirty="0">
                <a:solidFill>
                  <a:schemeClr val="bg1">
                    <a:lumMod val="65000"/>
                  </a:schemeClr>
                </a:solidFill>
                <a:latin typeface="Arial Hebrew" pitchFamily="2" charset="-79"/>
                <a:cs typeface="Arial Hebrew" pitchFamily="2" charset="-79"/>
              </a:rPr>
              <a:t>Ministry of Communication and Information Technology Strategic Goals for 2030</a:t>
            </a:r>
          </a:p>
          <a:p>
            <a:pPr marL="285750" indent="-285750">
              <a:buFont typeface="Arial" panose="020B0604020202020204" pitchFamily="34" charset="0"/>
              <a:buChar char="•"/>
            </a:pPr>
            <a:r>
              <a:rPr lang="en-US" sz="2800" dirty="0">
                <a:solidFill>
                  <a:schemeClr val="bg1">
                    <a:lumMod val="65000"/>
                  </a:schemeClr>
                </a:solidFill>
                <a:latin typeface="Arial Hebrew" pitchFamily="2" charset="-79"/>
                <a:cs typeface="Arial Hebrew" pitchFamily="2" charset="-79"/>
              </a:rPr>
              <a:t>Education and its Role in Supporting Digital National Transformation Plan</a:t>
            </a:r>
          </a:p>
          <a:p>
            <a:pPr marL="285750" indent="-285750">
              <a:buFont typeface="Arial" panose="020B0604020202020204" pitchFamily="34" charset="0"/>
              <a:buChar char="•"/>
            </a:pPr>
            <a:r>
              <a:rPr lang="en-US" sz="2800" dirty="0">
                <a:solidFill>
                  <a:schemeClr val="bg1">
                    <a:lumMod val="65000"/>
                  </a:schemeClr>
                </a:solidFill>
                <a:latin typeface="Arial Hebrew" pitchFamily="2" charset="-79"/>
                <a:cs typeface="Arial Hebrew" pitchFamily="2" charset="-79"/>
              </a:rPr>
              <a:t>Saudi Arabia Strategic Goal to Increase Women Participation in the Labor Market   </a:t>
            </a:r>
          </a:p>
          <a:p>
            <a:pPr marL="285750" indent="-285750">
              <a:buFont typeface="Arial" panose="020B0604020202020204" pitchFamily="34" charset="0"/>
              <a:buChar char="•"/>
            </a:pPr>
            <a:endParaRPr lang="en-US" sz="2800" dirty="0">
              <a:solidFill>
                <a:schemeClr val="bg1">
                  <a:lumMod val="65000"/>
                </a:schemeClr>
              </a:solidFill>
            </a:endParaRPr>
          </a:p>
        </p:txBody>
      </p:sp>
    </p:spTree>
    <p:extLst>
      <p:ext uri="{BB962C8B-B14F-4D97-AF65-F5344CB8AC3E}">
        <p14:creationId xmlns:p14="http://schemas.microsoft.com/office/powerpoint/2010/main" val="2310208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8FF3F-B38D-BD41-9058-D8AC121379DD}"/>
              </a:ext>
            </a:extLst>
          </p:cNvPr>
          <p:cNvSpPr>
            <a:spLocks noGrp="1"/>
          </p:cNvSpPr>
          <p:nvPr>
            <p:ph type="title"/>
          </p:nvPr>
        </p:nvSpPr>
        <p:spPr/>
        <p:txBody>
          <a:bodyPr/>
          <a:lstStyle/>
          <a:p>
            <a:r>
              <a:rPr lang="en-US" dirty="0">
                <a:solidFill>
                  <a:schemeClr val="accent6">
                    <a:lumMod val="50000"/>
                  </a:schemeClr>
                </a:solidFill>
                <a:latin typeface="Arial Hebrew" pitchFamily="2" charset="-79"/>
                <a:cs typeface="Arial Hebrew" pitchFamily="2" charset="-79"/>
              </a:rPr>
              <a:t>Saudi Arabia Digital Transformation</a:t>
            </a:r>
            <a:br>
              <a:rPr lang="en-US" dirty="0">
                <a:solidFill>
                  <a:schemeClr val="accent6">
                    <a:lumMod val="50000"/>
                  </a:schemeClr>
                </a:solidFill>
                <a:latin typeface="Arial Hebrew" pitchFamily="2" charset="-79"/>
                <a:cs typeface="Arial Hebrew" pitchFamily="2" charset="-79"/>
              </a:rPr>
            </a:br>
            <a:endParaRPr lang="en-US" dirty="0"/>
          </a:p>
        </p:txBody>
      </p:sp>
      <p:pic>
        <p:nvPicPr>
          <p:cNvPr id="3" name="Picture 2">
            <a:extLst>
              <a:ext uri="{FF2B5EF4-FFF2-40B4-BE49-F238E27FC236}">
                <a16:creationId xmlns:a16="http://schemas.microsoft.com/office/drawing/2014/main" id="{1EFEA3F8-1DEF-F64B-91CB-3E9BADD3B983}"/>
              </a:ext>
            </a:extLst>
          </p:cNvPr>
          <p:cNvPicPr>
            <a:picLocks noChangeAspect="1"/>
          </p:cNvPicPr>
          <p:nvPr/>
        </p:nvPicPr>
        <p:blipFill>
          <a:blip r:embed="rId2"/>
          <a:stretch>
            <a:fillRect/>
          </a:stretch>
        </p:blipFill>
        <p:spPr>
          <a:xfrm>
            <a:off x="10964089" y="6040816"/>
            <a:ext cx="1227295" cy="815597"/>
          </a:xfrm>
          <a:prstGeom prst="rect">
            <a:avLst/>
          </a:prstGeom>
        </p:spPr>
      </p:pic>
      <p:sp>
        <p:nvSpPr>
          <p:cNvPr id="4" name="TextBox 3">
            <a:extLst>
              <a:ext uri="{FF2B5EF4-FFF2-40B4-BE49-F238E27FC236}">
                <a16:creationId xmlns:a16="http://schemas.microsoft.com/office/drawing/2014/main" id="{0E4D1320-5DB9-4C4C-9931-39B52B7D5AA7}"/>
              </a:ext>
            </a:extLst>
          </p:cNvPr>
          <p:cNvSpPr txBox="1"/>
          <p:nvPr/>
        </p:nvSpPr>
        <p:spPr>
          <a:xfrm>
            <a:off x="705422" y="1832076"/>
            <a:ext cx="10551157" cy="4031873"/>
          </a:xfrm>
          <a:prstGeom prst="rect">
            <a:avLst/>
          </a:prstGeom>
          <a:noFill/>
        </p:spPr>
        <p:txBody>
          <a:bodyPr wrap="square" rtlCol="0">
            <a:spAutoFit/>
          </a:bodyPr>
          <a:lstStyle/>
          <a:p>
            <a:pPr marL="342900" indent="-342900" algn="just">
              <a:lnSpc>
                <a:spcPct val="150000"/>
              </a:lnSpc>
              <a:buFont typeface="Arial" panose="020B0604020202020204" pitchFamily="34" charset="0"/>
              <a:buChar char="•"/>
            </a:pPr>
            <a:r>
              <a:rPr lang="en-US" dirty="0">
                <a:solidFill>
                  <a:schemeClr val="bg2">
                    <a:lumMod val="50000"/>
                  </a:schemeClr>
                </a:solidFill>
                <a:latin typeface="Arial Hebrew" pitchFamily="2" charset="-79"/>
                <a:cs typeface="Arial Hebrew" pitchFamily="2" charset="-79"/>
              </a:rPr>
              <a:t>To support government digital transformation the National Transformation Program identified</a:t>
            </a:r>
          </a:p>
          <a:p>
            <a:pPr marL="342900" indent="-342900" algn="just">
              <a:lnSpc>
                <a:spcPct val="150000"/>
              </a:lnSpc>
              <a:buFont typeface="Arial" panose="020B0604020202020204" pitchFamily="34" charset="0"/>
              <a:buChar char="•"/>
            </a:pPr>
            <a:endParaRPr lang="en-US" sz="2400" dirty="0">
              <a:solidFill>
                <a:schemeClr val="bg2">
                  <a:lumMod val="50000"/>
                </a:schemeClr>
              </a:solidFill>
              <a:latin typeface="Arial Hebrew" pitchFamily="2" charset="-79"/>
              <a:cs typeface="Arial Hebrew" pitchFamily="2" charset="-79"/>
            </a:endParaRPr>
          </a:p>
          <a:p>
            <a:pPr algn="just">
              <a:lnSpc>
                <a:spcPct val="150000"/>
              </a:lnSpc>
            </a:pPr>
            <a:endParaRPr lang="en-US" sz="2400" dirty="0">
              <a:solidFill>
                <a:schemeClr val="bg2">
                  <a:lumMod val="50000"/>
                </a:schemeClr>
              </a:solidFill>
              <a:latin typeface="Arial Hebrew" pitchFamily="2" charset="-79"/>
              <a:cs typeface="Arial Hebrew" pitchFamily="2" charset="-79"/>
            </a:endParaRPr>
          </a:p>
          <a:p>
            <a:pPr marL="342900" indent="-342900" algn="just">
              <a:lnSpc>
                <a:spcPct val="150000"/>
              </a:lnSpc>
              <a:buFont typeface="Arial" panose="020B0604020202020204" pitchFamily="34" charset="0"/>
              <a:buChar char="•"/>
            </a:pPr>
            <a:endParaRPr lang="en-US" sz="2400" dirty="0">
              <a:solidFill>
                <a:schemeClr val="bg2">
                  <a:lumMod val="50000"/>
                </a:schemeClr>
              </a:solidFill>
              <a:latin typeface="Arial Hebrew" pitchFamily="2" charset="-79"/>
              <a:cs typeface="Arial Hebrew" pitchFamily="2" charset="-79"/>
            </a:endParaRPr>
          </a:p>
          <a:p>
            <a:pPr marL="342900" indent="-342900" algn="just">
              <a:lnSpc>
                <a:spcPct val="150000"/>
              </a:lnSpc>
              <a:buFont typeface="Arial" panose="020B0604020202020204" pitchFamily="34" charset="0"/>
              <a:buChar char="•"/>
            </a:pPr>
            <a:r>
              <a:rPr lang="en-US" dirty="0">
                <a:solidFill>
                  <a:schemeClr val="bg2">
                    <a:lumMod val="50000"/>
                  </a:schemeClr>
                </a:solidFill>
                <a:latin typeface="Arial Hebrew" pitchFamily="2" charset="-79"/>
                <a:cs typeface="Arial Hebrew" pitchFamily="2" charset="-79"/>
              </a:rPr>
              <a:t>This corresponds to the commitment of Saudi Arabia’s Vision 2030 to develop the digital infrastructure, activate economic sectors, support industries and private sector entities, and advocate for the development of public-private business models. </a:t>
            </a:r>
          </a:p>
          <a:p>
            <a:endParaRPr lang="en-US" sz="2000" dirty="0">
              <a:latin typeface="Arial Hebrew" pitchFamily="2" charset="-79"/>
              <a:cs typeface="Arial Hebrew" pitchFamily="2" charset="-79"/>
            </a:endParaRPr>
          </a:p>
          <a:p>
            <a:endParaRPr lang="en-US" sz="2000" dirty="0">
              <a:latin typeface="Arial Hebrew" pitchFamily="2" charset="-79"/>
              <a:cs typeface="Arial Hebrew" pitchFamily="2" charset="-79"/>
            </a:endParaRPr>
          </a:p>
        </p:txBody>
      </p:sp>
      <p:sp>
        <p:nvSpPr>
          <p:cNvPr id="5" name="Rectangle 4">
            <a:extLst>
              <a:ext uri="{FF2B5EF4-FFF2-40B4-BE49-F238E27FC236}">
                <a16:creationId xmlns:a16="http://schemas.microsoft.com/office/drawing/2014/main" id="{D59AB067-B889-E34B-9B24-FF907897AD87}"/>
              </a:ext>
            </a:extLst>
          </p:cNvPr>
          <p:cNvSpPr/>
          <p:nvPr/>
        </p:nvSpPr>
        <p:spPr>
          <a:xfrm>
            <a:off x="2944013" y="3158923"/>
            <a:ext cx="1935678" cy="724395"/>
          </a:xfrm>
          <a:prstGeom prst="rect">
            <a:avLst/>
          </a:prstGeom>
          <a:solidFill>
            <a:srgbClr val="A2CDCB"/>
          </a:solidFill>
          <a:ln>
            <a:solidFill>
              <a:schemeClr val="bg1"/>
            </a:solidFill>
          </a:ln>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bg2">
                    <a:lumMod val="50000"/>
                  </a:schemeClr>
                </a:solidFill>
                <a:latin typeface="Arial Hebrew" pitchFamily="2" charset="-79"/>
                <a:cs typeface="Arial Hebrew" pitchFamily="2" charset="-79"/>
              </a:rPr>
              <a:t>5 Common Digital Platforms</a:t>
            </a:r>
            <a:endParaRPr lang="en-US" dirty="0"/>
          </a:p>
        </p:txBody>
      </p:sp>
      <p:sp>
        <p:nvSpPr>
          <p:cNvPr id="6" name="Rectangle 5">
            <a:extLst>
              <a:ext uri="{FF2B5EF4-FFF2-40B4-BE49-F238E27FC236}">
                <a16:creationId xmlns:a16="http://schemas.microsoft.com/office/drawing/2014/main" id="{C70B95EE-BE0E-6F49-A451-21944734413E}"/>
              </a:ext>
            </a:extLst>
          </p:cNvPr>
          <p:cNvSpPr/>
          <p:nvPr/>
        </p:nvSpPr>
        <p:spPr>
          <a:xfrm>
            <a:off x="5251460" y="3182785"/>
            <a:ext cx="2011094" cy="700533"/>
          </a:xfrm>
          <a:prstGeom prst="rect">
            <a:avLst/>
          </a:prstGeom>
          <a:solidFill>
            <a:srgbClr val="A2CDCB"/>
          </a:solidFill>
          <a:ln>
            <a:solidFill>
              <a:schemeClr val="bg1"/>
            </a:solidFill>
          </a:ln>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bg2">
                    <a:lumMod val="50000"/>
                  </a:schemeClr>
                </a:solidFill>
                <a:latin typeface="Arial Hebrew" pitchFamily="2" charset="-79"/>
                <a:cs typeface="Arial Hebrew" pitchFamily="2" charset="-79"/>
              </a:rPr>
              <a:t>29 Digital Initiatives</a:t>
            </a:r>
            <a:endParaRPr lang="en-US" dirty="0"/>
          </a:p>
        </p:txBody>
      </p:sp>
      <p:sp>
        <p:nvSpPr>
          <p:cNvPr id="10" name="Right Arrow 9">
            <a:extLst>
              <a:ext uri="{FF2B5EF4-FFF2-40B4-BE49-F238E27FC236}">
                <a16:creationId xmlns:a16="http://schemas.microsoft.com/office/drawing/2014/main" id="{5A62FC94-7405-C347-AE43-BD09140176AD}"/>
              </a:ext>
            </a:extLst>
          </p:cNvPr>
          <p:cNvSpPr/>
          <p:nvPr/>
        </p:nvSpPr>
        <p:spPr>
          <a:xfrm rot="5400000">
            <a:off x="3516646" y="2253109"/>
            <a:ext cx="790411" cy="879829"/>
          </a:xfrm>
          <a:prstGeom prst="rightArrow">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11" name="Right Arrow 10">
            <a:extLst>
              <a:ext uri="{FF2B5EF4-FFF2-40B4-BE49-F238E27FC236}">
                <a16:creationId xmlns:a16="http://schemas.microsoft.com/office/drawing/2014/main" id="{7EA977A2-1AAF-6344-9C25-22102CC3E5DD}"/>
              </a:ext>
            </a:extLst>
          </p:cNvPr>
          <p:cNvSpPr/>
          <p:nvPr/>
        </p:nvSpPr>
        <p:spPr>
          <a:xfrm rot="5400000">
            <a:off x="5861801" y="2297489"/>
            <a:ext cx="790411" cy="879829"/>
          </a:xfrm>
          <a:prstGeom prst="rightArrow">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39408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7154" name="AutoShape 22" hidden="1"/>
          <p:cNvGraphicFramePr>
            <a:graphicFrameLocks noChangeAspect="1"/>
          </p:cNvGraphicFramePr>
          <p:nvPr>
            <p:custDataLst>
              <p:tags r:id="rId2"/>
            </p:custDataLst>
          </p:nvPr>
        </p:nvGraphicFramePr>
        <p:xfrm>
          <a:off x="3793" y="1589"/>
          <a:ext cx="1587" cy="1587"/>
        </p:xfrm>
        <a:graphic>
          <a:graphicData uri="http://schemas.openxmlformats.org/presentationml/2006/ole">
            <mc:AlternateContent xmlns:mc="http://schemas.openxmlformats.org/markup-compatibility/2006">
              <mc:Choice xmlns:v="urn:schemas-microsoft-com:vml" Requires="v">
                <p:oleObj spid="_x0000_s2076" name="think-cell Slide" r:id="rId5" imgW="0" imgH="0" progId="TCLayout.ActiveDocument.1">
                  <p:embed/>
                </p:oleObj>
              </mc:Choice>
              <mc:Fallback>
                <p:oleObj name="think-cell Slide" r:id="rId5" imgW="0" imgH="0" progId="TCLayout.ActiveDocument.1">
                  <p:embed/>
                  <p:pic>
                    <p:nvPicPr>
                      <p:cNvPr id="177154" name="AutoShape 22" hidden="1"/>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3793" y="1589"/>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itle 2"/>
          <p:cNvSpPr>
            <a:spLocks noGrp="1"/>
          </p:cNvSpPr>
          <p:nvPr>
            <p:ph type="title"/>
          </p:nvPr>
        </p:nvSpPr>
        <p:spPr>
          <a:xfrm>
            <a:off x="742153" y="304359"/>
            <a:ext cx="10436202" cy="1114000"/>
          </a:xfrm>
        </p:spPr>
        <p:txBody>
          <a:bodyPr/>
          <a:lstStyle/>
          <a:p>
            <a:pPr>
              <a:spcBef>
                <a:spcPts val="0"/>
              </a:spcBef>
              <a:defRPr/>
            </a:pPr>
            <a:r>
              <a:rPr lang="en-US" sz="2799" dirty="0"/>
              <a:t>Develop the digital economy</a:t>
            </a:r>
            <a:br>
              <a:rPr lang="en-US" dirty="0"/>
            </a:br>
            <a:r>
              <a:rPr lang="en-US" sz="1600" i="1" dirty="0"/>
              <a:t>Brief, attributes and metrics</a:t>
            </a:r>
          </a:p>
        </p:txBody>
      </p:sp>
      <p:sp>
        <p:nvSpPr>
          <p:cNvPr id="177191" name="Rectangle 3"/>
          <p:cNvSpPr>
            <a:spLocks noChangeArrowheads="1"/>
          </p:cNvSpPr>
          <p:nvPr/>
        </p:nvSpPr>
        <p:spPr bwMode="gray">
          <a:xfrm>
            <a:off x="10326504" y="1704582"/>
            <a:ext cx="1303035" cy="1799808"/>
          </a:xfrm>
          <a:prstGeom prst="rect">
            <a:avLst/>
          </a:prstGeom>
          <a:noFill/>
          <a:ln w="9525" algn="ctr">
            <a:noFill/>
            <a:miter lim="800000"/>
            <a:headEnd/>
            <a:tailEnd/>
          </a:ln>
        </p:spPr>
        <p:txBody>
          <a:bodyPr lIns="7198" tIns="35992" rIns="0" bIns="35992"/>
          <a:lstStyle/>
          <a:p>
            <a:pPr algn="ctr" eaLnBrk="1" hangingPunct="1">
              <a:buClr>
                <a:srgbClr val="5AC6CB"/>
              </a:buClr>
            </a:pPr>
            <a:r>
              <a:rPr lang="en-US" altLang="en-US" sz="1000" b="1">
                <a:solidFill>
                  <a:srgbClr val="DC6E00"/>
                </a:solidFill>
              </a:rPr>
              <a:t>Employment contribution</a:t>
            </a:r>
          </a:p>
          <a:p>
            <a:pPr algn="ctr" eaLnBrk="1" hangingPunct="1">
              <a:buClr>
                <a:srgbClr val="5AC6CB"/>
              </a:buClr>
            </a:pPr>
            <a:r>
              <a:rPr lang="en-US" altLang="en-US" sz="1000">
                <a:solidFill>
                  <a:srgbClr val="808080"/>
                </a:solidFill>
              </a:rPr>
              <a:t>of </a:t>
            </a:r>
            <a:br>
              <a:rPr lang="en-US" altLang="en-US" sz="1000">
                <a:solidFill>
                  <a:srgbClr val="808080"/>
                </a:solidFill>
              </a:rPr>
            </a:br>
            <a:r>
              <a:rPr lang="en-US" altLang="en-US" sz="1000">
                <a:solidFill>
                  <a:srgbClr val="808080"/>
                </a:solidFill>
              </a:rPr>
              <a:t>digital economy</a:t>
            </a:r>
          </a:p>
        </p:txBody>
      </p:sp>
      <p:sp>
        <p:nvSpPr>
          <p:cNvPr id="177192" name="Rectangle 3"/>
          <p:cNvSpPr>
            <a:spLocks noChangeArrowheads="1"/>
          </p:cNvSpPr>
          <p:nvPr/>
        </p:nvSpPr>
        <p:spPr bwMode="gray">
          <a:xfrm>
            <a:off x="1051301" y="1704582"/>
            <a:ext cx="2494971" cy="1799808"/>
          </a:xfrm>
          <a:prstGeom prst="rect">
            <a:avLst/>
          </a:prstGeom>
          <a:noFill/>
          <a:ln w="9525" algn="ctr">
            <a:noFill/>
            <a:miter lim="800000"/>
            <a:headEnd/>
            <a:tailEnd/>
          </a:ln>
        </p:spPr>
        <p:txBody>
          <a:bodyPr lIns="103879" tIns="103879" rIns="103879" bIns="103879"/>
          <a:lstStyle/>
          <a:p>
            <a:pPr algn="ctr">
              <a:lnSpc>
                <a:spcPct val="90000"/>
              </a:lnSpc>
              <a:buClr>
                <a:srgbClr val="5AC6CB"/>
              </a:buClr>
            </a:pPr>
            <a:r>
              <a:rPr lang="en-US" altLang="en-US" sz="1000" b="1" dirty="0">
                <a:solidFill>
                  <a:srgbClr val="808080"/>
                </a:solidFill>
              </a:rPr>
              <a:t>Develop an advanced digital economy (i.e. part of the economy which functions primarily by means of digital technology, in industrial, service, and social sectors), fueled by innovations and contributing significantly to the Saudi economy</a:t>
            </a:r>
          </a:p>
        </p:txBody>
      </p:sp>
      <p:sp>
        <p:nvSpPr>
          <p:cNvPr id="177193" name="Rectangle 3"/>
          <p:cNvSpPr>
            <a:spLocks noChangeArrowheads="1"/>
          </p:cNvSpPr>
          <p:nvPr/>
        </p:nvSpPr>
        <p:spPr bwMode="gray">
          <a:xfrm>
            <a:off x="3620867" y="1704582"/>
            <a:ext cx="1303036" cy="1799808"/>
          </a:xfrm>
          <a:prstGeom prst="rect">
            <a:avLst/>
          </a:prstGeom>
          <a:noFill/>
          <a:ln w="9525" algn="ctr">
            <a:noFill/>
            <a:miter lim="800000"/>
            <a:headEnd/>
            <a:tailEnd/>
          </a:ln>
        </p:spPr>
        <p:txBody>
          <a:bodyPr lIns="7198" tIns="35992" rIns="0" bIns="35992"/>
          <a:lstStyle/>
          <a:p>
            <a:pPr algn="ctr" eaLnBrk="1" hangingPunct="1">
              <a:buClr>
                <a:srgbClr val="5AC6CB"/>
              </a:buClr>
            </a:pPr>
            <a:r>
              <a:rPr lang="en-US" altLang="en-US" sz="1000" b="1">
                <a:solidFill>
                  <a:srgbClr val="DC6E00"/>
                </a:solidFill>
              </a:rPr>
              <a:t>Size</a:t>
            </a:r>
          </a:p>
          <a:p>
            <a:pPr algn="ctr" eaLnBrk="1" hangingPunct="1">
              <a:buClr>
                <a:srgbClr val="5AC6CB"/>
              </a:buClr>
            </a:pPr>
            <a:r>
              <a:rPr lang="en-US" altLang="en-US" sz="1000" b="1">
                <a:solidFill>
                  <a:srgbClr val="DC6E00"/>
                </a:solidFill>
              </a:rPr>
              <a:t>&amp; sophistication</a:t>
            </a:r>
          </a:p>
          <a:p>
            <a:pPr algn="ctr" eaLnBrk="1" hangingPunct="1">
              <a:buClr>
                <a:srgbClr val="5AC6CB"/>
              </a:buClr>
            </a:pPr>
            <a:r>
              <a:rPr lang="en-US" altLang="en-US" sz="1000">
                <a:solidFill>
                  <a:srgbClr val="808080"/>
                </a:solidFill>
              </a:rPr>
              <a:t>of digital technologies adoption in the industrial sector</a:t>
            </a:r>
          </a:p>
        </p:txBody>
      </p:sp>
      <p:sp>
        <p:nvSpPr>
          <p:cNvPr id="177194" name="Rectangle 3"/>
          <p:cNvSpPr>
            <a:spLocks noChangeArrowheads="1"/>
          </p:cNvSpPr>
          <p:nvPr/>
        </p:nvSpPr>
        <p:spPr bwMode="gray">
          <a:xfrm>
            <a:off x="4961996" y="1704582"/>
            <a:ext cx="1303035" cy="1799808"/>
          </a:xfrm>
          <a:prstGeom prst="rect">
            <a:avLst/>
          </a:prstGeom>
          <a:noFill/>
          <a:ln w="9525" algn="ctr">
            <a:noFill/>
            <a:miter lim="800000"/>
            <a:headEnd/>
            <a:tailEnd/>
          </a:ln>
        </p:spPr>
        <p:txBody>
          <a:bodyPr lIns="7198" tIns="35992" rIns="0" bIns="35992"/>
          <a:lstStyle/>
          <a:p>
            <a:pPr algn="ctr" eaLnBrk="1" hangingPunct="1">
              <a:buClr>
                <a:srgbClr val="5AC6CB"/>
              </a:buClr>
            </a:pPr>
            <a:r>
              <a:rPr lang="en-US" altLang="en-US" sz="1000" b="1">
                <a:solidFill>
                  <a:srgbClr val="DC6E00"/>
                </a:solidFill>
              </a:rPr>
              <a:t>Size</a:t>
            </a:r>
          </a:p>
          <a:p>
            <a:pPr algn="ctr" eaLnBrk="1" hangingPunct="1">
              <a:buClr>
                <a:srgbClr val="5AC6CB"/>
              </a:buClr>
            </a:pPr>
            <a:r>
              <a:rPr lang="en-US" altLang="en-US" sz="1000" b="1">
                <a:solidFill>
                  <a:srgbClr val="DC6E00"/>
                </a:solidFill>
              </a:rPr>
              <a:t>&amp; sophistication</a:t>
            </a:r>
          </a:p>
          <a:p>
            <a:pPr algn="ctr" eaLnBrk="1" hangingPunct="1">
              <a:buClr>
                <a:srgbClr val="5AC6CB"/>
              </a:buClr>
            </a:pPr>
            <a:r>
              <a:rPr lang="en-US" altLang="en-US" sz="1000">
                <a:solidFill>
                  <a:srgbClr val="808080"/>
                </a:solidFill>
              </a:rPr>
              <a:t>of digital economy</a:t>
            </a:r>
          </a:p>
          <a:p>
            <a:pPr algn="ctr" eaLnBrk="1" hangingPunct="1">
              <a:buClr>
                <a:srgbClr val="5AC6CB"/>
              </a:buClr>
            </a:pPr>
            <a:r>
              <a:rPr lang="en-US" altLang="en-US" sz="1000">
                <a:solidFill>
                  <a:srgbClr val="808080"/>
                </a:solidFill>
              </a:rPr>
              <a:t>in the service sector</a:t>
            </a:r>
          </a:p>
        </p:txBody>
      </p:sp>
      <p:sp>
        <p:nvSpPr>
          <p:cNvPr id="177195" name="Rectangle 3"/>
          <p:cNvSpPr>
            <a:spLocks noChangeArrowheads="1"/>
          </p:cNvSpPr>
          <p:nvPr/>
        </p:nvSpPr>
        <p:spPr bwMode="gray">
          <a:xfrm>
            <a:off x="6303121" y="1704582"/>
            <a:ext cx="1303036" cy="1799808"/>
          </a:xfrm>
          <a:prstGeom prst="rect">
            <a:avLst/>
          </a:prstGeom>
          <a:noFill/>
          <a:ln w="9525" algn="ctr">
            <a:noFill/>
            <a:miter lim="800000"/>
            <a:headEnd/>
            <a:tailEnd/>
          </a:ln>
        </p:spPr>
        <p:txBody>
          <a:bodyPr lIns="7198" tIns="35992" rIns="0" bIns="35992"/>
          <a:lstStyle/>
          <a:p>
            <a:pPr algn="ctr" eaLnBrk="1" hangingPunct="1">
              <a:buClr>
                <a:srgbClr val="5AC6CB"/>
              </a:buClr>
            </a:pPr>
            <a:r>
              <a:rPr lang="en-US" altLang="en-US" sz="1000" b="1" dirty="0">
                <a:solidFill>
                  <a:srgbClr val="DC6E00"/>
                </a:solidFill>
              </a:rPr>
              <a:t>Impacts</a:t>
            </a:r>
          </a:p>
          <a:p>
            <a:pPr algn="ctr" eaLnBrk="1" hangingPunct="1">
              <a:buClr>
                <a:srgbClr val="5AC6CB"/>
              </a:buClr>
            </a:pPr>
            <a:r>
              <a:rPr lang="en-US" altLang="en-US" sz="1000" dirty="0">
                <a:solidFill>
                  <a:srgbClr val="808080"/>
                </a:solidFill>
              </a:rPr>
              <a:t>of digital</a:t>
            </a:r>
          </a:p>
          <a:p>
            <a:pPr algn="ctr" eaLnBrk="1" hangingPunct="1">
              <a:buClr>
                <a:srgbClr val="5AC6CB"/>
              </a:buClr>
            </a:pPr>
            <a:r>
              <a:rPr lang="en-US" altLang="en-US" sz="1000" dirty="0">
                <a:solidFill>
                  <a:srgbClr val="808080"/>
                </a:solidFill>
              </a:rPr>
              <a:t>technologies</a:t>
            </a:r>
          </a:p>
          <a:p>
            <a:pPr algn="ctr" eaLnBrk="1" hangingPunct="1">
              <a:buClr>
                <a:srgbClr val="5AC6CB"/>
              </a:buClr>
            </a:pPr>
            <a:r>
              <a:rPr lang="en-US" altLang="en-US" sz="1000" dirty="0">
                <a:solidFill>
                  <a:srgbClr val="808080"/>
                </a:solidFill>
              </a:rPr>
              <a:t>on the social sector</a:t>
            </a:r>
          </a:p>
        </p:txBody>
      </p:sp>
      <p:sp>
        <p:nvSpPr>
          <p:cNvPr id="177196" name="Rectangle 3"/>
          <p:cNvSpPr>
            <a:spLocks noChangeArrowheads="1"/>
          </p:cNvSpPr>
          <p:nvPr/>
        </p:nvSpPr>
        <p:spPr bwMode="gray">
          <a:xfrm>
            <a:off x="7644250" y="1704582"/>
            <a:ext cx="1303035" cy="1799808"/>
          </a:xfrm>
          <a:prstGeom prst="rect">
            <a:avLst/>
          </a:prstGeom>
          <a:noFill/>
          <a:ln w="9525" algn="ctr">
            <a:noFill/>
            <a:miter lim="800000"/>
            <a:headEnd/>
            <a:tailEnd/>
          </a:ln>
        </p:spPr>
        <p:txBody>
          <a:bodyPr lIns="7198" tIns="35992" rIns="0" bIns="35992"/>
          <a:lstStyle/>
          <a:p>
            <a:pPr algn="ctr" eaLnBrk="1" hangingPunct="1">
              <a:buClr>
                <a:srgbClr val="5AC6CB"/>
              </a:buClr>
            </a:pPr>
            <a:r>
              <a:rPr lang="en-US" altLang="en-US" sz="1000" b="1">
                <a:solidFill>
                  <a:srgbClr val="DC6E00"/>
                </a:solidFill>
              </a:rPr>
              <a:t>Innovation</a:t>
            </a:r>
          </a:p>
          <a:p>
            <a:pPr algn="ctr" eaLnBrk="1" hangingPunct="1">
              <a:buClr>
                <a:srgbClr val="5AC6CB"/>
              </a:buClr>
            </a:pPr>
            <a:r>
              <a:rPr lang="en-US" altLang="en-US" sz="1000">
                <a:solidFill>
                  <a:srgbClr val="808080"/>
                </a:solidFill>
              </a:rPr>
              <a:t>in  digital</a:t>
            </a:r>
          </a:p>
          <a:p>
            <a:pPr algn="ctr" eaLnBrk="1" hangingPunct="1">
              <a:buClr>
                <a:srgbClr val="5AC6CB"/>
              </a:buClr>
            </a:pPr>
            <a:r>
              <a:rPr lang="en-US" altLang="en-US" sz="1000">
                <a:solidFill>
                  <a:srgbClr val="808080"/>
                </a:solidFill>
              </a:rPr>
              <a:t>technologies</a:t>
            </a:r>
          </a:p>
        </p:txBody>
      </p:sp>
      <p:sp>
        <p:nvSpPr>
          <p:cNvPr id="177197" name="Rectangle 3"/>
          <p:cNvSpPr>
            <a:spLocks noChangeArrowheads="1"/>
          </p:cNvSpPr>
          <p:nvPr/>
        </p:nvSpPr>
        <p:spPr bwMode="gray">
          <a:xfrm>
            <a:off x="8985375" y="1704582"/>
            <a:ext cx="1303036" cy="1799808"/>
          </a:xfrm>
          <a:prstGeom prst="rect">
            <a:avLst/>
          </a:prstGeom>
          <a:noFill/>
          <a:ln w="9525" algn="ctr">
            <a:noFill/>
            <a:miter lim="800000"/>
            <a:headEnd/>
            <a:tailEnd/>
          </a:ln>
        </p:spPr>
        <p:txBody>
          <a:bodyPr lIns="7198" tIns="35992" rIns="0" bIns="35992"/>
          <a:lstStyle/>
          <a:p>
            <a:pPr algn="ctr" eaLnBrk="1" hangingPunct="1">
              <a:buClr>
                <a:srgbClr val="5AC6CB"/>
              </a:buClr>
            </a:pPr>
            <a:r>
              <a:rPr lang="en-US" altLang="en-US" sz="1000" b="1">
                <a:solidFill>
                  <a:srgbClr val="DC6E00"/>
                </a:solidFill>
              </a:rPr>
              <a:t>GDP contribution </a:t>
            </a:r>
            <a:br>
              <a:rPr lang="en-US" altLang="en-US" sz="1000" b="1">
                <a:solidFill>
                  <a:srgbClr val="DC6E00"/>
                </a:solidFill>
              </a:rPr>
            </a:br>
            <a:r>
              <a:rPr lang="en-US" altLang="en-US" sz="1000">
                <a:solidFill>
                  <a:srgbClr val="808080"/>
                </a:solidFill>
              </a:rPr>
              <a:t>of digital economy</a:t>
            </a:r>
          </a:p>
        </p:txBody>
      </p:sp>
      <p:grpSp>
        <p:nvGrpSpPr>
          <p:cNvPr id="2" name="Group 121"/>
          <p:cNvGrpSpPr>
            <a:grpSpLocks/>
          </p:cNvGrpSpPr>
          <p:nvPr/>
        </p:nvGrpSpPr>
        <p:grpSpPr bwMode="auto">
          <a:xfrm>
            <a:off x="3995430" y="2724680"/>
            <a:ext cx="7353186" cy="779282"/>
            <a:chOff x="3994232" y="2852502"/>
            <a:chExt cx="7355555" cy="778380"/>
          </a:xfrm>
        </p:grpSpPr>
        <p:sp>
          <p:nvSpPr>
            <p:cNvPr id="177225" name="Freeform 137"/>
            <p:cNvSpPr>
              <a:spLocks noEditPoints="1"/>
            </p:cNvSpPr>
            <p:nvPr/>
          </p:nvSpPr>
          <p:spPr bwMode="auto">
            <a:xfrm>
              <a:off x="10605509" y="2927989"/>
              <a:ext cx="744278" cy="627406"/>
            </a:xfrm>
            <a:custGeom>
              <a:avLst/>
              <a:gdLst>
                <a:gd name="T0" fmla="*/ 1310153145 w 256"/>
                <a:gd name="T1" fmla="*/ 312169341 h 216"/>
                <a:gd name="T2" fmla="*/ 1487657633 w 256"/>
                <a:gd name="T3" fmla="*/ 607465527 h 216"/>
                <a:gd name="T4" fmla="*/ 1622901086 w 256"/>
                <a:gd name="T5" fmla="*/ 632776712 h 216"/>
                <a:gd name="T6" fmla="*/ 1944097746 w 256"/>
                <a:gd name="T7" fmla="*/ 320607371 h 216"/>
                <a:gd name="T8" fmla="*/ 1622901086 w 256"/>
                <a:gd name="T9" fmla="*/ 0 h 216"/>
                <a:gd name="T10" fmla="*/ 1310153145 w 256"/>
                <a:gd name="T11" fmla="*/ 312169341 h 216"/>
                <a:gd name="T12" fmla="*/ 1098839247 w 256"/>
                <a:gd name="T13" fmla="*/ 961822112 h 216"/>
                <a:gd name="T14" fmla="*/ 1420035907 w 256"/>
                <a:gd name="T15" fmla="*/ 649652771 h 216"/>
                <a:gd name="T16" fmla="*/ 1098839247 w 256"/>
                <a:gd name="T17" fmla="*/ 329045400 h 216"/>
                <a:gd name="T18" fmla="*/ 777639680 w 256"/>
                <a:gd name="T19" fmla="*/ 649652771 h 216"/>
                <a:gd name="T20" fmla="*/ 1098839247 w 256"/>
                <a:gd name="T21" fmla="*/ 961822112 h 216"/>
                <a:gd name="T22" fmla="*/ 1234079793 w 256"/>
                <a:gd name="T23" fmla="*/ 987133297 h 216"/>
                <a:gd name="T24" fmla="*/ 963595794 w 256"/>
                <a:gd name="T25" fmla="*/ 987133297 h 216"/>
                <a:gd name="T26" fmla="*/ 557871249 w 256"/>
                <a:gd name="T27" fmla="*/ 1392109346 h 216"/>
                <a:gd name="T28" fmla="*/ 557871249 w 256"/>
                <a:gd name="T29" fmla="*/ 1721154747 h 216"/>
                <a:gd name="T30" fmla="*/ 557871249 w 256"/>
                <a:gd name="T31" fmla="*/ 1729592777 h 216"/>
                <a:gd name="T32" fmla="*/ 583229033 w 256"/>
                <a:gd name="T33" fmla="*/ 1729592777 h 216"/>
                <a:gd name="T34" fmla="*/ 1132648657 w 256"/>
                <a:gd name="T35" fmla="*/ 1822399485 h 216"/>
                <a:gd name="T36" fmla="*/ 1614446553 w 256"/>
                <a:gd name="T37" fmla="*/ 1729592777 h 216"/>
                <a:gd name="T38" fmla="*/ 1639804337 w 256"/>
                <a:gd name="T39" fmla="*/ 1721154747 h 216"/>
                <a:gd name="T40" fmla="*/ 1639804337 w 256"/>
                <a:gd name="T41" fmla="*/ 1721154747 h 216"/>
                <a:gd name="T42" fmla="*/ 1639804337 w 256"/>
                <a:gd name="T43" fmla="*/ 1392109346 h 216"/>
                <a:gd name="T44" fmla="*/ 1234079793 w 256"/>
                <a:gd name="T45" fmla="*/ 987133297 h 216"/>
                <a:gd name="T46" fmla="*/ 1758141632 w 256"/>
                <a:gd name="T47" fmla="*/ 658087896 h 216"/>
                <a:gd name="T48" fmla="*/ 1496109259 w 256"/>
                <a:gd name="T49" fmla="*/ 658087896 h 216"/>
                <a:gd name="T50" fmla="*/ 1369320339 w 256"/>
                <a:gd name="T51" fmla="*/ 928072898 h 216"/>
                <a:gd name="T52" fmla="*/ 1715877690 w 256"/>
                <a:gd name="T53" fmla="*/ 1392109346 h 216"/>
                <a:gd name="T54" fmla="*/ 1715877690 w 256"/>
                <a:gd name="T55" fmla="*/ 1493354085 h 216"/>
                <a:gd name="T56" fmla="*/ 2146960018 w 256"/>
                <a:gd name="T57" fmla="*/ 1400547376 h 216"/>
                <a:gd name="T58" fmla="*/ 2147483646 w 256"/>
                <a:gd name="T59" fmla="*/ 1392109346 h 216"/>
                <a:gd name="T60" fmla="*/ 2147483646 w 256"/>
                <a:gd name="T61" fmla="*/ 1392109346 h 216"/>
                <a:gd name="T62" fmla="*/ 2147483646 w 256"/>
                <a:gd name="T63" fmla="*/ 1063066851 h 216"/>
                <a:gd name="T64" fmla="*/ 1758141632 w 256"/>
                <a:gd name="T65" fmla="*/ 658087896 h 216"/>
                <a:gd name="T66" fmla="*/ 540967998 w 256"/>
                <a:gd name="T67" fmla="*/ 632776712 h 216"/>
                <a:gd name="T68" fmla="*/ 710017953 w 256"/>
                <a:gd name="T69" fmla="*/ 590592372 h 216"/>
                <a:gd name="T70" fmla="*/ 862164658 w 256"/>
                <a:gd name="T71" fmla="*/ 337480526 h 216"/>
                <a:gd name="T72" fmla="*/ 862164658 w 256"/>
                <a:gd name="T73" fmla="*/ 320607371 h 216"/>
                <a:gd name="T74" fmla="*/ 540967998 w 256"/>
                <a:gd name="T75" fmla="*/ 0 h 216"/>
                <a:gd name="T76" fmla="*/ 228220056 w 256"/>
                <a:gd name="T77" fmla="*/ 320607371 h 216"/>
                <a:gd name="T78" fmla="*/ 540967998 w 256"/>
                <a:gd name="T79" fmla="*/ 632776712 h 216"/>
                <a:gd name="T80" fmla="*/ 828355248 w 256"/>
                <a:gd name="T81" fmla="*/ 928072898 h 216"/>
                <a:gd name="T82" fmla="*/ 710017953 w 256"/>
                <a:gd name="T83" fmla="*/ 658087896 h 216"/>
                <a:gd name="T84" fmla="*/ 676208544 w 256"/>
                <a:gd name="T85" fmla="*/ 658087896 h 216"/>
                <a:gd name="T86" fmla="*/ 405724545 w 256"/>
                <a:gd name="T87" fmla="*/ 658087896 h 216"/>
                <a:gd name="T88" fmla="*/ 0 w 256"/>
                <a:gd name="T89" fmla="*/ 1063066851 h 216"/>
                <a:gd name="T90" fmla="*/ 0 w 256"/>
                <a:gd name="T91" fmla="*/ 1392109346 h 216"/>
                <a:gd name="T92" fmla="*/ 0 w 256"/>
                <a:gd name="T93" fmla="*/ 1400547376 h 216"/>
                <a:gd name="T94" fmla="*/ 25357784 w 256"/>
                <a:gd name="T95" fmla="*/ 1408985406 h 216"/>
                <a:gd name="T96" fmla="*/ 481797897 w 256"/>
                <a:gd name="T97" fmla="*/ 1493354085 h 216"/>
                <a:gd name="T98" fmla="*/ 481797897 w 256"/>
                <a:gd name="T99" fmla="*/ 1392109346 h 216"/>
                <a:gd name="T100" fmla="*/ 828355248 w 256"/>
                <a:gd name="T101" fmla="*/ 928072898 h 216"/>
                <a:gd name="T102" fmla="*/ 828355248 w 256"/>
                <a:gd name="T103" fmla="*/ 928072898 h 216"/>
                <a:gd name="T104" fmla="*/ 828355248 w 256"/>
                <a:gd name="T105" fmla="*/ 928072898 h 21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56"/>
                <a:gd name="T160" fmla="*/ 0 h 216"/>
                <a:gd name="T161" fmla="*/ 256 w 256"/>
                <a:gd name="T162" fmla="*/ 216 h 21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56" h="216">
                  <a:moveTo>
                    <a:pt x="155" y="37"/>
                  </a:moveTo>
                  <a:cubicBezTo>
                    <a:pt x="167" y="45"/>
                    <a:pt x="175" y="57"/>
                    <a:pt x="176" y="72"/>
                  </a:cubicBezTo>
                  <a:cubicBezTo>
                    <a:pt x="181" y="74"/>
                    <a:pt x="187" y="75"/>
                    <a:pt x="192" y="75"/>
                  </a:cubicBezTo>
                  <a:cubicBezTo>
                    <a:pt x="213" y="75"/>
                    <a:pt x="230" y="59"/>
                    <a:pt x="230" y="38"/>
                  </a:cubicBezTo>
                  <a:cubicBezTo>
                    <a:pt x="230" y="17"/>
                    <a:pt x="213" y="0"/>
                    <a:pt x="192" y="0"/>
                  </a:cubicBezTo>
                  <a:cubicBezTo>
                    <a:pt x="172" y="0"/>
                    <a:pt x="155" y="17"/>
                    <a:pt x="155" y="37"/>
                  </a:cubicBezTo>
                  <a:close/>
                  <a:moveTo>
                    <a:pt x="130" y="114"/>
                  </a:moveTo>
                  <a:cubicBezTo>
                    <a:pt x="151" y="114"/>
                    <a:pt x="168" y="97"/>
                    <a:pt x="168" y="77"/>
                  </a:cubicBezTo>
                  <a:cubicBezTo>
                    <a:pt x="168" y="56"/>
                    <a:pt x="151" y="39"/>
                    <a:pt x="130" y="39"/>
                  </a:cubicBezTo>
                  <a:cubicBezTo>
                    <a:pt x="109" y="39"/>
                    <a:pt x="92" y="56"/>
                    <a:pt x="92" y="77"/>
                  </a:cubicBezTo>
                  <a:cubicBezTo>
                    <a:pt x="92" y="97"/>
                    <a:pt x="109" y="114"/>
                    <a:pt x="130" y="114"/>
                  </a:cubicBezTo>
                  <a:close/>
                  <a:moveTo>
                    <a:pt x="146" y="117"/>
                  </a:moveTo>
                  <a:cubicBezTo>
                    <a:pt x="114" y="117"/>
                    <a:pt x="114" y="117"/>
                    <a:pt x="114" y="117"/>
                  </a:cubicBezTo>
                  <a:cubicBezTo>
                    <a:pt x="88" y="117"/>
                    <a:pt x="66" y="138"/>
                    <a:pt x="66" y="165"/>
                  </a:cubicBezTo>
                  <a:cubicBezTo>
                    <a:pt x="66" y="204"/>
                    <a:pt x="66" y="204"/>
                    <a:pt x="66" y="204"/>
                  </a:cubicBezTo>
                  <a:cubicBezTo>
                    <a:pt x="66" y="205"/>
                    <a:pt x="66" y="205"/>
                    <a:pt x="66" y="205"/>
                  </a:cubicBezTo>
                  <a:cubicBezTo>
                    <a:pt x="69" y="205"/>
                    <a:pt x="69" y="205"/>
                    <a:pt x="69" y="205"/>
                  </a:cubicBezTo>
                  <a:cubicBezTo>
                    <a:pt x="94" y="213"/>
                    <a:pt x="116" y="216"/>
                    <a:pt x="134" y="216"/>
                  </a:cubicBezTo>
                  <a:cubicBezTo>
                    <a:pt x="170" y="216"/>
                    <a:pt x="190" y="206"/>
                    <a:pt x="191" y="205"/>
                  </a:cubicBezTo>
                  <a:cubicBezTo>
                    <a:pt x="194" y="204"/>
                    <a:pt x="194" y="204"/>
                    <a:pt x="194" y="204"/>
                  </a:cubicBezTo>
                  <a:cubicBezTo>
                    <a:pt x="194" y="204"/>
                    <a:pt x="194" y="204"/>
                    <a:pt x="194" y="204"/>
                  </a:cubicBezTo>
                  <a:cubicBezTo>
                    <a:pt x="194" y="165"/>
                    <a:pt x="194" y="165"/>
                    <a:pt x="194" y="165"/>
                  </a:cubicBezTo>
                  <a:cubicBezTo>
                    <a:pt x="194" y="138"/>
                    <a:pt x="173" y="117"/>
                    <a:pt x="146" y="117"/>
                  </a:cubicBezTo>
                  <a:close/>
                  <a:moveTo>
                    <a:pt x="208" y="78"/>
                  </a:moveTo>
                  <a:cubicBezTo>
                    <a:pt x="177" y="78"/>
                    <a:pt x="177" y="78"/>
                    <a:pt x="177" y="78"/>
                  </a:cubicBezTo>
                  <a:cubicBezTo>
                    <a:pt x="176" y="91"/>
                    <a:pt x="171" y="102"/>
                    <a:pt x="162" y="110"/>
                  </a:cubicBezTo>
                  <a:cubicBezTo>
                    <a:pt x="186" y="117"/>
                    <a:pt x="203" y="139"/>
                    <a:pt x="203" y="165"/>
                  </a:cubicBezTo>
                  <a:cubicBezTo>
                    <a:pt x="203" y="177"/>
                    <a:pt x="203" y="177"/>
                    <a:pt x="203" y="177"/>
                  </a:cubicBezTo>
                  <a:cubicBezTo>
                    <a:pt x="234" y="176"/>
                    <a:pt x="252" y="167"/>
                    <a:pt x="254" y="166"/>
                  </a:cubicBezTo>
                  <a:cubicBezTo>
                    <a:pt x="256" y="165"/>
                    <a:pt x="256" y="165"/>
                    <a:pt x="256" y="165"/>
                  </a:cubicBezTo>
                  <a:cubicBezTo>
                    <a:pt x="256" y="165"/>
                    <a:pt x="256" y="165"/>
                    <a:pt x="256" y="165"/>
                  </a:cubicBezTo>
                  <a:cubicBezTo>
                    <a:pt x="256" y="126"/>
                    <a:pt x="256" y="126"/>
                    <a:pt x="256" y="126"/>
                  </a:cubicBezTo>
                  <a:cubicBezTo>
                    <a:pt x="256" y="100"/>
                    <a:pt x="235" y="78"/>
                    <a:pt x="208" y="78"/>
                  </a:cubicBezTo>
                  <a:close/>
                  <a:moveTo>
                    <a:pt x="64" y="75"/>
                  </a:moveTo>
                  <a:cubicBezTo>
                    <a:pt x="71" y="75"/>
                    <a:pt x="78" y="73"/>
                    <a:pt x="84" y="70"/>
                  </a:cubicBezTo>
                  <a:cubicBezTo>
                    <a:pt x="86" y="58"/>
                    <a:pt x="92" y="47"/>
                    <a:pt x="102" y="40"/>
                  </a:cubicBezTo>
                  <a:cubicBezTo>
                    <a:pt x="102" y="39"/>
                    <a:pt x="102" y="39"/>
                    <a:pt x="102" y="38"/>
                  </a:cubicBezTo>
                  <a:cubicBezTo>
                    <a:pt x="102" y="17"/>
                    <a:pt x="85" y="0"/>
                    <a:pt x="64" y="0"/>
                  </a:cubicBezTo>
                  <a:cubicBezTo>
                    <a:pt x="43" y="0"/>
                    <a:pt x="27" y="17"/>
                    <a:pt x="27" y="38"/>
                  </a:cubicBezTo>
                  <a:cubicBezTo>
                    <a:pt x="27" y="59"/>
                    <a:pt x="43" y="75"/>
                    <a:pt x="64" y="75"/>
                  </a:cubicBezTo>
                  <a:close/>
                  <a:moveTo>
                    <a:pt x="98" y="110"/>
                  </a:moveTo>
                  <a:cubicBezTo>
                    <a:pt x="89" y="102"/>
                    <a:pt x="84" y="91"/>
                    <a:pt x="84" y="78"/>
                  </a:cubicBezTo>
                  <a:cubicBezTo>
                    <a:pt x="82" y="78"/>
                    <a:pt x="81" y="78"/>
                    <a:pt x="80" y="78"/>
                  </a:cubicBezTo>
                  <a:cubicBezTo>
                    <a:pt x="48" y="78"/>
                    <a:pt x="48" y="78"/>
                    <a:pt x="48" y="78"/>
                  </a:cubicBezTo>
                  <a:cubicBezTo>
                    <a:pt x="22" y="78"/>
                    <a:pt x="0" y="100"/>
                    <a:pt x="0" y="126"/>
                  </a:cubicBezTo>
                  <a:cubicBezTo>
                    <a:pt x="0" y="165"/>
                    <a:pt x="0" y="165"/>
                    <a:pt x="0" y="165"/>
                  </a:cubicBezTo>
                  <a:cubicBezTo>
                    <a:pt x="0" y="166"/>
                    <a:pt x="0" y="166"/>
                    <a:pt x="0" y="166"/>
                  </a:cubicBezTo>
                  <a:cubicBezTo>
                    <a:pt x="3" y="167"/>
                    <a:pt x="3" y="167"/>
                    <a:pt x="3" y="167"/>
                  </a:cubicBezTo>
                  <a:cubicBezTo>
                    <a:pt x="23" y="173"/>
                    <a:pt x="41" y="176"/>
                    <a:pt x="57" y="177"/>
                  </a:cubicBezTo>
                  <a:cubicBezTo>
                    <a:pt x="57" y="165"/>
                    <a:pt x="57" y="165"/>
                    <a:pt x="57" y="165"/>
                  </a:cubicBezTo>
                  <a:cubicBezTo>
                    <a:pt x="57" y="139"/>
                    <a:pt x="74" y="117"/>
                    <a:pt x="98" y="110"/>
                  </a:cubicBezTo>
                  <a:close/>
                  <a:moveTo>
                    <a:pt x="98" y="110"/>
                  </a:moveTo>
                  <a:cubicBezTo>
                    <a:pt x="98" y="110"/>
                    <a:pt x="98" y="110"/>
                    <a:pt x="98" y="110"/>
                  </a:cubicBezTo>
                </a:path>
              </a:pathLst>
            </a:custGeom>
            <a:solidFill>
              <a:srgbClr val="24B3BA"/>
            </a:solidFill>
            <a:ln w="9525">
              <a:noFill/>
              <a:round/>
              <a:headEnd/>
              <a:tailEnd/>
            </a:ln>
          </p:spPr>
          <p:txBody>
            <a:bodyPr/>
            <a:lstStyle/>
            <a:p>
              <a:endParaRPr lang="de-DE"/>
            </a:p>
          </p:txBody>
        </p:sp>
        <p:grpSp>
          <p:nvGrpSpPr>
            <p:cNvPr id="4" name="Group 52"/>
            <p:cNvGrpSpPr/>
            <p:nvPr/>
          </p:nvGrpSpPr>
          <p:grpSpPr>
            <a:xfrm>
              <a:off x="3994232" y="2852502"/>
              <a:ext cx="553744" cy="778380"/>
              <a:chOff x="0" y="0"/>
              <a:chExt cx="336550" cy="473076"/>
            </a:xfrm>
            <a:solidFill>
              <a:srgbClr val="24B3BA"/>
            </a:solidFill>
          </p:grpSpPr>
          <p:sp>
            <p:nvSpPr>
              <p:cNvPr id="57" name="Freeform 56"/>
              <p:cNvSpPr>
                <a:spLocks/>
              </p:cNvSpPr>
              <p:nvPr/>
            </p:nvSpPr>
            <p:spPr bwMode="auto">
              <a:xfrm>
                <a:off x="176212" y="300038"/>
                <a:ext cx="160338" cy="173038"/>
              </a:xfrm>
              <a:custGeom>
                <a:avLst/>
                <a:gdLst/>
                <a:ahLst/>
                <a:cxnLst>
                  <a:cxn ang="0">
                    <a:pos x="52" y="0"/>
                  </a:cxn>
                  <a:cxn ang="0">
                    <a:pos x="0" y="62"/>
                  </a:cxn>
                  <a:cxn ang="0">
                    <a:pos x="28" y="62"/>
                  </a:cxn>
                  <a:cxn ang="0">
                    <a:pos x="28" y="109"/>
                  </a:cxn>
                  <a:cxn ang="0">
                    <a:pos x="70" y="109"/>
                  </a:cxn>
                  <a:cxn ang="0">
                    <a:pos x="70" y="62"/>
                  </a:cxn>
                  <a:cxn ang="0">
                    <a:pos x="101" y="62"/>
                  </a:cxn>
                  <a:cxn ang="0">
                    <a:pos x="52" y="0"/>
                  </a:cxn>
                </a:cxnLst>
                <a:rect l="0" t="0" r="r" b="b"/>
                <a:pathLst>
                  <a:path w="101" h="109">
                    <a:moveTo>
                      <a:pt x="52" y="0"/>
                    </a:moveTo>
                    <a:lnTo>
                      <a:pt x="0" y="62"/>
                    </a:lnTo>
                    <a:lnTo>
                      <a:pt x="28" y="62"/>
                    </a:lnTo>
                    <a:lnTo>
                      <a:pt x="28" y="109"/>
                    </a:lnTo>
                    <a:lnTo>
                      <a:pt x="70" y="109"/>
                    </a:lnTo>
                    <a:lnTo>
                      <a:pt x="70" y="62"/>
                    </a:lnTo>
                    <a:lnTo>
                      <a:pt x="101" y="62"/>
                    </a:lnTo>
                    <a:lnTo>
                      <a:pt x="52" y="0"/>
                    </a:ln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sz="1200" dirty="0">
                  <a:solidFill>
                    <a:srgbClr val="808080"/>
                  </a:solidFill>
                </a:endParaRPr>
              </a:p>
            </p:txBody>
          </p:sp>
          <p:sp>
            <p:nvSpPr>
              <p:cNvPr id="60" name="Freeform 59"/>
              <p:cNvSpPr>
                <a:spLocks/>
              </p:cNvSpPr>
              <p:nvPr/>
            </p:nvSpPr>
            <p:spPr bwMode="auto">
              <a:xfrm>
                <a:off x="0" y="169863"/>
                <a:ext cx="160338" cy="303213"/>
              </a:xfrm>
              <a:custGeom>
                <a:avLst/>
                <a:gdLst/>
                <a:ahLst/>
                <a:cxnLst>
                  <a:cxn ang="0">
                    <a:pos x="52" y="0"/>
                  </a:cxn>
                  <a:cxn ang="0">
                    <a:pos x="0" y="63"/>
                  </a:cxn>
                  <a:cxn ang="0">
                    <a:pos x="28" y="63"/>
                  </a:cxn>
                  <a:cxn ang="0">
                    <a:pos x="28" y="191"/>
                  </a:cxn>
                  <a:cxn ang="0">
                    <a:pos x="70" y="191"/>
                  </a:cxn>
                  <a:cxn ang="0">
                    <a:pos x="70" y="63"/>
                  </a:cxn>
                  <a:cxn ang="0">
                    <a:pos x="101" y="63"/>
                  </a:cxn>
                  <a:cxn ang="0">
                    <a:pos x="52" y="0"/>
                  </a:cxn>
                </a:cxnLst>
                <a:rect l="0" t="0" r="r" b="b"/>
                <a:pathLst>
                  <a:path w="101" h="191">
                    <a:moveTo>
                      <a:pt x="52" y="0"/>
                    </a:moveTo>
                    <a:lnTo>
                      <a:pt x="0" y="63"/>
                    </a:lnTo>
                    <a:lnTo>
                      <a:pt x="28" y="63"/>
                    </a:lnTo>
                    <a:lnTo>
                      <a:pt x="28" y="191"/>
                    </a:lnTo>
                    <a:lnTo>
                      <a:pt x="70" y="191"/>
                    </a:lnTo>
                    <a:lnTo>
                      <a:pt x="70" y="63"/>
                    </a:lnTo>
                    <a:lnTo>
                      <a:pt x="101" y="63"/>
                    </a:lnTo>
                    <a:lnTo>
                      <a:pt x="52" y="0"/>
                    </a:ln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sz="1200" dirty="0">
                  <a:solidFill>
                    <a:srgbClr val="808080"/>
                  </a:solidFill>
                </a:endParaRPr>
              </a:p>
            </p:txBody>
          </p:sp>
          <p:sp>
            <p:nvSpPr>
              <p:cNvPr id="63" name="Freeform 62"/>
              <p:cNvSpPr>
                <a:spLocks/>
              </p:cNvSpPr>
              <p:nvPr/>
            </p:nvSpPr>
            <p:spPr bwMode="auto">
              <a:xfrm>
                <a:off x="85725" y="0"/>
                <a:ext cx="160338" cy="473075"/>
              </a:xfrm>
              <a:custGeom>
                <a:avLst/>
                <a:gdLst/>
                <a:ahLst/>
                <a:cxnLst>
                  <a:cxn ang="0">
                    <a:pos x="73" y="225"/>
                  </a:cxn>
                  <a:cxn ang="0">
                    <a:pos x="73" y="62"/>
                  </a:cxn>
                  <a:cxn ang="0">
                    <a:pos x="101" y="62"/>
                  </a:cxn>
                  <a:cxn ang="0">
                    <a:pos x="54" y="0"/>
                  </a:cxn>
                  <a:cxn ang="0">
                    <a:pos x="0" y="62"/>
                  </a:cxn>
                  <a:cxn ang="0">
                    <a:pos x="28" y="62"/>
                  </a:cxn>
                  <a:cxn ang="0">
                    <a:pos x="28" y="140"/>
                  </a:cxn>
                  <a:cxn ang="0">
                    <a:pos x="57" y="173"/>
                  </a:cxn>
                  <a:cxn ang="0">
                    <a:pos x="28" y="173"/>
                  </a:cxn>
                  <a:cxn ang="0">
                    <a:pos x="28" y="298"/>
                  </a:cxn>
                  <a:cxn ang="0">
                    <a:pos x="73" y="298"/>
                  </a:cxn>
                  <a:cxn ang="0">
                    <a:pos x="73" y="253"/>
                  </a:cxn>
                  <a:cxn ang="0">
                    <a:pos x="47" y="253"/>
                  </a:cxn>
                  <a:cxn ang="0">
                    <a:pos x="73" y="225"/>
                  </a:cxn>
                </a:cxnLst>
                <a:rect l="0" t="0" r="r" b="b"/>
                <a:pathLst>
                  <a:path w="101" h="298">
                    <a:moveTo>
                      <a:pt x="73" y="225"/>
                    </a:moveTo>
                    <a:lnTo>
                      <a:pt x="73" y="62"/>
                    </a:lnTo>
                    <a:lnTo>
                      <a:pt x="101" y="62"/>
                    </a:lnTo>
                    <a:lnTo>
                      <a:pt x="54" y="0"/>
                    </a:lnTo>
                    <a:lnTo>
                      <a:pt x="0" y="62"/>
                    </a:lnTo>
                    <a:lnTo>
                      <a:pt x="28" y="62"/>
                    </a:lnTo>
                    <a:lnTo>
                      <a:pt x="28" y="140"/>
                    </a:lnTo>
                    <a:lnTo>
                      <a:pt x="57" y="173"/>
                    </a:lnTo>
                    <a:lnTo>
                      <a:pt x="28" y="173"/>
                    </a:lnTo>
                    <a:lnTo>
                      <a:pt x="28" y="298"/>
                    </a:lnTo>
                    <a:lnTo>
                      <a:pt x="73" y="298"/>
                    </a:lnTo>
                    <a:lnTo>
                      <a:pt x="73" y="253"/>
                    </a:lnTo>
                    <a:lnTo>
                      <a:pt x="47" y="253"/>
                    </a:lnTo>
                    <a:lnTo>
                      <a:pt x="73" y="225"/>
                    </a:ln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sz="1200" dirty="0">
                  <a:solidFill>
                    <a:srgbClr val="808080"/>
                  </a:solidFill>
                </a:endParaRPr>
              </a:p>
            </p:txBody>
          </p:sp>
        </p:grpSp>
        <p:grpSp>
          <p:nvGrpSpPr>
            <p:cNvPr id="5" name="Group 71"/>
            <p:cNvGrpSpPr/>
            <p:nvPr/>
          </p:nvGrpSpPr>
          <p:grpSpPr>
            <a:xfrm>
              <a:off x="5335541" y="2852502"/>
              <a:ext cx="553744" cy="778380"/>
              <a:chOff x="0" y="0"/>
              <a:chExt cx="336550" cy="473076"/>
            </a:xfrm>
            <a:solidFill>
              <a:srgbClr val="24B3BA"/>
            </a:solidFill>
          </p:grpSpPr>
          <p:sp>
            <p:nvSpPr>
              <p:cNvPr id="83" name="Freeform 82"/>
              <p:cNvSpPr>
                <a:spLocks/>
              </p:cNvSpPr>
              <p:nvPr/>
            </p:nvSpPr>
            <p:spPr bwMode="auto">
              <a:xfrm>
                <a:off x="176212" y="300038"/>
                <a:ext cx="160338" cy="173038"/>
              </a:xfrm>
              <a:custGeom>
                <a:avLst/>
                <a:gdLst/>
                <a:ahLst/>
                <a:cxnLst>
                  <a:cxn ang="0">
                    <a:pos x="52" y="0"/>
                  </a:cxn>
                  <a:cxn ang="0">
                    <a:pos x="0" y="62"/>
                  </a:cxn>
                  <a:cxn ang="0">
                    <a:pos x="28" y="62"/>
                  </a:cxn>
                  <a:cxn ang="0">
                    <a:pos x="28" y="109"/>
                  </a:cxn>
                  <a:cxn ang="0">
                    <a:pos x="70" y="109"/>
                  </a:cxn>
                  <a:cxn ang="0">
                    <a:pos x="70" y="62"/>
                  </a:cxn>
                  <a:cxn ang="0">
                    <a:pos x="101" y="62"/>
                  </a:cxn>
                  <a:cxn ang="0">
                    <a:pos x="52" y="0"/>
                  </a:cxn>
                </a:cxnLst>
                <a:rect l="0" t="0" r="r" b="b"/>
                <a:pathLst>
                  <a:path w="101" h="109">
                    <a:moveTo>
                      <a:pt x="52" y="0"/>
                    </a:moveTo>
                    <a:lnTo>
                      <a:pt x="0" y="62"/>
                    </a:lnTo>
                    <a:lnTo>
                      <a:pt x="28" y="62"/>
                    </a:lnTo>
                    <a:lnTo>
                      <a:pt x="28" y="109"/>
                    </a:lnTo>
                    <a:lnTo>
                      <a:pt x="70" y="109"/>
                    </a:lnTo>
                    <a:lnTo>
                      <a:pt x="70" y="62"/>
                    </a:lnTo>
                    <a:lnTo>
                      <a:pt x="101" y="62"/>
                    </a:lnTo>
                    <a:lnTo>
                      <a:pt x="52" y="0"/>
                    </a:ln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sz="1200" dirty="0">
                  <a:solidFill>
                    <a:srgbClr val="808080"/>
                  </a:solidFill>
                </a:endParaRPr>
              </a:p>
            </p:txBody>
          </p:sp>
          <p:sp>
            <p:nvSpPr>
              <p:cNvPr id="84" name="Freeform 83"/>
              <p:cNvSpPr>
                <a:spLocks/>
              </p:cNvSpPr>
              <p:nvPr/>
            </p:nvSpPr>
            <p:spPr bwMode="auto">
              <a:xfrm>
                <a:off x="0" y="169863"/>
                <a:ext cx="160338" cy="303213"/>
              </a:xfrm>
              <a:custGeom>
                <a:avLst/>
                <a:gdLst/>
                <a:ahLst/>
                <a:cxnLst>
                  <a:cxn ang="0">
                    <a:pos x="52" y="0"/>
                  </a:cxn>
                  <a:cxn ang="0">
                    <a:pos x="0" y="63"/>
                  </a:cxn>
                  <a:cxn ang="0">
                    <a:pos x="28" y="63"/>
                  </a:cxn>
                  <a:cxn ang="0">
                    <a:pos x="28" y="191"/>
                  </a:cxn>
                  <a:cxn ang="0">
                    <a:pos x="70" y="191"/>
                  </a:cxn>
                  <a:cxn ang="0">
                    <a:pos x="70" y="63"/>
                  </a:cxn>
                  <a:cxn ang="0">
                    <a:pos x="101" y="63"/>
                  </a:cxn>
                  <a:cxn ang="0">
                    <a:pos x="52" y="0"/>
                  </a:cxn>
                </a:cxnLst>
                <a:rect l="0" t="0" r="r" b="b"/>
                <a:pathLst>
                  <a:path w="101" h="191">
                    <a:moveTo>
                      <a:pt x="52" y="0"/>
                    </a:moveTo>
                    <a:lnTo>
                      <a:pt x="0" y="63"/>
                    </a:lnTo>
                    <a:lnTo>
                      <a:pt x="28" y="63"/>
                    </a:lnTo>
                    <a:lnTo>
                      <a:pt x="28" y="191"/>
                    </a:lnTo>
                    <a:lnTo>
                      <a:pt x="70" y="191"/>
                    </a:lnTo>
                    <a:lnTo>
                      <a:pt x="70" y="63"/>
                    </a:lnTo>
                    <a:lnTo>
                      <a:pt x="101" y="63"/>
                    </a:lnTo>
                    <a:lnTo>
                      <a:pt x="52" y="0"/>
                    </a:ln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sz="1200" dirty="0">
                  <a:solidFill>
                    <a:srgbClr val="808080"/>
                  </a:solidFill>
                </a:endParaRPr>
              </a:p>
            </p:txBody>
          </p:sp>
          <p:sp>
            <p:nvSpPr>
              <p:cNvPr id="85" name="Freeform 84"/>
              <p:cNvSpPr>
                <a:spLocks/>
              </p:cNvSpPr>
              <p:nvPr/>
            </p:nvSpPr>
            <p:spPr bwMode="auto">
              <a:xfrm>
                <a:off x="85725" y="0"/>
                <a:ext cx="160338" cy="473075"/>
              </a:xfrm>
              <a:custGeom>
                <a:avLst/>
                <a:gdLst/>
                <a:ahLst/>
                <a:cxnLst>
                  <a:cxn ang="0">
                    <a:pos x="73" y="225"/>
                  </a:cxn>
                  <a:cxn ang="0">
                    <a:pos x="73" y="62"/>
                  </a:cxn>
                  <a:cxn ang="0">
                    <a:pos x="101" y="62"/>
                  </a:cxn>
                  <a:cxn ang="0">
                    <a:pos x="54" y="0"/>
                  </a:cxn>
                  <a:cxn ang="0">
                    <a:pos x="0" y="62"/>
                  </a:cxn>
                  <a:cxn ang="0">
                    <a:pos x="28" y="62"/>
                  </a:cxn>
                  <a:cxn ang="0">
                    <a:pos x="28" y="140"/>
                  </a:cxn>
                  <a:cxn ang="0">
                    <a:pos x="57" y="173"/>
                  </a:cxn>
                  <a:cxn ang="0">
                    <a:pos x="28" y="173"/>
                  </a:cxn>
                  <a:cxn ang="0">
                    <a:pos x="28" y="298"/>
                  </a:cxn>
                  <a:cxn ang="0">
                    <a:pos x="73" y="298"/>
                  </a:cxn>
                  <a:cxn ang="0">
                    <a:pos x="73" y="253"/>
                  </a:cxn>
                  <a:cxn ang="0">
                    <a:pos x="47" y="253"/>
                  </a:cxn>
                  <a:cxn ang="0">
                    <a:pos x="73" y="225"/>
                  </a:cxn>
                </a:cxnLst>
                <a:rect l="0" t="0" r="r" b="b"/>
                <a:pathLst>
                  <a:path w="101" h="298">
                    <a:moveTo>
                      <a:pt x="73" y="225"/>
                    </a:moveTo>
                    <a:lnTo>
                      <a:pt x="73" y="62"/>
                    </a:lnTo>
                    <a:lnTo>
                      <a:pt x="101" y="62"/>
                    </a:lnTo>
                    <a:lnTo>
                      <a:pt x="54" y="0"/>
                    </a:lnTo>
                    <a:lnTo>
                      <a:pt x="0" y="62"/>
                    </a:lnTo>
                    <a:lnTo>
                      <a:pt x="28" y="62"/>
                    </a:lnTo>
                    <a:lnTo>
                      <a:pt x="28" y="140"/>
                    </a:lnTo>
                    <a:lnTo>
                      <a:pt x="57" y="173"/>
                    </a:lnTo>
                    <a:lnTo>
                      <a:pt x="28" y="173"/>
                    </a:lnTo>
                    <a:lnTo>
                      <a:pt x="28" y="298"/>
                    </a:lnTo>
                    <a:lnTo>
                      <a:pt x="73" y="298"/>
                    </a:lnTo>
                    <a:lnTo>
                      <a:pt x="73" y="253"/>
                    </a:lnTo>
                    <a:lnTo>
                      <a:pt x="47" y="253"/>
                    </a:lnTo>
                    <a:lnTo>
                      <a:pt x="73" y="225"/>
                    </a:ln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sz="1200" dirty="0">
                  <a:solidFill>
                    <a:srgbClr val="808080"/>
                  </a:solidFill>
                </a:endParaRPr>
              </a:p>
            </p:txBody>
          </p:sp>
        </p:grpSp>
        <p:grpSp>
          <p:nvGrpSpPr>
            <p:cNvPr id="6" name="Group 85"/>
            <p:cNvGrpSpPr>
              <a:grpSpLocks/>
            </p:cNvGrpSpPr>
            <p:nvPr/>
          </p:nvGrpSpPr>
          <p:grpSpPr bwMode="auto">
            <a:xfrm>
              <a:off x="8014949" y="2909992"/>
              <a:ext cx="560165" cy="663400"/>
              <a:chOff x="0" y="0"/>
              <a:chExt cx="525463" cy="622300"/>
            </a:xfrm>
          </p:grpSpPr>
          <p:sp>
            <p:nvSpPr>
              <p:cNvPr id="177231" name="Freeform 86"/>
              <p:cNvSpPr>
                <a:spLocks/>
              </p:cNvSpPr>
              <p:nvPr/>
            </p:nvSpPr>
            <p:spPr bwMode="auto">
              <a:xfrm>
                <a:off x="123825" y="155575"/>
                <a:ext cx="285750" cy="466725"/>
              </a:xfrm>
              <a:custGeom>
                <a:avLst/>
                <a:gdLst>
                  <a:gd name="T0" fmla="*/ 665321250 w 90"/>
                  <a:gd name="T1" fmla="*/ 846772500 h 147"/>
                  <a:gd name="T2" fmla="*/ 907256250 w 90"/>
                  <a:gd name="T3" fmla="*/ 453628125 h 147"/>
                  <a:gd name="T4" fmla="*/ 453628125 w 90"/>
                  <a:gd name="T5" fmla="*/ 0 h 147"/>
                  <a:gd name="T6" fmla="*/ 0 w 90"/>
                  <a:gd name="T7" fmla="*/ 453628125 h 147"/>
                  <a:gd name="T8" fmla="*/ 231854375 w 90"/>
                  <a:gd name="T9" fmla="*/ 846772500 h 147"/>
                  <a:gd name="T10" fmla="*/ 231854375 w 90"/>
                  <a:gd name="T11" fmla="*/ 1068546250 h 147"/>
                  <a:gd name="T12" fmla="*/ 665321250 w 90"/>
                  <a:gd name="T13" fmla="*/ 1068546250 h 147"/>
                  <a:gd name="T14" fmla="*/ 665321250 w 90"/>
                  <a:gd name="T15" fmla="*/ 1300400625 h 147"/>
                  <a:gd name="T16" fmla="*/ 574595625 w 90"/>
                  <a:gd name="T17" fmla="*/ 1401206875 h 147"/>
                  <a:gd name="T18" fmla="*/ 574595625 w 90"/>
                  <a:gd name="T19" fmla="*/ 1411287500 h 147"/>
                  <a:gd name="T20" fmla="*/ 453628125 w 90"/>
                  <a:gd name="T21" fmla="*/ 1481851875 h 147"/>
                  <a:gd name="T22" fmla="*/ 322580000 w 90"/>
                  <a:gd name="T23" fmla="*/ 1411287500 h 147"/>
                  <a:gd name="T24" fmla="*/ 322580000 w 90"/>
                  <a:gd name="T25" fmla="*/ 1401206875 h 147"/>
                  <a:gd name="T26" fmla="*/ 231854375 w 90"/>
                  <a:gd name="T27" fmla="*/ 1300400625 h 147"/>
                  <a:gd name="T28" fmla="*/ 231854375 w 90"/>
                  <a:gd name="T29" fmla="*/ 1219755625 h 14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90"/>
                  <a:gd name="T46" fmla="*/ 0 h 147"/>
                  <a:gd name="T47" fmla="*/ 90 w 90"/>
                  <a:gd name="T48" fmla="*/ 147 h 147"/>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90" h="147">
                    <a:moveTo>
                      <a:pt x="66" y="84"/>
                    </a:moveTo>
                    <a:cubicBezTo>
                      <a:pt x="80" y="77"/>
                      <a:pt x="90" y="62"/>
                      <a:pt x="90" y="45"/>
                    </a:cubicBezTo>
                    <a:cubicBezTo>
                      <a:pt x="90" y="20"/>
                      <a:pt x="70" y="0"/>
                      <a:pt x="45" y="0"/>
                    </a:cubicBezTo>
                    <a:cubicBezTo>
                      <a:pt x="20" y="0"/>
                      <a:pt x="0" y="20"/>
                      <a:pt x="0" y="45"/>
                    </a:cubicBezTo>
                    <a:cubicBezTo>
                      <a:pt x="0" y="62"/>
                      <a:pt x="9" y="77"/>
                      <a:pt x="23" y="84"/>
                    </a:cubicBezTo>
                    <a:cubicBezTo>
                      <a:pt x="23" y="106"/>
                      <a:pt x="23" y="106"/>
                      <a:pt x="23" y="106"/>
                    </a:cubicBezTo>
                    <a:cubicBezTo>
                      <a:pt x="66" y="106"/>
                      <a:pt x="66" y="106"/>
                      <a:pt x="66" y="106"/>
                    </a:cubicBezTo>
                    <a:cubicBezTo>
                      <a:pt x="66" y="129"/>
                      <a:pt x="66" y="129"/>
                      <a:pt x="66" y="129"/>
                    </a:cubicBezTo>
                    <a:cubicBezTo>
                      <a:pt x="66" y="133"/>
                      <a:pt x="63" y="137"/>
                      <a:pt x="57" y="139"/>
                    </a:cubicBezTo>
                    <a:cubicBezTo>
                      <a:pt x="57" y="139"/>
                      <a:pt x="57" y="139"/>
                      <a:pt x="57" y="140"/>
                    </a:cubicBezTo>
                    <a:cubicBezTo>
                      <a:pt x="57" y="144"/>
                      <a:pt x="52" y="147"/>
                      <a:pt x="45" y="147"/>
                    </a:cubicBezTo>
                    <a:cubicBezTo>
                      <a:pt x="38" y="147"/>
                      <a:pt x="32" y="144"/>
                      <a:pt x="32" y="140"/>
                    </a:cubicBezTo>
                    <a:cubicBezTo>
                      <a:pt x="32" y="139"/>
                      <a:pt x="32" y="139"/>
                      <a:pt x="32" y="139"/>
                    </a:cubicBezTo>
                    <a:cubicBezTo>
                      <a:pt x="27" y="137"/>
                      <a:pt x="23" y="133"/>
                      <a:pt x="23" y="129"/>
                    </a:cubicBezTo>
                    <a:cubicBezTo>
                      <a:pt x="23" y="121"/>
                      <a:pt x="23" y="121"/>
                      <a:pt x="23" y="121"/>
                    </a:cubicBezTo>
                  </a:path>
                </a:pathLst>
              </a:custGeom>
              <a:noFill/>
              <a:ln w="28575" cap="rnd">
                <a:solidFill>
                  <a:srgbClr val="24B3BA"/>
                </a:solidFill>
                <a:prstDash val="solid"/>
                <a:round/>
                <a:headEnd/>
                <a:tailEnd/>
              </a:ln>
            </p:spPr>
            <p:txBody>
              <a:bodyPr/>
              <a:lstStyle/>
              <a:p>
                <a:endParaRPr lang="de-DE"/>
              </a:p>
            </p:txBody>
          </p:sp>
          <p:sp>
            <p:nvSpPr>
              <p:cNvPr id="177232" name="Freeform 87"/>
              <p:cNvSpPr>
                <a:spLocks/>
              </p:cNvSpPr>
              <p:nvPr/>
            </p:nvSpPr>
            <p:spPr bwMode="auto">
              <a:xfrm>
                <a:off x="180975" y="206375"/>
                <a:ext cx="98425" cy="98425"/>
              </a:xfrm>
              <a:custGeom>
                <a:avLst/>
                <a:gdLst>
                  <a:gd name="T0" fmla="*/ 0 w 31"/>
                  <a:gd name="T1" fmla="*/ 312499375 h 31"/>
                  <a:gd name="T2" fmla="*/ 312499375 w 31"/>
                  <a:gd name="T3" fmla="*/ 0 h 31"/>
                  <a:gd name="T4" fmla="*/ 0 60000 65536"/>
                  <a:gd name="T5" fmla="*/ 0 60000 65536"/>
                  <a:gd name="T6" fmla="*/ 0 w 31"/>
                  <a:gd name="T7" fmla="*/ 0 h 31"/>
                  <a:gd name="T8" fmla="*/ 31 w 31"/>
                  <a:gd name="T9" fmla="*/ 31 h 31"/>
                </a:gdLst>
                <a:ahLst/>
                <a:cxnLst>
                  <a:cxn ang="T4">
                    <a:pos x="T0" y="T1"/>
                  </a:cxn>
                  <a:cxn ang="T5">
                    <a:pos x="T2" y="T3"/>
                  </a:cxn>
                </a:cxnLst>
                <a:rect l="T6" t="T7" r="T8" b="T9"/>
                <a:pathLst>
                  <a:path w="31" h="31">
                    <a:moveTo>
                      <a:pt x="0" y="31"/>
                    </a:moveTo>
                    <a:cubicBezTo>
                      <a:pt x="0" y="14"/>
                      <a:pt x="14" y="0"/>
                      <a:pt x="31" y="0"/>
                    </a:cubicBezTo>
                  </a:path>
                </a:pathLst>
              </a:custGeom>
              <a:noFill/>
              <a:ln w="28575" cap="rnd">
                <a:solidFill>
                  <a:srgbClr val="24B3BA"/>
                </a:solidFill>
                <a:prstDash val="solid"/>
                <a:round/>
                <a:headEnd/>
                <a:tailEnd/>
              </a:ln>
            </p:spPr>
            <p:txBody>
              <a:bodyPr/>
              <a:lstStyle/>
              <a:p>
                <a:endParaRPr lang="de-DE"/>
              </a:p>
            </p:txBody>
          </p:sp>
          <p:sp>
            <p:nvSpPr>
              <p:cNvPr id="177233" name="Line 857"/>
              <p:cNvSpPr>
                <a:spLocks noChangeShapeType="1"/>
              </p:cNvSpPr>
              <p:nvPr/>
            </p:nvSpPr>
            <p:spPr bwMode="auto">
              <a:xfrm flipV="1">
                <a:off x="266700" y="0"/>
                <a:ext cx="1588" cy="101600"/>
              </a:xfrm>
              <a:prstGeom prst="line">
                <a:avLst/>
              </a:prstGeom>
              <a:noFill/>
              <a:ln w="28575" cap="rnd">
                <a:solidFill>
                  <a:srgbClr val="24B3BA"/>
                </a:solidFill>
                <a:round/>
                <a:headEnd/>
                <a:tailEnd/>
              </a:ln>
            </p:spPr>
            <p:txBody>
              <a:bodyPr/>
              <a:lstStyle/>
              <a:p>
                <a:endParaRPr lang="de-DE"/>
              </a:p>
            </p:txBody>
          </p:sp>
          <p:sp>
            <p:nvSpPr>
              <p:cNvPr id="177234" name="Line 858"/>
              <p:cNvSpPr>
                <a:spLocks noChangeShapeType="1"/>
              </p:cNvSpPr>
              <p:nvPr/>
            </p:nvSpPr>
            <p:spPr bwMode="auto">
              <a:xfrm flipH="1" flipV="1">
                <a:off x="6350" y="142875"/>
                <a:ext cx="88900" cy="53975"/>
              </a:xfrm>
              <a:prstGeom prst="line">
                <a:avLst/>
              </a:prstGeom>
              <a:noFill/>
              <a:ln w="28575" cap="rnd">
                <a:solidFill>
                  <a:srgbClr val="24B3BA"/>
                </a:solidFill>
                <a:round/>
                <a:headEnd/>
                <a:tailEnd/>
              </a:ln>
            </p:spPr>
            <p:txBody>
              <a:bodyPr/>
              <a:lstStyle/>
              <a:p>
                <a:endParaRPr lang="de-DE"/>
              </a:p>
            </p:txBody>
          </p:sp>
          <p:sp>
            <p:nvSpPr>
              <p:cNvPr id="177235" name="Line 859"/>
              <p:cNvSpPr>
                <a:spLocks noChangeShapeType="1"/>
              </p:cNvSpPr>
              <p:nvPr/>
            </p:nvSpPr>
            <p:spPr bwMode="auto">
              <a:xfrm flipH="1">
                <a:off x="0" y="390525"/>
                <a:ext cx="88900" cy="53975"/>
              </a:xfrm>
              <a:prstGeom prst="line">
                <a:avLst/>
              </a:prstGeom>
              <a:noFill/>
              <a:ln w="28575" cap="rnd">
                <a:solidFill>
                  <a:srgbClr val="24B3BA"/>
                </a:solidFill>
                <a:round/>
                <a:headEnd/>
                <a:tailEnd/>
              </a:ln>
            </p:spPr>
            <p:txBody>
              <a:bodyPr/>
              <a:lstStyle/>
              <a:p>
                <a:endParaRPr lang="de-DE"/>
              </a:p>
            </p:txBody>
          </p:sp>
          <p:sp>
            <p:nvSpPr>
              <p:cNvPr id="177236" name="Line 860"/>
              <p:cNvSpPr>
                <a:spLocks noChangeShapeType="1"/>
              </p:cNvSpPr>
              <p:nvPr/>
            </p:nvSpPr>
            <p:spPr bwMode="auto">
              <a:xfrm>
                <a:off x="428625" y="400050"/>
                <a:ext cx="90488" cy="50800"/>
              </a:xfrm>
              <a:prstGeom prst="line">
                <a:avLst/>
              </a:prstGeom>
              <a:noFill/>
              <a:ln w="28575" cap="rnd">
                <a:solidFill>
                  <a:srgbClr val="24B3BA"/>
                </a:solidFill>
                <a:round/>
                <a:headEnd/>
                <a:tailEnd/>
              </a:ln>
            </p:spPr>
            <p:txBody>
              <a:bodyPr/>
              <a:lstStyle/>
              <a:p>
                <a:endParaRPr lang="de-DE"/>
              </a:p>
            </p:txBody>
          </p:sp>
          <p:sp>
            <p:nvSpPr>
              <p:cNvPr id="177237" name="Line 861"/>
              <p:cNvSpPr>
                <a:spLocks noChangeShapeType="1"/>
              </p:cNvSpPr>
              <p:nvPr/>
            </p:nvSpPr>
            <p:spPr bwMode="auto">
              <a:xfrm flipV="1">
                <a:off x="434975" y="152400"/>
                <a:ext cx="90488" cy="50800"/>
              </a:xfrm>
              <a:prstGeom prst="line">
                <a:avLst/>
              </a:prstGeom>
              <a:noFill/>
              <a:ln w="28575" cap="rnd">
                <a:solidFill>
                  <a:srgbClr val="24B3BA"/>
                </a:solidFill>
                <a:round/>
                <a:headEnd/>
                <a:tailEnd/>
              </a:ln>
            </p:spPr>
            <p:txBody>
              <a:bodyPr/>
              <a:lstStyle/>
              <a:p>
                <a:endParaRPr lang="de-DE"/>
              </a:p>
            </p:txBody>
          </p:sp>
        </p:grpSp>
        <p:sp>
          <p:nvSpPr>
            <p:cNvPr id="177229" name="Freeform 93"/>
            <p:cNvSpPr>
              <a:spLocks noEditPoints="1"/>
            </p:cNvSpPr>
            <p:nvPr/>
          </p:nvSpPr>
          <p:spPr bwMode="auto">
            <a:xfrm>
              <a:off x="9256610" y="2958205"/>
              <a:ext cx="759460" cy="566974"/>
            </a:xfrm>
            <a:custGeom>
              <a:avLst/>
              <a:gdLst>
                <a:gd name="T0" fmla="*/ 869271959 w 255"/>
                <a:gd name="T1" fmla="*/ 478352880 h 239"/>
                <a:gd name="T2" fmla="*/ 1170855015 w 255"/>
                <a:gd name="T3" fmla="*/ 557140915 h 239"/>
                <a:gd name="T4" fmla="*/ 1472441048 w 255"/>
                <a:gd name="T5" fmla="*/ 303895692 h 239"/>
                <a:gd name="T6" fmla="*/ 1516790534 w 255"/>
                <a:gd name="T7" fmla="*/ 258874635 h 239"/>
                <a:gd name="T8" fmla="*/ 1756282522 w 255"/>
                <a:gd name="T9" fmla="*/ 388310766 h 239"/>
                <a:gd name="T10" fmla="*/ 1738543919 w 255"/>
                <a:gd name="T11" fmla="*/ 202597128 h 239"/>
                <a:gd name="T12" fmla="*/ 1729674617 w 255"/>
                <a:gd name="T13" fmla="*/ 0 h 239"/>
                <a:gd name="T14" fmla="*/ 1481310349 w 255"/>
                <a:gd name="T15" fmla="*/ 45021057 h 239"/>
                <a:gd name="T16" fmla="*/ 1224076780 w 255"/>
                <a:gd name="T17" fmla="*/ 90042114 h 239"/>
                <a:gd name="T18" fmla="*/ 1428088584 w 255"/>
                <a:gd name="T19" fmla="*/ 208224167 h 239"/>
                <a:gd name="T20" fmla="*/ 1126505529 w 255"/>
                <a:gd name="T21" fmla="*/ 467098802 h 239"/>
                <a:gd name="T22" fmla="*/ 816050194 w 255"/>
                <a:gd name="T23" fmla="*/ 382683727 h 239"/>
                <a:gd name="T24" fmla="*/ 585427507 w 255"/>
                <a:gd name="T25" fmla="*/ 647185401 h 239"/>
                <a:gd name="T26" fmla="*/ 239491988 w 255"/>
                <a:gd name="T27" fmla="*/ 579651444 h 239"/>
                <a:gd name="T28" fmla="*/ 53221765 w 255"/>
                <a:gd name="T29" fmla="*/ 928570565 h 239"/>
                <a:gd name="T30" fmla="*/ 0 w 255"/>
                <a:gd name="T31" fmla="*/ 1001729189 h 239"/>
                <a:gd name="T32" fmla="*/ 88701950 w 255"/>
                <a:gd name="T33" fmla="*/ 1024239717 h 239"/>
                <a:gd name="T34" fmla="*/ 274975151 w 255"/>
                <a:gd name="T35" fmla="*/ 675322969 h 239"/>
                <a:gd name="T36" fmla="*/ 629776993 w 255"/>
                <a:gd name="T37" fmla="*/ 742854554 h 239"/>
                <a:gd name="T38" fmla="*/ 869271959 w 255"/>
                <a:gd name="T39" fmla="*/ 478352880 h 239"/>
                <a:gd name="T40" fmla="*/ 869271959 w 255"/>
                <a:gd name="T41" fmla="*/ 478352880 h 239"/>
                <a:gd name="T42" fmla="*/ 682998759 w 255"/>
                <a:gd name="T43" fmla="*/ 1345018898 h 239"/>
                <a:gd name="T44" fmla="*/ 691868060 w 255"/>
                <a:gd name="T45" fmla="*/ 1046750246 h 239"/>
                <a:gd name="T46" fmla="*/ 399154306 w 255"/>
                <a:gd name="T47" fmla="*/ 1046750246 h 239"/>
                <a:gd name="T48" fmla="*/ 372546402 w 255"/>
                <a:gd name="T49" fmla="*/ 1345018898 h 239"/>
                <a:gd name="T50" fmla="*/ 682998759 w 255"/>
                <a:gd name="T51" fmla="*/ 1345018898 h 239"/>
                <a:gd name="T52" fmla="*/ 682998759 w 255"/>
                <a:gd name="T53" fmla="*/ 1345018898 h 239"/>
                <a:gd name="T54" fmla="*/ 1064414462 w 255"/>
                <a:gd name="T55" fmla="*/ 1345018898 h 239"/>
                <a:gd name="T56" fmla="*/ 762831407 w 255"/>
                <a:gd name="T57" fmla="*/ 1345018898 h 239"/>
                <a:gd name="T58" fmla="*/ 771700708 w 255"/>
                <a:gd name="T59" fmla="*/ 900430625 h 239"/>
                <a:gd name="T60" fmla="*/ 1064414462 w 255"/>
                <a:gd name="T61" fmla="*/ 900430625 h 239"/>
                <a:gd name="T62" fmla="*/ 1064414462 w 255"/>
                <a:gd name="T63" fmla="*/ 1345018898 h 239"/>
                <a:gd name="T64" fmla="*/ 1064414462 w 255"/>
                <a:gd name="T65" fmla="*/ 1345018898 h 239"/>
                <a:gd name="T66" fmla="*/ 1445830165 w 255"/>
                <a:gd name="T67" fmla="*/ 1345018898 h 239"/>
                <a:gd name="T68" fmla="*/ 1144244132 w 255"/>
                <a:gd name="T69" fmla="*/ 1345018898 h 239"/>
                <a:gd name="T70" fmla="*/ 1144244132 w 255"/>
                <a:gd name="T71" fmla="*/ 770994494 h 239"/>
                <a:gd name="T72" fmla="*/ 1436957885 w 255"/>
                <a:gd name="T73" fmla="*/ 770994494 h 239"/>
                <a:gd name="T74" fmla="*/ 1445830165 w 255"/>
                <a:gd name="T75" fmla="*/ 1345018898 h 239"/>
                <a:gd name="T76" fmla="*/ 1445830165 w 255"/>
                <a:gd name="T77" fmla="*/ 1345018898 h 239"/>
                <a:gd name="T78" fmla="*/ 1844984472 w 255"/>
                <a:gd name="T79" fmla="*/ 1345018898 h 239"/>
                <a:gd name="T80" fmla="*/ 1552270718 w 255"/>
                <a:gd name="T81" fmla="*/ 1345018898 h 239"/>
                <a:gd name="T82" fmla="*/ 1534529137 w 255"/>
                <a:gd name="T83" fmla="*/ 602164344 h 239"/>
                <a:gd name="T84" fmla="*/ 1809504287 w 255"/>
                <a:gd name="T85" fmla="*/ 602164344 h 239"/>
                <a:gd name="T86" fmla="*/ 1844984472 w 255"/>
                <a:gd name="T87" fmla="*/ 1345018898 h 239"/>
                <a:gd name="T88" fmla="*/ 1844984472 w 255"/>
                <a:gd name="T89" fmla="*/ 1345018898 h 239"/>
                <a:gd name="T90" fmla="*/ 1889333957 w 255"/>
                <a:gd name="T91" fmla="*/ 410821295 h 239"/>
                <a:gd name="T92" fmla="*/ 1960297304 w 255"/>
                <a:gd name="T93" fmla="*/ 1345018898 h 239"/>
                <a:gd name="T94" fmla="*/ 2147483646 w 255"/>
                <a:gd name="T95" fmla="*/ 1345018898 h 239"/>
                <a:gd name="T96" fmla="*/ 2147483646 w 255"/>
                <a:gd name="T97" fmla="*/ 410821295 h 239"/>
                <a:gd name="T98" fmla="*/ 1889333957 w 255"/>
                <a:gd name="T99" fmla="*/ 410821295 h 23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255"/>
                <a:gd name="T151" fmla="*/ 0 h 239"/>
                <a:gd name="T152" fmla="*/ 255 w 255"/>
                <a:gd name="T153" fmla="*/ 239 h 239"/>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255" h="239">
                  <a:moveTo>
                    <a:pt x="98" y="85"/>
                  </a:moveTo>
                  <a:lnTo>
                    <a:pt x="132" y="99"/>
                  </a:lnTo>
                  <a:lnTo>
                    <a:pt x="166" y="54"/>
                  </a:lnTo>
                  <a:lnTo>
                    <a:pt x="171" y="46"/>
                  </a:lnTo>
                  <a:lnTo>
                    <a:pt x="198" y="69"/>
                  </a:lnTo>
                  <a:lnTo>
                    <a:pt x="196" y="36"/>
                  </a:lnTo>
                  <a:lnTo>
                    <a:pt x="195" y="0"/>
                  </a:lnTo>
                  <a:lnTo>
                    <a:pt x="167" y="8"/>
                  </a:lnTo>
                  <a:lnTo>
                    <a:pt x="138" y="16"/>
                  </a:lnTo>
                  <a:lnTo>
                    <a:pt x="161" y="37"/>
                  </a:lnTo>
                  <a:lnTo>
                    <a:pt x="127" y="83"/>
                  </a:lnTo>
                  <a:lnTo>
                    <a:pt x="92" y="68"/>
                  </a:lnTo>
                  <a:lnTo>
                    <a:pt x="66" y="115"/>
                  </a:lnTo>
                  <a:lnTo>
                    <a:pt x="27" y="103"/>
                  </a:lnTo>
                  <a:lnTo>
                    <a:pt x="6" y="165"/>
                  </a:lnTo>
                  <a:lnTo>
                    <a:pt x="0" y="178"/>
                  </a:lnTo>
                  <a:lnTo>
                    <a:pt x="10" y="182"/>
                  </a:lnTo>
                  <a:lnTo>
                    <a:pt x="31" y="120"/>
                  </a:lnTo>
                  <a:lnTo>
                    <a:pt x="71" y="132"/>
                  </a:lnTo>
                  <a:lnTo>
                    <a:pt x="98" y="85"/>
                  </a:lnTo>
                  <a:close/>
                  <a:moveTo>
                    <a:pt x="77" y="239"/>
                  </a:moveTo>
                  <a:lnTo>
                    <a:pt x="78" y="186"/>
                  </a:lnTo>
                  <a:lnTo>
                    <a:pt x="45" y="186"/>
                  </a:lnTo>
                  <a:lnTo>
                    <a:pt x="42" y="239"/>
                  </a:lnTo>
                  <a:lnTo>
                    <a:pt x="77" y="239"/>
                  </a:lnTo>
                  <a:close/>
                  <a:moveTo>
                    <a:pt x="120" y="239"/>
                  </a:moveTo>
                  <a:lnTo>
                    <a:pt x="86" y="239"/>
                  </a:lnTo>
                  <a:lnTo>
                    <a:pt x="87" y="160"/>
                  </a:lnTo>
                  <a:lnTo>
                    <a:pt x="120" y="160"/>
                  </a:lnTo>
                  <a:lnTo>
                    <a:pt x="120" y="239"/>
                  </a:lnTo>
                  <a:close/>
                  <a:moveTo>
                    <a:pt x="163" y="239"/>
                  </a:moveTo>
                  <a:lnTo>
                    <a:pt x="129" y="239"/>
                  </a:lnTo>
                  <a:lnTo>
                    <a:pt x="129" y="137"/>
                  </a:lnTo>
                  <a:lnTo>
                    <a:pt x="162" y="137"/>
                  </a:lnTo>
                  <a:lnTo>
                    <a:pt x="163" y="239"/>
                  </a:lnTo>
                  <a:close/>
                  <a:moveTo>
                    <a:pt x="208" y="239"/>
                  </a:moveTo>
                  <a:lnTo>
                    <a:pt x="175" y="239"/>
                  </a:lnTo>
                  <a:lnTo>
                    <a:pt x="173" y="107"/>
                  </a:lnTo>
                  <a:lnTo>
                    <a:pt x="204" y="107"/>
                  </a:lnTo>
                  <a:lnTo>
                    <a:pt x="208" y="239"/>
                  </a:lnTo>
                  <a:close/>
                  <a:moveTo>
                    <a:pt x="213" y="73"/>
                  </a:moveTo>
                  <a:lnTo>
                    <a:pt x="221" y="239"/>
                  </a:lnTo>
                  <a:lnTo>
                    <a:pt x="255" y="239"/>
                  </a:lnTo>
                  <a:lnTo>
                    <a:pt x="245" y="73"/>
                  </a:lnTo>
                  <a:lnTo>
                    <a:pt x="213" y="73"/>
                  </a:lnTo>
                  <a:close/>
                </a:path>
              </a:pathLst>
            </a:custGeom>
            <a:solidFill>
              <a:srgbClr val="24B3BA"/>
            </a:solidFill>
            <a:ln w="9525">
              <a:noFill/>
              <a:round/>
              <a:headEnd/>
              <a:tailEnd/>
            </a:ln>
          </p:spPr>
          <p:txBody>
            <a:bodyPr/>
            <a:lstStyle/>
            <a:p>
              <a:endParaRPr lang="de-DE"/>
            </a:p>
          </p:txBody>
        </p:sp>
        <p:grpSp>
          <p:nvGrpSpPr>
            <p:cNvPr id="7" name="Group 94"/>
            <p:cNvGrpSpPr/>
            <p:nvPr/>
          </p:nvGrpSpPr>
          <p:grpSpPr>
            <a:xfrm>
              <a:off x="6545394" y="2920602"/>
              <a:ext cx="816657" cy="642180"/>
              <a:chOff x="0" y="0"/>
              <a:chExt cx="1954213" cy="1536701"/>
            </a:xfrm>
            <a:solidFill>
              <a:srgbClr val="24B3BA"/>
            </a:solidFill>
          </p:grpSpPr>
          <p:sp>
            <p:nvSpPr>
              <p:cNvPr id="96" name="Freeform 95"/>
              <p:cNvSpPr>
                <a:spLocks/>
              </p:cNvSpPr>
              <p:nvPr/>
            </p:nvSpPr>
            <p:spPr bwMode="auto">
              <a:xfrm>
                <a:off x="1516063" y="738188"/>
                <a:ext cx="438150" cy="798513"/>
              </a:xfrm>
              <a:custGeom>
                <a:avLst/>
                <a:gdLst/>
                <a:ahLst/>
                <a:cxnLst>
                  <a:cxn ang="0">
                    <a:pos x="297" y="397"/>
                  </a:cxn>
                  <a:cxn ang="0">
                    <a:pos x="296" y="404"/>
                  </a:cxn>
                  <a:cxn ang="0">
                    <a:pos x="296" y="535"/>
                  </a:cxn>
                  <a:cxn ang="0">
                    <a:pos x="296" y="542"/>
                  </a:cxn>
                  <a:cxn ang="0">
                    <a:pos x="0" y="542"/>
                  </a:cxn>
                  <a:cxn ang="0">
                    <a:pos x="0" y="537"/>
                  </a:cxn>
                  <a:cxn ang="0">
                    <a:pos x="0" y="398"/>
                  </a:cxn>
                  <a:cxn ang="0">
                    <a:pos x="9" y="336"/>
                  </a:cxn>
                  <a:cxn ang="0">
                    <a:pos x="64" y="263"/>
                  </a:cxn>
                  <a:cxn ang="0">
                    <a:pos x="73" y="257"/>
                  </a:cxn>
                  <a:cxn ang="0">
                    <a:pos x="17" y="133"/>
                  </a:cxn>
                  <a:cxn ang="0">
                    <a:pos x="63" y="46"/>
                  </a:cxn>
                  <a:cxn ang="0">
                    <a:pos x="245" y="56"/>
                  </a:cxn>
                  <a:cxn ang="0">
                    <a:pos x="281" y="161"/>
                  </a:cxn>
                  <a:cxn ang="0">
                    <a:pos x="225" y="256"/>
                  </a:cxn>
                  <a:cxn ang="0">
                    <a:pos x="230" y="260"/>
                  </a:cxn>
                  <a:cxn ang="0">
                    <a:pos x="296" y="368"/>
                  </a:cxn>
                  <a:cxn ang="0">
                    <a:pos x="297" y="371"/>
                  </a:cxn>
                  <a:cxn ang="0">
                    <a:pos x="297" y="397"/>
                  </a:cxn>
                </a:cxnLst>
                <a:rect l="0" t="0" r="r" b="b"/>
                <a:pathLst>
                  <a:path w="297" h="542">
                    <a:moveTo>
                      <a:pt x="297" y="397"/>
                    </a:moveTo>
                    <a:cubicBezTo>
                      <a:pt x="297" y="399"/>
                      <a:pt x="296" y="402"/>
                      <a:pt x="296" y="404"/>
                    </a:cubicBezTo>
                    <a:cubicBezTo>
                      <a:pt x="296" y="448"/>
                      <a:pt x="296" y="492"/>
                      <a:pt x="296" y="535"/>
                    </a:cubicBezTo>
                    <a:cubicBezTo>
                      <a:pt x="296" y="538"/>
                      <a:pt x="296" y="540"/>
                      <a:pt x="296" y="542"/>
                    </a:cubicBezTo>
                    <a:cubicBezTo>
                      <a:pt x="198" y="542"/>
                      <a:pt x="99" y="542"/>
                      <a:pt x="0" y="542"/>
                    </a:cubicBezTo>
                    <a:cubicBezTo>
                      <a:pt x="0" y="541"/>
                      <a:pt x="0" y="539"/>
                      <a:pt x="0" y="537"/>
                    </a:cubicBezTo>
                    <a:cubicBezTo>
                      <a:pt x="0" y="490"/>
                      <a:pt x="0" y="444"/>
                      <a:pt x="0" y="398"/>
                    </a:cubicBezTo>
                    <a:cubicBezTo>
                      <a:pt x="0" y="377"/>
                      <a:pt x="2" y="356"/>
                      <a:pt x="9" y="336"/>
                    </a:cubicBezTo>
                    <a:cubicBezTo>
                      <a:pt x="20" y="306"/>
                      <a:pt x="38" y="282"/>
                      <a:pt x="64" y="263"/>
                    </a:cubicBezTo>
                    <a:cubicBezTo>
                      <a:pt x="66" y="261"/>
                      <a:pt x="69" y="259"/>
                      <a:pt x="73" y="257"/>
                    </a:cubicBezTo>
                    <a:cubicBezTo>
                      <a:pt x="32" y="225"/>
                      <a:pt x="12" y="184"/>
                      <a:pt x="17" y="133"/>
                    </a:cubicBezTo>
                    <a:cubicBezTo>
                      <a:pt x="20" y="98"/>
                      <a:pt x="36" y="69"/>
                      <a:pt x="63" y="46"/>
                    </a:cubicBezTo>
                    <a:cubicBezTo>
                      <a:pt x="116" y="0"/>
                      <a:pt x="197" y="5"/>
                      <a:pt x="245" y="56"/>
                    </a:cubicBezTo>
                    <a:cubicBezTo>
                      <a:pt x="273" y="86"/>
                      <a:pt x="285" y="121"/>
                      <a:pt x="281" y="161"/>
                    </a:cubicBezTo>
                    <a:cubicBezTo>
                      <a:pt x="277" y="201"/>
                      <a:pt x="257" y="232"/>
                      <a:pt x="225" y="256"/>
                    </a:cubicBezTo>
                    <a:cubicBezTo>
                      <a:pt x="227" y="258"/>
                      <a:pt x="228" y="259"/>
                      <a:pt x="230" y="260"/>
                    </a:cubicBezTo>
                    <a:cubicBezTo>
                      <a:pt x="268" y="286"/>
                      <a:pt x="290" y="322"/>
                      <a:pt x="296" y="368"/>
                    </a:cubicBezTo>
                    <a:cubicBezTo>
                      <a:pt x="297" y="369"/>
                      <a:pt x="297" y="370"/>
                      <a:pt x="297" y="371"/>
                    </a:cubicBezTo>
                    <a:cubicBezTo>
                      <a:pt x="297" y="380"/>
                      <a:pt x="297" y="388"/>
                      <a:pt x="297" y="397"/>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sp>
            <p:nvSpPr>
              <p:cNvPr id="97" name="Freeform 96"/>
              <p:cNvSpPr>
                <a:spLocks/>
              </p:cNvSpPr>
              <p:nvPr/>
            </p:nvSpPr>
            <p:spPr bwMode="auto">
              <a:xfrm>
                <a:off x="0" y="727076"/>
                <a:ext cx="438150" cy="800100"/>
              </a:xfrm>
              <a:custGeom>
                <a:avLst/>
                <a:gdLst/>
                <a:ahLst/>
                <a:cxnLst>
                  <a:cxn ang="0">
                    <a:pos x="225" y="256"/>
                  </a:cxn>
                  <a:cxn ang="0">
                    <a:pos x="233" y="262"/>
                  </a:cxn>
                  <a:cxn ang="0">
                    <a:pos x="297" y="389"/>
                  </a:cxn>
                  <a:cxn ang="0">
                    <a:pos x="296" y="536"/>
                  </a:cxn>
                  <a:cxn ang="0">
                    <a:pos x="289" y="543"/>
                  </a:cxn>
                  <a:cxn ang="0">
                    <a:pos x="7" y="543"/>
                  </a:cxn>
                  <a:cxn ang="0">
                    <a:pos x="0" y="543"/>
                  </a:cxn>
                  <a:cxn ang="0">
                    <a:pos x="0" y="536"/>
                  </a:cxn>
                  <a:cxn ang="0">
                    <a:pos x="0" y="398"/>
                  </a:cxn>
                  <a:cxn ang="0">
                    <a:pos x="10" y="332"/>
                  </a:cxn>
                  <a:cxn ang="0">
                    <a:pos x="62" y="264"/>
                  </a:cxn>
                  <a:cxn ang="0">
                    <a:pos x="72" y="257"/>
                  </a:cxn>
                  <a:cxn ang="0">
                    <a:pos x="16" y="137"/>
                  </a:cxn>
                  <a:cxn ang="0">
                    <a:pos x="61" y="48"/>
                  </a:cxn>
                  <a:cxn ang="0">
                    <a:pos x="244" y="55"/>
                  </a:cxn>
                  <a:cxn ang="0">
                    <a:pos x="281" y="160"/>
                  </a:cxn>
                  <a:cxn ang="0">
                    <a:pos x="225" y="256"/>
                  </a:cxn>
                </a:cxnLst>
                <a:rect l="0" t="0" r="r" b="b"/>
                <a:pathLst>
                  <a:path w="297" h="543">
                    <a:moveTo>
                      <a:pt x="225" y="256"/>
                    </a:moveTo>
                    <a:cubicBezTo>
                      <a:pt x="228" y="259"/>
                      <a:pt x="231" y="260"/>
                      <a:pt x="233" y="262"/>
                    </a:cubicBezTo>
                    <a:cubicBezTo>
                      <a:pt x="276" y="294"/>
                      <a:pt x="297" y="336"/>
                      <a:pt x="297" y="389"/>
                    </a:cubicBezTo>
                    <a:cubicBezTo>
                      <a:pt x="297" y="438"/>
                      <a:pt x="296" y="487"/>
                      <a:pt x="296" y="536"/>
                    </a:cubicBezTo>
                    <a:cubicBezTo>
                      <a:pt x="296" y="541"/>
                      <a:pt x="295" y="543"/>
                      <a:pt x="289" y="543"/>
                    </a:cubicBezTo>
                    <a:cubicBezTo>
                      <a:pt x="195" y="543"/>
                      <a:pt x="101" y="543"/>
                      <a:pt x="7" y="543"/>
                    </a:cubicBezTo>
                    <a:cubicBezTo>
                      <a:pt x="5" y="543"/>
                      <a:pt x="3" y="543"/>
                      <a:pt x="0" y="543"/>
                    </a:cubicBezTo>
                    <a:cubicBezTo>
                      <a:pt x="0" y="540"/>
                      <a:pt x="0" y="538"/>
                      <a:pt x="0" y="536"/>
                    </a:cubicBezTo>
                    <a:cubicBezTo>
                      <a:pt x="0" y="490"/>
                      <a:pt x="0" y="444"/>
                      <a:pt x="0" y="398"/>
                    </a:cubicBezTo>
                    <a:cubicBezTo>
                      <a:pt x="0" y="376"/>
                      <a:pt x="2" y="353"/>
                      <a:pt x="10" y="332"/>
                    </a:cubicBezTo>
                    <a:cubicBezTo>
                      <a:pt x="21" y="305"/>
                      <a:pt x="38" y="282"/>
                      <a:pt x="62" y="264"/>
                    </a:cubicBezTo>
                    <a:cubicBezTo>
                      <a:pt x="65" y="262"/>
                      <a:pt x="68" y="260"/>
                      <a:pt x="72" y="257"/>
                    </a:cubicBezTo>
                    <a:cubicBezTo>
                      <a:pt x="33" y="226"/>
                      <a:pt x="13" y="187"/>
                      <a:pt x="16" y="137"/>
                    </a:cubicBezTo>
                    <a:cubicBezTo>
                      <a:pt x="18" y="101"/>
                      <a:pt x="34" y="71"/>
                      <a:pt x="61" y="48"/>
                    </a:cubicBezTo>
                    <a:cubicBezTo>
                      <a:pt x="114" y="0"/>
                      <a:pt x="195" y="4"/>
                      <a:pt x="244" y="55"/>
                    </a:cubicBezTo>
                    <a:cubicBezTo>
                      <a:pt x="272" y="84"/>
                      <a:pt x="284" y="120"/>
                      <a:pt x="281" y="160"/>
                    </a:cubicBezTo>
                    <a:cubicBezTo>
                      <a:pt x="277" y="200"/>
                      <a:pt x="257" y="232"/>
                      <a:pt x="225" y="256"/>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sp>
            <p:nvSpPr>
              <p:cNvPr id="98" name="Freeform 97"/>
              <p:cNvSpPr>
                <a:spLocks/>
              </p:cNvSpPr>
              <p:nvPr/>
            </p:nvSpPr>
            <p:spPr bwMode="auto">
              <a:xfrm>
                <a:off x="501651" y="727076"/>
                <a:ext cx="442913" cy="800100"/>
              </a:xfrm>
              <a:custGeom>
                <a:avLst/>
                <a:gdLst/>
                <a:ahLst/>
                <a:cxnLst>
                  <a:cxn ang="0">
                    <a:pos x="75" y="257"/>
                  </a:cxn>
                  <a:cxn ang="0">
                    <a:pos x="54" y="57"/>
                  </a:cxn>
                  <a:cxn ang="0">
                    <a:pos x="243" y="51"/>
                  </a:cxn>
                  <a:cxn ang="0">
                    <a:pos x="284" y="157"/>
                  </a:cxn>
                  <a:cxn ang="0">
                    <a:pos x="227" y="256"/>
                  </a:cxn>
                  <a:cxn ang="0">
                    <a:pos x="236" y="262"/>
                  </a:cxn>
                  <a:cxn ang="0">
                    <a:pos x="300" y="389"/>
                  </a:cxn>
                  <a:cxn ang="0">
                    <a:pos x="299" y="529"/>
                  </a:cxn>
                  <a:cxn ang="0">
                    <a:pos x="285" y="543"/>
                  </a:cxn>
                  <a:cxn ang="0">
                    <a:pos x="11" y="543"/>
                  </a:cxn>
                  <a:cxn ang="0">
                    <a:pos x="3" y="543"/>
                  </a:cxn>
                  <a:cxn ang="0">
                    <a:pos x="3" y="537"/>
                  </a:cxn>
                  <a:cxn ang="0">
                    <a:pos x="3" y="398"/>
                  </a:cxn>
                  <a:cxn ang="0">
                    <a:pos x="13" y="333"/>
                  </a:cxn>
                  <a:cxn ang="0">
                    <a:pos x="66" y="263"/>
                  </a:cxn>
                  <a:cxn ang="0">
                    <a:pos x="75" y="257"/>
                  </a:cxn>
                </a:cxnLst>
                <a:rect l="0" t="0" r="r" b="b"/>
                <a:pathLst>
                  <a:path w="300" h="543">
                    <a:moveTo>
                      <a:pt x="75" y="257"/>
                    </a:moveTo>
                    <a:cubicBezTo>
                      <a:pt x="8" y="209"/>
                      <a:pt x="0" y="115"/>
                      <a:pt x="54" y="57"/>
                    </a:cubicBezTo>
                    <a:cubicBezTo>
                      <a:pt x="105" y="2"/>
                      <a:pt x="189" y="0"/>
                      <a:pt x="243" y="51"/>
                    </a:cubicBezTo>
                    <a:cubicBezTo>
                      <a:pt x="273" y="80"/>
                      <a:pt x="287" y="116"/>
                      <a:pt x="284" y="157"/>
                    </a:cubicBezTo>
                    <a:cubicBezTo>
                      <a:pt x="281" y="199"/>
                      <a:pt x="261" y="231"/>
                      <a:pt x="227" y="256"/>
                    </a:cubicBezTo>
                    <a:cubicBezTo>
                      <a:pt x="230" y="258"/>
                      <a:pt x="233" y="260"/>
                      <a:pt x="236" y="262"/>
                    </a:cubicBezTo>
                    <a:cubicBezTo>
                      <a:pt x="279" y="293"/>
                      <a:pt x="300" y="336"/>
                      <a:pt x="300" y="389"/>
                    </a:cubicBezTo>
                    <a:cubicBezTo>
                      <a:pt x="299" y="436"/>
                      <a:pt x="299" y="482"/>
                      <a:pt x="299" y="529"/>
                    </a:cubicBezTo>
                    <a:cubicBezTo>
                      <a:pt x="299" y="543"/>
                      <a:pt x="299" y="543"/>
                      <a:pt x="285" y="543"/>
                    </a:cubicBezTo>
                    <a:cubicBezTo>
                      <a:pt x="193" y="543"/>
                      <a:pt x="102" y="543"/>
                      <a:pt x="11" y="543"/>
                    </a:cubicBezTo>
                    <a:cubicBezTo>
                      <a:pt x="8" y="543"/>
                      <a:pt x="6" y="543"/>
                      <a:pt x="3" y="543"/>
                    </a:cubicBezTo>
                    <a:cubicBezTo>
                      <a:pt x="3" y="540"/>
                      <a:pt x="3" y="538"/>
                      <a:pt x="3" y="537"/>
                    </a:cubicBezTo>
                    <a:cubicBezTo>
                      <a:pt x="3" y="490"/>
                      <a:pt x="2" y="444"/>
                      <a:pt x="3" y="398"/>
                    </a:cubicBezTo>
                    <a:cubicBezTo>
                      <a:pt x="3" y="376"/>
                      <a:pt x="4" y="354"/>
                      <a:pt x="13" y="333"/>
                    </a:cubicBezTo>
                    <a:cubicBezTo>
                      <a:pt x="24" y="304"/>
                      <a:pt x="41" y="281"/>
                      <a:pt x="66" y="263"/>
                    </a:cubicBezTo>
                    <a:cubicBezTo>
                      <a:pt x="69" y="261"/>
                      <a:pt x="72" y="259"/>
                      <a:pt x="75" y="257"/>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sp>
            <p:nvSpPr>
              <p:cNvPr id="99" name="Freeform 98"/>
              <p:cNvSpPr>
                <a:spLocks/>
              </p:cNvSpPr>
              <p:nvPr/>
            </p:nvSpPr>
            <p:spPr bwMode="auto">
              <a:xfrm>
                <a:off x="1009651" y="730251"/>
                <a:ext cx="442913" cy="801688"/>
              </a:xfrm>
              <a:custGeom>
                <a:avLst/>
                <a:gdLst/>
                <a:ahLst/>
                <a:cxnLst>
                  <a:cxn ang="0">
                    <a:pos x="1" y="544"/>
                  </a:cxn>
                  <a:cxn ang="0">
                    <a:pos x="0" y="538"/>
                  </a:cxn>
                  <a:cxn ang="0">
                    <a:pos x="0" y="400"/>
                  </a:cxn>
                  <a:cxn ang="0">
                    <a:pos x="10" y="336"/>
                  </a:cxn>
                  <a:cxn ang="0">
                    <a:pos x="64" y="265"/>
                  </a:cxn>
                  <a:cxn ang="0">
                    <a:pos x="73" y="258"/>
                  </a:cxn>
                  <a:cxn ang="0">
                    <a:pos x="18" y="126"/>
                  </a:cxn>
                  <a:cxn ang="0">
                    <a:pos x="69" y="43"/>
                  </a:cxn>
                  <a:cxn ang="0">
                    <a:pos x="250" y="62"/>
                  </a:cxn>
                  <a:cxn ang="0">
                    <a:pos x="225" y="258"/>
                  </a:cxn>
                  <a:cxn ang="0">
                    <a:pos x="234" y="264"/>
                  </a:cxn>
                  <a:cxn ang="0">
                    <a:pos x="297" y="398"/>
                  </a:cxn>
                  <a:cxn ang="0">
                    <a:pos x="297" y="407"/>
                  </a:cxn>
                  <a:cxn ang="0">
                    <a:pos x="297" y="537"/>
                  </a:cxn>
                  <a:cxn ang="0">
                    <a:pos x="297" y="544"/>
                  </a:cxn>
                  <a:cxn ang="0">
                    <a:pos x="1" y="544"/>
                  </a:cxn>
                </a:cxnLst>
                <a:rect l="0" t="0" r="r" b="b"/>
                <a:pathLst>
                  <a:path w="300" h="544">
                    <a:moveTo>
                      <a:pt x="1" y="544"/>
                    </a:moveTo>
                    <a:cubicBezTo>
                      <a:pt x="0" y="542"/>
                      <a:pt x="0" y="540"/>
                      <a:pt x="0" y="538"/>
                    </a:cubicBezTo>
                    <a:cubicBezTo>
                      <a:pt x="0" y="492"/>
                      <a:pt x="0" y="446"/>
                      <a:pt x="0" y="400"/>
                    </a:cubicBezTo>
                    <a:cubicBezTo>
                      <a:pt x="1" y="378"/>
                      <a:pt x="2" y="357"/>
                      <a:pt x="10" y="336"/>
                    </a:cubicBezTo>
                    <a:cubicBezTo>
                      <a:pt x="20" y="307"/>
                      <a:pt x="38" y="283"/>
                      <a:pt x="64" y="265"/>
                    </a:cubicBezTo>
                    <a:cubicBezTo>
                      <a:pt x="66" y="263"/>
                      <a:pt x="69" y="261"/>
                      <a:pt x="73" y="258"/>
                    </a:cubicBezTo>
                    <a:cubicBezTo>
                      <a:pt x="30" y="225"/>
                      <a:pt x="10" y="181"/>
                      <a:pt x="18" y="126"/>
                    </a:cubicBezTo>
                    <a:cubicBezTo>
                      <a:pt x="23" y="92"/>
                      <a:pt x="41" y="64"/>
                      <a:pt x="69" y="43"/>
                    </a:cubicBezTo>
                    <a:cubicBezTo>
                      <a:pt x="125" y="0"/>
                      <a:pt x="204" y="9"/>
                      <a:pt x="250" y="62"/>
                    </a:cubicBezTo>
                    <a:cubicBezTo>
                      <a:pt x="300" y="121"/>
                      <a:pt x="290" y="212"/>
                      <a:pt x="225" y="258"/>
                    </a:cubicBezTo>
                    <a:cubicBezTo>
                      <a:pt x="228" y="260"/>
                      <a:pt x="231" y="262"/>
                      <a:pt x="234" y="264"/>
                    </a:cubicBezTo>
                    <a:cubicBezTo>
                      <a:pt x="279" y="297"/>
                      <a:pt x="300" y="342"/>
                      <a:pt x="297" y="398"/>
                    </a:cubicBezTo>
                    <a:cubicBezTo>
                      <a:pt x="297" y="401"/>
                      <a:pt x="297" y="404"/>
                      <a:pt x="297" y="407"/>
                    </a:cubicBezTo>
                    <a:cubicBezTo>
                      <a:pt x="297" y="450"/>
                      <a:pt x="297" y="494"/>
                      <a:pt x="297" y="537"/>
                    </a:cubicBezTo>
                    <a:cubicBezTo>
                      <a:pt x="297" y="539"/>
                      <a:pt x="297" y="541"/>
                      <a:pt x="297" y="544"/>
                    </a:cubicBezTo>
                    <a:cubicBezTo>
                      <a:pt x="198" y="544"/>
                      <a:pt x="99" y="544"/>
                      <a:pt x="1" y="544"/>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sp>
            <p:nvSpPr>
              <p:cNvPr id="100" name="Freeform 99"/>
              <p:cNvSpPr>
                <a:spLocks/>
              </p:cNvSpPr>
              <p:nvPr/>
            </p:nvSpPr>
            <p:spPr bwMode="auto">
              <a:xfrm>
                <a:off x="1276351" y="485776"/>
                <a:ext cx="406400" cy="809625"/>
              </a:xfrm>
              <a:custGeom>
                <a:avLst/>
                <a:gdLst/>
                <a:ahLst/>
                <a:cxnLst>
                  <a:cxn ang="0">
                    <a:pos x="212" y="426"/>
                  </a:cxn>
                  <a:cxn ang="0">
                    <a:pos x="208" y="430"/>
                  </a:cxn>
                  <a:cxn ang="0">
                    <a:pos x="150" y="544"/>
                  </a:cxn>
                  <a:cxn ang="0">
                    <a:pos x="144" y="549"/>
                  </a:cxn>
                  <a:cxn ang="0">
                    <a:pos x="132" y="537"/>
                  </a:cxn>
                  <a:cxn ang="0">
                    <a:pos x="75" y="427"/>
                  </a:cxn>
                  <a:cxn ang="0">
                    <a:pos x="71" y="424"/>
                  </a:cxn>
                  <a:cxn ang="0">
                    <a:pos x="70" y="423"/>
                  </a:cxn>
                  <a:cxn ang="0">
                    <a:pos x="83" y="409"/>
                  </a:cxn>
                  <a:cxn ang="0">
                    <a:pos x="13" y="174"/>
                  </a:cxn>
                  <a:cxn ang="0">
                    <a:pos x="5" y="164"/>
                  </a:cxn>
                  <a:cxn ang="0">
                    <a:pos x="97" y="28"/>
                  </a:cxn>
                  <a:cxn ang="0">
                    <a:pos x="270" y="164"/>
                  </a:cxn>
                  <a:cxn ang="0">
                    <a:pos x="258" y="181"/>
                  </a:cxn>
                  <a:cxn ang="0">
                    <a:pos x="208" y="423"/>
                  </a:cxn>
                  <a:cxn ang="0">
                    <a:pos x="212" y="426"/>
                  </a:cxn>
                </a:cxnLst>
                <a:rect l="0" t="0" r="r" b="b"/>
                <a:pathLst>
                  <a:path w="276" h="549">
                    <a:moveTo>
                      <a:pt x="212" y="426"/>
                    </a:moveTo>
                    <a:cubicBezTo>
                      <a:pt x="210" y="428"/>
                      <a:pt x="209" y="429"/>
                      <a:pt x="208" y="430"/>
                    </a:cubicBezTo>
                    <a:cubicBezTo>
                      <a:pt x="173" y="460"/>
                      <a:pt x="153" y="498"/>
                      <a:pt x="150" y="544"/>
                    </a:cubicBezTo>
                    <a:cubicBezTo>
                      <a:pt x="149" y="548"/>
                      <a:pt x="148" y="549"/>
                      <a:pt x="144" y="549"/>
                    </a:cubicBezTo>
                    <a:cubicBezTo>
                      <a:pt x="133" y="549"/>
                      <a:pt x="133" y="549"/>
                      <a:pt x="132" y="537"/>
                    </a:cubicBezTo>
                    <a:cubicBezTo>
                      <a:pt x="127" y="493"/>
                      <a:pt x="108" y="456"/>
                      <a:pt x="75" y="427"/>
                    </a:cubicBezTo>
                    <a:cubicBezTo>
                      <a:pt x="73" y="426"/>
                      <a:pt x="72" y="425"/>
                      <a:pt x="71" y="424"/>
                    </a:cubicBezTo>
                    <a:cubicBezTo>
                      <a:pt x="70" y="424"/>
                      <a:pt x="70" y="423"/>
                      <a:pt x="70" y="423"/>
                    </a:cubicBezTo>
                    <a:cubicBezTo>
                      <a:pt x="74" y="418"/>
                      <a:pt x="79" y="414"/>
                      <a:pt x="83" y="409"/>
                    </a:cubicBezTo>
                    <a:cubicBezTo>
                      <a:pt x="150" y="328"/>
                      <a:pt x="113" y="204"/>
                      <a:pt x="13" y="174"/>
                    </a:cubicBezTo>
                    <a:cubicBezTo>
                      <a:pt x="7" y="172"/>
                      <a:pt x="5" y="169"/>
                      <a:pt x="5" y="164"/>
                    </a:cubicBezTo>
                    <a:cubicBezTo>
                      <a:pt x="0" y="104"/>
                      <a:pt x="39" y="45"/>
                      <a:pt x="97" y="28"/>
                    </a:cubicBezTo>
                    <a:cubicBezTo>
                      <a:pt x="188" y="0"/>
                      <a:pt x="276" y="70"/>
                      <a:pt x="270" y="164"/>
                    </a:cubicBezTo>
                    <a:cubicBezTo>
                      <a:pt x="270" y="173"/>
                      <a:pt x="267" y="177"/>
                      <a:pt x="258" y="181"/>
                    </a:cubicBezTo>
                    <a:cubicBezTo>
                      <a:pt x="159" y="219"/>
                      <a:pt x="132" y="348"/>
                      <a:pt x="208" y="423"/>
                    </a:cubicBezTo>
                    <a:cubicBezTo>
                      <a:pt x="209" y="424"/>
                      <a:pt x="211" y="425"/>
                      <a:pt x="212" y="426"/>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sp>
            <p:nvSpPr>
              <p:cNvPr id="101" name="Freeform 100"/>
              <p:cNvSpPr>
                <a:spLocks/>
              </p:cNvSpPr>
              <p:nvPr/>
            </p:nvSpPr>
            <p:spPr bwMode="auto">
              <a:xfrm>
                <a:off x="757238" y="508001"/>
                <a:ext cx="393700" cy="787400"/>
              </a:xfrm>
              <a:custGeom>
                <a:avLst/>
                <a:gdLst/>
                <a:ahLst/>
                <a:cxnLst>
                  <a:cxn ang="0">
                    <a:pos x="158" y="534"/>
                  </a:cxn>
                  <a:cxn ang="0">
                    <a:pos x="142" y="534"/>
                  </a:cxn>
                  <a:cxn ang="0">
                    <a:pos x="125" y="462"/>
                  </a:cxn>
                  <a:cxn ang="0">
                    <a:pos x="79" y="405"/>
                  </a:cxn>
                  <a:cxn ang="0">
                    <a:pos x="119" y="253"/>
                  </a:cxn>
                  <a:cxn ang="0">
                    <a:pos x="2" y="150"/>
                  </a:cxn>
                  <a:cxn ang="0">
                    <a:pos x="12" y="87"/>
                  </a:cxn>
                  <a:cxn ang="0">
                    <a:pos x="152" y="8"/>
                  </a:cxn>
                  <a:cxn ang="0">
                    <a:pos x="265" y="122"/>
                  </a:cxn>
                  <a:cxn ang="0">
                    <a:pos x="265" y="159"/>
                  </a:cxn>
                  <a:cxn ang="0">
                    <a:pos x="260" y="165"/>
                  </a:cxn>
                  <a:cxn ang="0">
                    <a:pos x="175" y="281"/>
                  </a:cxn>
                  <a:cxn ang="0">
                    <a:pos x="217" y="404"/>
                  </a:cxn>
                  <a:cxn ang="0">
                    <a:pos x="222" y="407"/>
                  </a:cxn>
                  <a:cxn ang="0">
                    <a:pos x="175" y="464"/>
                  </a:cxn>
                  <a:cxn ang="0">
                    <a:pos x="158" y="534"/>
                  </a:cxn>
                </a:cxnLst>
                <a:rect l="0" t="0" r="r" b="b"/>
                <a:pathLst>
                  <a:path w="267" h="534">
                    <a:moveTo>
                      <a:pt x="158" y="534"/>
                    </a:moveTo>
                    <a:cubicBezTo>
                      <a:pt x="152" y="534"/>
                      <a:pt x="147" y="534"/>
                      <a:pt x="142" y="534"/>
                    </a:cubicBezTo>
                    <a:cubicBezTo>
                      <a:pt x="141" y="508"/>
                      <a:pt x="136" y="484"/>
                      <a:pt x="125" y="462"/>
                    </a:cubicBezTo>
                    <a:cubicBezTo>
                      <a:pt x="114" y="439"/>
                      <a:pt x="99" y="420"/>
                      <a:pt x="79" y="405"/>
                    </a:cubicBezTo>
                    <a:cubicBezTo>
                      <a:pt x="121" y="361"/>
                      <a:pt x="137" y="311"/>
                      <a:pt x="119" y="253"/>
                    </a:cubicBezTo>
                    <a:cubicBezTo>
                      <a:pt x="102" y="196"/>
                      <a:pt x="60" y="162"/>
                      <a:pt x="2" y="150"/>
                    </a:cubicBezTo>
                    <a:cubicBezTo>
                      <a:pt x="0" y="128"/>
                      <a:pt x="3" y="107"/>
                      <a:pt x="12" y="87"/>
                    </a:cubicBezTo>
                    <a:cubicBezTo>
                      <a:pt x="35" y="32"/>
                      <a:pt x="92" y="0"/>
                      <a:pt x="152" y="8"/>
                    </a:cubicBezTo>
                    <a:cubicBezTo>
                      <a:pt x="211" y="15"/>
                      <a:pt x="258" y="63"/>
                      <a:pt x="265" y="122"/>
                    </a:cubicBezTo>
                    <a:cubicBezTo>
                      <a:pt x="267" y="134"/>
                      <a:pt x="266" y="147"/>
                      <a:pt x="265" y="159"/>
                    </a:cubicBezTo>
                    <a:cubicBezTo>
                      <a:pt x="265" y="161"/>
                      <a:pt x="262" y="164"/>
                      <a:pt x="260" y="165"/>
                    </a:cubicBezTo>
                    <a:cubicBezTo>
                      <a:pt x="212" y="188"/>
                      <a:pt x="182" y="227"/>
                      <a:pt x="175" y="281"/>
                    </a:cubicBezTo>
                    <a:cubicBezTo>
                      <a:pt x="168" y="328"/>
                      <a:pt x="183" y="370"/>
                      <a:pt x="217" y="404"/>
                    </a:cubicBezTo>
                    <a:cubicBezTo>
                      <a:pt x="218" y="405"/>
                      <a:pt x="220" y="406"/>
                      <a:pt x="222" y="407"/>
                    </a:cubicBezTo>
                    <a:cubicBezTo>
                      <a:pt x="201" y="424"/>
                      <a:pt x="186" y="442"/>
                      <a:pt x="175" y="464"/>
                    </a:cubicBezTo>
                    <a:cubicBezTo>
                      <a:pt x="164" y="486"/>
                      <a:pt x="159" y="509"/>
                      <a:pt x="158" y="534"/>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sp>
            <p:nvSpPr>
              <p:cNvPr id="102" name="Freeform 101"/>
              <p:cNvSpPr>
                <a:spLocks/>
              </p:cNvSpPr>
              <p:nvPr/>
            </p:nvSpPr>
            <p:spPr bwMode="auto">
              <a:xfrm>
                <a:off x="230188" y="508001"/>
                <a:ext cx="396875" cy="785813"/>
              </a:xfrm>
              <a:custGeom>
                <a:avLst/>
                <a:gdLst/>
                <a:ahLst/>
                <a:cxnLst>
                  <a:cxn ang="0">
                    <a:pos x="235" y="405"/>
                  </a:cxn>
                  <a:cxn ang="0">
                    <a:pos x="172" y="533"/>
                  </a:cxn>
                  <a:cxn ang="0">
                    <a:pos x="156" y="533"/>
                  </a:cxn>
                  <a:cxn ang="0">
                    <a:pos x="140" y="462"/>
                  </a:cxn>
                  <a:cxn ang="0">
                    <a:pos x="93" y="405"/>
                  </a:cxn>
                  <a:cxn ang="0">
                    <a:pos x="97" y="401"/>
                  </a:cxn>
                  <a:cxn ang="0">
                    <a:pos x="131" y="247"/>
                  </a:cxn>
                  <a:cxn ang="0">
                    <a:pos x="8" y="149"/>
                  </a:cxn>
                  <a:cxn ang="0">
                    <a:pos x="2" y="143"/>
                  </a:cxn>
                  <a:cxn ang="0">
                    <a:pos x="119" y="7"/>
                  </a:cxn>
                  <a:cxn ang="0">
                    <a:pos x="266" y="114"/>
                  </a:cxn>
                  <a:cxn ang="0">
                    <a:pos x="267" y="160"/>
                  </a:cxn>
                  <a:cxn ang="0">
                    <a:pos x="261" y="169"/>
                  </a:cxn>
                  <a:cxn ang="0">
                    <a:pos x="232" y="402"/>
                  </a:cxn>
                  <a:cxn ang="0">
                    <a:pos x="235" y="405"/>
                  </a:cxn>
                </a:cxnLst>
                <a:rect l="0" t="0" r="r" b="b"/>
                <a:pathLst>
                  <a:path w="269" h="533">
                    <a:moveTo>
                      <a:pt x="235" y="405"/>
                    </a:moveTo>
                    <a:cubicBezTo>
                      <a:pt x="194" y="438"/>
                      <a:pt x="174" y="481"/>
                      <a:pt x="172" y="533"/>
                    </a:cubicBezTo>
                    <a:cubicBezTo>
                      <a:pt x="167" y="533"/>
                      <a:pt x="162" y="533"/>
                      <a:pt x="156" y="533"/>
                    </a:cubicBezTo>
                    <a:cubicBezTo>
                      <a:pt x="156" y="509"/>
                      <a:pt x="151" y="485"/>
                      <a:pt x="140" y="462"/>
                    </a:cubicBezTo>
                    <a:cubicBezTo>
                      <a:pt x="129" y="440"/>
                      <a:pt x="113" y="421"/>
                      <a:pt x="93" y="405"/>
                    </a:cubicBezTo>
                    <a:cubicBezTo>
                      <a:pt x="94" y="403"/>
                      <a:pt x="95" y="402"/>
                      <a:pt x="97" y="401"/>
                    </a:cubicBezTo>
                    <a:cubicBezTo>
                      <a:pt x="138" y="357"/>
                      <a:pt x="152" y="305"/>
                      <a:pt x="131" y="247"/>
                    </a:cubicBezTo>
                    <a:cubicBezTo>
                      <a:pt x="111" y="190"/>
                      <a:pt x="68" y="158"/>
                      <a:pt x="8" y="149"/>
                    </a:cubicBezTo>
                    <a:cubicBezTo>
                      <a:pt x="4" y="149"/>
                      <a:pt x="3" y="147"/>
                      <a:pt x="2" y="143"/>
                    </a:cubicBezTo>
                    <a:cubicBezTo>
                      <a:pt x="0" y="76"/>
                      <a:pt x="52" y="15"/>
                      <a:pt x="119" y="7"/>
                    </a:cubicBezTo>
                    <a:cubicBezTo>
                      <a:pt x="189" y="0"/>
                      <a:pt x="253" y="46"/>
                      <a:pt x="266" y="114"/>
                    </a:cubicBezTo>
                    <a:cubicBezTo>
                      <a:pt x="269" y="129"/>
                      <a:pt x="269" y="145"/>
                      <a:pt x="267" y="160"/>
                    </a:cubicBezTo>
                    <a:cubicBezTo>
                      <a:pt x="266" y="164"/>
                      <a:pt x="265" y="167"/>
                      <a:pt x="261" y="169"/>
                    </a:cubicBezTo>
                    <a:cubicBezTo>
                      <a:pt x="176" y="219"/>
                      <a:pt x="162" y="332"/>
                      <a:pt x="232" y="402"/>
                    </a:cubicBezTo>
                    <a:cubicBezTo>
                      <a:pt x="233" y="402"/>
                      <a:pt x="234" y="403"/>
                      <a:pt x="235" y="405"/>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sp>
            <p:nvSpPr>
              <p:cNvPr id="103" name="Freeform 102"/>
              <p:cNvSpPr>
                <a:spLocks/>
              </p:cNvSpPr>
              <p:nvPr/>
            </p:nvSpPr>
            <p:spPr bwMode="auto">
              <a:xfrm>
                <a:off x="985838" y="217488"/>
                <a:ext cx="442913" cy="522288"/>
              </a:xfrm>
              <a:custGeom>
                <a:avLst/>
                <a:gdLst/>
                <a:ahLst/>
                <a:cxnLst>
                  <a:cxn ang="0">
                    <a:pos x="187" y="350"/>
                  </a:cxn>
                  <a:cxn ang="0">
                    <a:pos x="126" y="354"/>
                  </a:cxn>
                  <a:cxn ang="0">
                    <a:pos x="126" y="350"/>
                  </a:cxn>
                  <a:cxn ang="0">
                    <a:pos x="51" y="207"/>
                  </a:cxn>
                  <a:cxn ang="0">
                    <a:pos x="42" y="198"/>
                  </a:cxn>
                  <a:cxn ang="0">
                    <a:pos x="145" y="6"/>
                  </a:cxn>
                  <a:cxn ang="0">
                    <a:pos x="268" y="61"/>
                  </a:cxn>
                  <a:cxn ang="0">
                    <a:pos x="280" y="195"/>
                  </a:cxn>
                  <a:cxn ang="0">
                    <a:pos x="273" y="202"/>
                  </a:cxn>
                  <a:cxn ang="0">
                    <a:pos x="187" y="345"/>
                  </a:cxn>
                  <a:cxn ang="0">
                    <a:pos x="187" y="350"/>
                  </a:cxn>
                </a:cxnLst>
                <a:rect l="0" t="0" r="r" b="b"/>
                <a:pathLst>
                  <a:path w="301" h="354">
                    <a:moveTo>
                      <a:pt x="187" y="350"/>
                    </a:moveTo>
                    <a:cubicBezTo>
                      <a:pt x="166" y="348"/>
                      <a:pt x="146" y="349"/>
                      <a:pt x="126" y="354"/>
                    </a:cubicBezTo>
                    <a:cubicBezTo>
                      <a:pt x="126" y="352"/>
                      <a:pt x="126" y="351"/>
                      <a:pt x="126" y="350"/>
                    </a:cubicBezTo>
                    <a:cubicBezTo>
                      <a:pt x="129" y="287"/>
                      <a:pt x="104" y="240"/>
                      <a:pt x="51" y="207"/>
                    </a:cubicBezTo>
                    <a:cubicBezTo>
                      <a:pt x="47" y="205"/>
                      <a:pt x="44" y="202"/>
                      <a:pt x="42" y="198"/>
                    </a:cubicBezTo>
                    <a:cubicBezTo>
                      <a:pt x="0" y="116"/>
                      <a:pt x="52" y="16"/>
                      <a:pt x="145" y="6"/>
                    </a:cubicBezTo>
                    <a:cubicBezTo>
                      <a:pt x="196" y="0"/>
                      <a:pt x="238" y="19"/>
                      <a:pt x="268" y="61"/>
                    </a:cubicBezTo>
                    <a:cubicBezTo>
                      <a:pt x="298" y="103"/>
                      <a:pt x="301" y="148"/>
                      <a:pt x="280" y="195"/>
                    </a:cubicBezTo>
                    <a:cubicBezTo>
                      <a:pt x="279" y="198"/>
                      <a:pt x="276" y="201"/>
                      <a:pt x="273" y="202"/>
                    </a:cubicBezTo>
                    <a:cubicBezTo>
                      <a:pt x="217" y="228"/>
                      <a:pt x="184" y="284"/>
                      <a:pt x="187" y="345"/>
                    </a:cubicBezTo>
                    <a:cubicBezTo>
                      <a:pt x="187" y="346"/>
                      <a:pt x="187" y="348"/>
                      <a:pt x="187" y="350"/>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sp>
            <p:nvSpPr>
              <p:cNvPr id="104" name="Freeform 103"/>
              <p:cNvSpPr>
                <a:spLocks/>
              </p:cNvSpPr>
              <p:nvPr/>
            </p:nvSpPr>
            <p:spPr bwMode="auto">
              <a:xfrm>
                <a:off x="508001" y="220663"/>
                <a:ext cx="438150" cy="520700"/>
              </a:xfrm>
              <a:custGeom>
                <a:avLst/>
                <a:gdLst/>
                <a:ahLst/>
                <a:cxnLst>
                  <a:cxn ang="0">
                    <a:pos x="95" y="353"/>
                  </a:cxn>
                  <a:cxn ang="0">
                    <a:pos x="93" y="312"/>
                  </a:cxn>
                  <a:cxn ang="0">
                    <a:pos x="41" y="220"/>
                  </a:cxn>
                  <a:cxn ang="0">
                    <a:pos x="30" y="208"/>
                  </a:cxn>
                  <a:cxn ang="0">
                    <a:pos x="27" y="68"/>
                  </a:cxn>
                  <a:cxn ang="0">
                    <a:pos x="150" y="3"/>
                  </a:cxn>
                  <a:cxn ang="0">
                    <a:pos x="265" y="185"/>
                  </a:cxn>
                  <a:cxn ang="0">
                    <a:pos x="255" y="195"/>
                  </a:cxn>
                  <a:cxn ang="0">
                    <a:pos x="155" y="336"/>
                  </a:cxn>
                  <a:cxn ang="0">
                    <a:pos x="155" y="344"/>
                  </a:cxn>
                  <a:cxn ang="0">
                    <a:pos x="95" y="353"/>
                  </a:cxn>
                </a:cxnLst>
                <a:rect l="0" t="0" r="r" b="b"/>
                <a:pathLst>
                  <a:path w="298" h="353">
                    <a:moveTo>
                      <a:pt x="95" y="353"/>
                    </a:moveTo>
                    <a:cubicBezTo>
                      <a:pt x="95" y="339"/>
                      <a:pt x="95" y="325"/>
                      <a:pt x="93" y="312"/>
                    </a:cubicBezTo>
                    <a:cubicBezTo>
                      <a:pt x="88" y="275"/>
                      <a:pt x="70" y="244"/>
                      <a:pt x="41" y="220"/>
                    </a:cubicBezTo>
                    <a:cubicBezTo>
                      <a:pt x="37" y="217"/>
                      <a:pt x="33" y="213"/>
                      <a:pt x="30" y="208"/>
                    </a:cubicBezTo>
                    <a:cubicBezTo>
                      <a:pt x="2" y="162"/>
                      <a:pt x="0" y="115"/>
                      <a:pt x="27" y="68"/>
                    </a:cubicBezTo>
                    <a:cubicBezTo>
                      <a:pt x="54" y="22"/>
                      <a:pt x="97" y="0"/>
                      <a:pt x="150" y="3"/>
                    </a:cubicBezTo>
                    <a:cubicBezTo>
                      <a:pt x="241" y="9"/>
                      <a:pt x="298" y="101"/>
                      <a:pt x="265" y="185"/>
                    </a:cubicBezTo>
                    <a:cubicBezTo>
                      <a:pt x="263" y="190"/>
                      <a:pt x="260" y="193"/>
                      <a:pt x="255" y="195"/>
                    </a:cubicBezTo>
                    <a:cubicBezTo>
                      <a:pt x="195" y="215"/>
                      <a:pt x="154" y="272"/>
                      <a:pt x="155" y="336"/>
                    </a:cubicBezTo>
                    <a:cubicBezTo>
                      <a:pt x="155" y="339"/>
                      <a:pt x="155" y="341"/>
                      <a:pt x="155" y="344"/>
                    </a:cubicBezTo>
                    <a:cubicBezTo>
                      <a:pt x="134" y="343"/>
                      <a:pt x="114" y="346"/>
                      <a:pt x="95" y="353"/>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sp>
            <p:nvSpPr>
              <p:cNvPr id="105" name="Freeform 104"/>
              <p:cNvSpPr>
                <a:spLocks/>
              </p:cNvSpPr>
              <p:nvPr/>
            </p:nvSpPr>
            <p:spPr bwMode="auto">
              <a:xfrm>
                <a:off x="768351" y="0"/>
                <a:ext cx="392113" cy="504825"/>
              </a:xfrm>
              <a:custGeom>
                <a:avLst/>
                <a:gdLst/>
                <a:ahLst/>
                <a:cxnLst>
                  <a:cxn ang="0">
                    <a:pos x="170" y="343"/>
                  </a:cxn>
                  <a:cxn ang="0">
                    <a:pos x="104" y="338"/>
                  </a:cxn>
                  <a:cxn ang="0">
                    <a:pos x="111" y="303"/>
                  </a:cxn>
                  <a:cxn ang="0">
                    <a:pos x="6" y="144"/>
                  </a:cxn>
                  <a:cxn ang="0">
                    <a:pos x="0" y="136"/>
                  </a:cxn>
                  <a:cxn ang="0">
                    <a:pos x="117" y="7"/>
                  </a:cxn>
                  <a:cxn ang="0">
                    <a:pos x="262" y="109"/>
                  </a:cxn>
                  <a:cxn ang="0">
                    <a:pos x="266" y="139"/>
                  </a:cxn>
                  <a:cxn ang="0">
                    <a:pos x="261" y="145"/>
                  </a:cxn>
                  <a:cxn ang="0">
                    <a:pos x="161" y="264"/>
                  </a:cxn>
                  <a:cxn ang="0">
                    <a:pos x="169" y="338"/>
                  </a:cxn>
                  <a:cxn ang="0">
                    <a:pos x="170" y="342"/>
                  </a:cxn>
                  <a:cxn ang="0">
                    <a:pos x="170" y="343"/>
                  </a:cxn>
                </a:cxnLst>
                <a:rect l="0" t="0" r="r" b="b"/>
                <a:pathLst>
                  <a:path w="266" h="343">
                    <a:moveTo>
                      <a:pt x="170" y="343"/>
                    </a:moveTo>
                    <a:cubicBezTo>
                      <a:pt x="148" y="336"/>
                      <a:pt x="126" y="335"/>
                      <a:pt x="104" y="338"/>
                    </a:cubicBezTo>
                    <a:cubicBezTo>
                      <a:pt x="106" y="326"/>
                      <a:pt x="109" y="314"/>
                      <a:pt x="111" y="303"/>
                    </a:cubicBezTo>
                    <a:cubicBezTo>
                      <a:pt x="119" y="231"/>
                      <a:pt x="75" y="165"/>
                      <a:pt x="6" y="144"/>
                    </a:cubicBezTo>
                    <a:cubicBezTo>
                      <a:pt x="1" y="143"/>
                      <a:pt x="0" y="141"/>
                      <a:pt x="0" y="136"/>
                    </a:cubicBezTo>
                    <a:cubicBezTo>
                      <a:pt x="1" y="71"/>
                      <a:pt x="53" y="14"/>
                      <a:pt x="117" y="7"/>
                    </a:cubicBezTo>
                    <a:cubicBezTo>
                      <a:pt x="185" y="0"/>
                      <a:pt x="247" y="43"/>
                      <a:pt x="262" y="109"/>
                    </a:cubicBezTo>
                    <a:cubicBezTo>
                      <a:pt x="264" y="119"/>
                      <a:pt x="264" y="129"/>
                      <a:pt x="266" y="139"/>
                    </a:cubicBezTo>
                    <a:cubicBezTo>
                      <a:pt x="266" y="143"/>
                      <a:pt x="265" y="144"/>
                      <a:pt x="261" y="145"/>
                    </a:cubicBezTo>
                    <a:cubicBezTo>
                      <a:pt x="205" y="166"/>
                      <a:pt x="171" y="205"/>
                      <a:pt x="161" y="264"/>
                    </a:cubicBezTo>
                    <a:cubicBezTo>
                      <a:pt x="157" y="289"/>
                      <a:pt x="160" y="314"/>
                      <a:pt x="169" y="338"/>
                    </a:cubicBezTo>
                    <a:cubicBezTo>
                      <a:pt x="170" y="339"/>
                      <a:pt x="170" y="341"/>
                      <a:pt x="170" y="342"/>
                    </a:cubicBezTo>
                    <a:cubicBezTo>
                      <a:pt x="170" y="342"/>
                      <a:pt x="170" y="342"/>
                      <a:pt x="170" y="343"/>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fr-FR" dirty="0">
                  <a:solidFill>
                    <a:srgbClr val="808080"/>
                  </a:solidFill>
                </a:endParaRPr>
              </a:p>
            </p:txBody>
          </p:sp>
        </p:grpSp>
      </p:grpSp>
      <p:sp>
        <p:nvSpPr>
          <p:cNvPr id="177215" name="Rectangle 4"/>
          <p:cNvSpPr>
            <a:spLocks noChangeArrowheads="1"/>
          </p:cNvSpPr>
          <p:nvPr/>
        </p:nvSpPr>
        <p:spPr bwMode="gray">
          <a:xfrm flipH="1">
            <a:off x="3590446" y="1263357"/>
            <a:ext cx="1303036" cy="395197"/>
          </a:xfrm>
          <a:prstGeom prst="rect">
            <a:avLst/>
          </a:prstGeom>
          <a:solidFill>
            <a:schemeClr val="bg1"/>
          </a:solidFill>
          <a:ln w="9525" algn="ctr">
            <a:noFill/>
            <a:miter lim="800000"/>
            <a:headEnd/>
            <a:tailEnd/>
          </a:ln>
          <a:effectLst>
            <a:outerShdw dist="25400" dir="5400000" sx="99001" sy="99001" algn="ctr" rotWithShape="0">
              <a:schemeClr val="tx2"/>
            </a:outerShdw>
          </a:effectLst>
        </p:spPr>
        <p:txBody>
          <a:bodyPr lIns="35992" tIns="103879" rIns="35992" bIns="103879" anchor="b"/>
          <a:lstStyle/>
          <a:p>
            <a:pPr algn="ctr" eaLnBrk="1" hangingPunct="1"/>
            <a:r>
              <a:rPr lang="en-US" b="1" dirty="0">
                <a:solidFill>
                  <a:srgbClr val="808080"/>
                </a:solidFill>
                <a:cs typeface="Sakkal Majalla" pitchFamily="2" charset="-78"/>
              </a:rPr>
              <a:t>Attribute 1</a:t>
            </a:r>
          </a:p>
        </p:txBody>
      </p:sp>
      <p:sp>
        <p:nvSpPr>
          <p:cNvPr id="177216" name="Rectangle 6"/>
          <p:cNvSpPr>
            <a:spLocks noChangeArrowheads="1"/>
          </p:cNvSpPr>
          <p:nvPr/>
        </p:nvSpPr>
        <p:spPr bwMode="gray">
          <a:xfrm flipH="1">
            <a:off x="4937659" y="1263357"/>
            <a:ext cx="1303035" cy="395197"/>
          </a:xfrm>
          <a:prstGeom prst="rect">
            <a:avLst/>
          </a:prstGeom>
          <a:solidFill>
            <a:schemeClr val="bg1"/>
          </a:solidFill>
          <a:ln w="9525" algn="ctr">
            <a:noFill/>
            <a:miter lim="800000"/>
            <a:headEnd/>
            <a:tailEnd/>
          </a:ln>
          <a:effectLst>
            <a:outerShdw dist="25400" dir="5400000" sx="99001" sy="99001" algn="ctr" rotWithShape="0">
              <a:schemeClr val="tx2"/>
            </a:outerShdw>
          </a:effectLst>
        </p:spPr>
        <p:txBody>
          <a:bodyPr lIns="35992" tIns="103879" rIns="35992" bIns="103879" anchor="b"/>
          <a:lstStyle/>
          <a:p>
            <a:pPr algn="ctr" eaLnBrk="1" hangingPunct="1"/>
            <a:r>
              <a:rPr lang="en-US" b="1">
                <a:solidFill>
                  <a:srgbClr val="808080"/>
                </a:solidFill>
                <a:cs typeface="Sakkal Majalla" pitchFamily="2" charset="-78"/>
              </a:rPr>
              <a:t>Attribute 2</a:t>
            </a:r>
          </a:p>
        </p:txBody>
      </p:sp>
      <p:sp>
        <p:nvSpPr>
          <p:cNvPr id="177217" name="Rectangle 8"/>
          <p:cNvSpPr>
            <a:spLocks noChangeArrowheads="1"/>
          </p:cNvSpPr>
          <p:nvPr/>
        </p:nvSpPr>
        <p:spPr bwMode="gray">
          <a:xfrm flipH="1">
            <a:off x="6284867" y="1263357"/>
            <a:ext cx="1303036" cy="395197"/>
          </a:xfrm>
          <a:prstGeom prst="rect">
            <a:avLst/>
          </a:prstGeom>
          <a:solidFill>
            <a:schemeClr val="bg1"/>
          </a:solidFill>
          <a:ln w="9525" algn="ctr">
            <a:noFill/>
            <a:miter lim="800000"/>
            <a:headEnd/>
            <a:tailEnd/>
          </a:ln>
          <a:effectLst>
            <a:outerShdw dist="25400" dir="5400000" sx="99001" sy="99001" algn="ctr" rotWithShape="0">
              <a:schemeClr val="tx2"/>
            </a:outerShdw>
          </a:effectLst>
        </p:spPr>
        <p:txBody>
          <a:bodyPr lIns="35992" tIns="103879" rIns="35992" bIns="103879" anchor="b"/>
          <a:lstStyle/>
          <a:p>
            <a:pPr algn="ctr" eaLnBrk="1" hangingPunct="1"/>
            <a:r>
              <a:rPr lang="en-US" b="1">
                <a:solidFill>
                  <a:srgbClr val="808080"/>
                </a:solidFill>
                <a:cs typeface="Sakkal Majalla" pitchFamily="2" charset="-78"/>
              </a:rPr>
              <a:t>Attribute 3</a:t>
            </a:r>
          </a:p>
        </p:txBody>
      </p:sp>
      <p:sp>
        <p:nvSpPr>
          <p:cNvPr id="177218" name="Rectangle 8"/>
          <p:cNvSpPr>
            <a:spLocks noChangeArrowheads="1"/>
          </p:cNvSpPr>
          <p:nvPr/>
        </p:nvSpPr>
        <p:spPr bwMode="gray">
          <a:xfrm flipH="1">
            <a:off x="7632080" y="1263357"/>
            <a:ext cx="1303035" cy="395197"/>
          </a:xfrm>
          <a:prstGeom prst="rect">
            <a:avLst/>
          </a:prstGeom>
          <a:solidFill>
            <a:schemeClr val="bg1"/>
          </a:solidFill>
          <a:ln w="9525" algn="ctr">
            <a:noFill/>
            <a:miter lim="800000"/>
            <a:headEnd/>
            <a:tailEnd/>
          </a:ln>
          <a:effectLst>
            <a:outerShdw dist="25400" dir="5400000" sx="99001" sy="99001" algn="ctr" rotWithShape="0">
              <a:schemeClr val="tx2"/>
            </a:outerShdw>
          </a:effectLst>
        </p:spPr>
        <p:txBody>
          <a:bodyPr lIns="35992" tIns="103879" rIns="35992" bIns="103879" anchor="b"/>
          <a:lstStyle/>
          <a:p>
            <a:pPr algn="ctr" eaLnBrk="1" hangingPunct="1"/>
            <a:r>
              <a:rPr lang="en-US" b="1">
                <a:solidFill>
                  <a:srgbClr val="808080"/>
                </a:solidFill>
                <a:cs typeface="Sakkal Majalla" pitchFamily="2" charset="-78"/>
              </a:rPr>
              <a:t>Attribute 4</a:t>
            </a:r>
          </a:p>
        </p:txBody>
      </p:sp>
      <p:sp>
        <p:nvSpPr>
          <p:cNvPr id="177219" name="Rectangle 8"/>
          <p:cNvSpPr>
            <a:spLocks noChangeArrowheads="1"/>
          </p:cNvSpPr>
          <p:nvPr/>
        </p:nvSpPr>
        <p:spPr bwMode="gray">
          <a:xfrm flipH="1">
            <a:off x="8979289" y="1263357"/>
            <a:ext cx="1303036" cy="395197"/>
          </a:xfrm>
          <a:prstGeom prst="rect">
            <a:avLst/>
          </a:prstGeom>
          <a:solidFill>
            <a:schemeClr val="bg1"/>
          </a:solidFill>
          <a:ln w="9525" algn="ctr">
            <a:noFill/>
            <a:miter lim="800000"/>
            <a:headEnd/>
            <a:tailEnd/>
          </a:ln>
          <a:effectLst>
            <a:outerShdw dist="25400" dir="5400000" sx="99001" sy="99001" algn="ctr" rotWithShape="0">
              <a:schemeClr val="tx2"/>
            </a:outerShdw>
          </a:effectLst>
        </p:spPr>
        <p:txBody>
          <a:bodyPr wrap="none" lIns="35992" tIns="103879" rIns="35992" bIns="103879" anchor="b"/>
          <a:lstStyle/>
          <a:p>
            <a:pPr algn="ctr" eaLnBrk="1" hangingPunct="1"/>
            <a:r>
              <a:rPr lang="en-US" b="1">
                <a:solidFill>
                  <a:srgbClr val="808080"/>
                </a:solidFill>
                <a:cs typeface="Sakkal Majalla" pitchFamily="2" charset="-78"/>
              </a:rPr>
              <a:t>Attribute  5</a:t>
            </a:r>
          </a:p>
        </p:txBody>
      </p:sp>
      <p:sp>
        <p:nvSpPr>
          <p:cNvPr id="177220" name="Rectangle 8"/>
          <p:cNvSpPr>
            <a:spLocks noChangeArrowheads="1"/>
          </p:cNvSpPr>
          <p:nvPr/>
        </p:nvSpPr>
        <p:spPr bwMode="gray">
          <a:xfrm flipH="1">
            <a:off x="10326504" y="1263357"/>
            <a:ext cx="1303035" cy="395197"/>
          </a:xfrm>
          <a:prstGeom prst="rect">
            <a:avLst/>
          </a:prstGeom>
          <a:solidFill>
            <a:schemeClr val="bg1"/>
          </a:solidFill>
          <a:ln w="9525" algn="ctr">
            <a:noFill/>
            <a:miter lim="800000"/>
            <a:headEnd/>
            <a:tailEnd/>
          </a:ln>
          <a:effectLst>
            <a:outerShdw dist="25400" dir="5400000" sx="99001" sy="99001" algn="ctr" rotWithShape="0">
              <a:schemeClr val="tx2"/>
            </a:outerShdw>
          </a:effectLst>
        </p:spPr>
        <p:txBody>
          <a:bodyPr wrap="none" lIns="35992" tIns="103879" rIns="35992" bIns="103879" anchor="b"/>
          <a:lstStyle/>
          <a:p>
            <a:pPr algn="ctr" eaLnBrk="1" hangingPunct="1"/>
            <a:r>
              <a:rPr lang="en-US" b="1">
                <a:solidFill>
                  <a:srgbClr val="808080"/>
                </a:solidFill>
                <a:cs typeface="Sakkal Majalla" pitchFamily="2" charset="-78"/>
              </a:rPr>
              <a:t>Attribute 6</a:t>
            </a:r>
          </a:p>
        </p:txBody>
      </p:sp>
      <p:sp>
        <p:nvSpPr>
          <p:cNvPr id="116" name="Rectangle 115"/>
          <p:cNvSpPr/>
          <p:nvPr/>
        </p:nvSpPr>
        <p:spPr>
          <a:xfrm>
            <a:off x="404783" y="1704378"/>
            <a:ext cx="512816" cy="1799583"/>
          </a:xfrm>
          <a:prstGeom prst="rect">
            <a:avLst/>
          </a:prstGeom>
          <a:solidFill>
            <a:schemeClr val="tx2"/>
          </a:solidFill>
          <a:ln w="6350">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defTabSz="629754">
              <a:defRPr/>
            </a:pPr>
            <a:r>
              <a:rPr lang="en-US" b="1" dirty="0">
                <a:solidFill>
                  <a:srgbClr val="FFFFFF"/>
                </a:solidFill>
              </a:rPr>
              <a:t>Brief and Attributes</a:t>
            </a:r>
          </a:p>
        </p:txBody>
      </p:sp>
      <p:sp>
        <p:nvSpPr>
          <p:cNvPr id="177224" name="Rectangle 3"/>
          <p:cNvSpPr>
            <a:spLocks noChangeArrowheads="1"/>
          </p:cNvSpPr>
          <p:nvPr/>
        </p:nvSpPr>
        <p:spPr bwMode="gray">
          <a:xfrm>
            <a:off x="562464" y="6324724"/>
            <a:ext cx="10459204" cy="328536"/>
          </a:xfrm>
          <a:prstGeom prst="rect">
            <a:avLst/>
          </a:prstGeom>
          <a:noFill/>
          <a:ln w="9525" algn="ctr">
            <a:noFill/>
            <a:miter lim="800000"/>
            <a:headEnd type="none" w="lg" len="lg"/>
            <a:tailEnd type="none" w="lg" len="lg"/>
          </a:ln>
        </p:spPr>
        <p:txBody>
          <a:bodyPr lIns="0" tIns="0" rIns="0" bIns="0" anchor="b"/>
          <a:lstStyle/>
          <a:p>
            <a:pPr>
              <a:lnSpc>
                <a:spcPct val="90000"/>
              </a:lnSpc>
            </a:pPr>
            <a:r>
              <a:rPr lang="en-US" altLang="en-US" sz="800" dirty="0">
                <a:solidFill>
                  <a:srgbClr val="DC6E00"/>
                </a:solidFill>
              </a:rPr>
              <a:t>Source: Expert input, SMO &amp; ADAA alignment</a:t>
            </a:r>
          </a:p>
        </p:txBody>
      </p:sp>
      <p:cxnSp>
        <p:nvCxnSpPr>
          <p:cNvPr id="68" name="Straight Connector 67"/>
          <p:cNvCxnSpPr/>
          <p:nvPr/>
        </p:nvCxnSpPr>
        <p:spPr>
          <a:xfrm>
            <a:off x="562464" y="3580571"/>
            <a:ext cx="11067075" cy="0"/>
          </a:xfrm>
          <a:prstGeom prst="line">
            <a:avLst/>
          </a:prstGeom>
          <a:ln>
            <a:solidFill>
              <a:srgbClr val="808080"/>
            </a:solidFill>
            <a:prstDash val="dash"/>
            <a:tailEnd type="none" w="lg" len="lg"/>
          </a:ln>
        </p:spPr>
        <p:style>
          <a:lnRef idx="1">
            <a:schemeClr val="accent1"/>
          </a:lnRef>
          <a:fillRef idx="0">
            <a:schemeClr val="accent1"/>
          </a:fillRef>
          <a:effectRef idx="0">
            <a:schemeClr val="accent1"/>
          </a:effectRef>
          <a:fontRef idx="minor">
            <a:schemeClr val="tx1"/>
          </a:fontRef>
        </p:style>
      </p:cxnSp>
      <p:sp>
        <p:nvSpPr>
          <p:cNvPr id="69" name="Rectangle 3"/>
          <p:cNvSpPr>
            <a:spLocks noChangeArrowheads="1"/>
          </p:cNvSpPr>
          <p:nvPr/>
        </p:nvSpPr>
        <p:spPr bwMode="gray">
          <a:xfrm>
            <a:off x="3582776" y="3658342"/>
            <a:ext cx="1308731" cy="1230571"/>
          </a:xfrm>
          <a:prstGeom prst="rect">
            <a:avLst/>
          </a:prstGeom>
          <a:noFill/>
          <a:ln w="9525" algn="ctr">
            <a:solidFill>
              <a:srgbClr val="C7CDDA"/>
            </a:solidFill>
            <a:miter lim="800000"/>
            <a:headEnd/>
            <a:tailEnd/>
          </a:ln>
          <a:effectLst/>
        </p:spPr>
        <p:txBody>
          <a:bodyPr lIns="35992" tIns="35992" rIns="35992" bIns="35992"/>
          <a:lstStyle/>
          <a:p>
            <a:pPr defTabSz="629943">
              <a:lnSpc>
                <a:spcPct val="90000"/>
              </a:lnSpc>
              <a:buClr>
                <a:srgbClr val="24B3BA"/>
              </a:buClr>
              <a:defRPr/>
            </a:pPr>
            <a:r>
              <a:rPr lang="en-US" sz="900" b="1" kern="0">
                <a:solidFill>
                  <a:srgbClr val="DC6E00"/>
                </a:solidFill>
                <a:latin typeface="Arial"/>
                <a:cs typeface="Arial" panose="020B0604020202020204" pitchFamily="34" charset="0"/>
              </a:rPr>
              <a:t>Number of factories / plants which adopted Industry 4.0 technologies (e.g., big data analytics, cloud, autonomous robots, augment reality, 3D printing, simulation, Industrial Internet)</a:t>
            </a:r>
            <a:endParaRPr lang="en-US" sz="900" b="1" kern="0" dirty="0">
              <a:solidFill>
                <a:srgbClr val="DC6E00"/>
              </a:solidFill>
              <a:latin typeface="Arial"/>
              <a:cs typeface="Arial" panose="020B0604020202020204" pitchFamily="34" charset="0"/>
            </a:endParaRPr>
          </a:p>
        </p:txBody>
      </p:sp>
      <p:sp>
        <p:nvSpPr>
          <p:cNvPr id="70" name="Rectangle 3"/>
          <p:cNvSpPr>
            <a:spLocks noChangeArrowheads="1"/>
          </p:cNvSpPr>
          <p:nvPr/>
        </p:nvSpPr>
        <p:spPr bwMode="gray">
          <a:xfrm>
            <a:off x="3582776" y="4915885"/>
            <a:ext cx="1308731" cy="575867"/>
          </a:xfrm>
          <a:prstGeom prst="rect">
            <a:avLst/>
          </a:prstGeom>
          <a:noFill/>
          <a:ln w="9525" algn="ctr">
            <a:solidFill>
              <a:srgbClr val="C7CDDA"/>
            </a:solidFill>
            <a:miter lim="800000"/>
            <a:headEnd/>
            <a:tailEnd/>
          </a:ln>
          <a:effectLst/>
        </p:spPr>
        <p:txBody>
          <a:bodyPr lIns="35992" tIns="35992" rIns="35992" bIns="35992"/>
          <a:lstStyle/>
          <a:p>
            <a:pPr defTabSz="629943">
              <a:lnSpc>
                <a:spcPct val="90000"/>
              </a:lnSpc>
              <a:buClr>
                <a:srgbClr val="24B3BA"/>
              </a:buClr>
              <a:defRPr/>
            </a:pPr>
            <a:r>
              <a:rPr lang="en-US" sz="900" b="1" kern="0" dirty="0">
                <a:solidFill>
                  <a:srgbClr val="DC6E00"/>
                </a:solidFill>
                <a:latin typeface="Arial"/>
                <a:cs typeface="Arial" panose="020B0604020202020204" pitchFamily="34" charset="0"/>
              </a:rPr>
              <a:t>Number of Industry4.0 techn. solution providers </a:t>
            </a:r>
            <a:r>
              <a:rPr lang="en-US" sz="900" i="1" kern="0" dirty="0">
                <a:solidFill>
                  <a:srgbClr val="DC6E00"/>
                </a:solidFill>
                <a:latin typeface="Arial"/>
                <a:cs typeface="Arial" panose="020B0604020202020204" pitchFamily="34" charset="0"/>
              </a:rPr>
              <a:t>(global &amp; domestic) </a:t>
            </a:r>
            <a:r>
              <a:rPr lang="en-US" sz="900" b="1" kern="0" dirty="0">
                <a:solidFill>
                  <a:srgbClr val="DC6E00"/>
                </a:solidFill>
                <a:latin typeface="Arial"/>
                <a:cs typeface="Arial" panose="020B0604020202020204" pitchFamily="34" charset="0"/>
              </a:rPr>
              <a:t>in KSA</a:t>
            </a:r>
          </a:p>
        </p:txBody>
      </p:sp>
      <p:sp>
        <p:nvSpPr>
          <p:cNvPr id="71" name="Rectangle 3"/>
          <p:cNvSpPr>
            <a:spLocks noChangeArrowheads="1"/>
          </p:cNvSpPr>
          <p:nvPr/>
        </p:nvSpPr>
        <p:spPr bwMode="gray">
          <a:xfrm>
            <a:off x="3582776" y="5518723"/>
            <a:ext cx="1308731" cy="575867"/>
          </a:xfrm>
          <a:prstGeom prst="rect">
            <a:avLst/>
          </a:prstGeom>
          <a:noFill/>
          <a:ln w="9525" algn="ctr">
            <a:solidFill>
              <a:srgbClr val="C7CDDA"/>
            </a:solidFill>
            <a:miter lim="800000"/>
            <a:headEnd/>
            <a:tailEnd/>
          </a:ln>
          <a:effectLst/>
        </p:spPr>
        <p:txBody>
          <a:bodyPr lIns="35992" tIns="35992" rIns="35992" bIns="35992"/>
          <a:lstStyle/>
          <a:p>
            <a:pPr defTabSz="629943">
              <a:lnSpc>
                <a:spcPct val="90000"/>
              </a:lnSpc>
              <a:buClr>
                <a:srgbClr val="24B3BA"/>
              </a:buClr>
              <a:defRPr/>
            </a:pPr>
            <a:r>
              <a:rPr lang="en-US" sz="900" b="1" kern="0" dirty="0">
                <a:solidFill>
                  <a:srgbClr val="DC6E00"/>
                </a:solidFill>
                <a:latin typeface="Arial"/>
                <a:cs typeface="Arial" panose="020B0604020202020204" pitchFamily="34" charset="0"/>
              </a:rPr>
              <a:t>Total productivity gain </a:t>
            </a:r>
            <a:r>
              <a:rPr lang="en-US" sz="900" i="1" kern="0" dirty="0">
                <a:solidFill>
                  <a:srgbClr val="DC6E00"/>
                </a:solidFill>
                <a:latin typeface="Arial"/>
                <a:cs typeface="Arial" panose="020B0604020202020204" pitchFamily="34" charset="0"/>
              </a:rPr>
              <a:t>(in $ value</a:t>
            </a:r>
            <a:r>
              <a:rPr lang="en-US" sz="900" b="1" kern="0" dirty="0">
                <a:solidFill>
                  <a:srgbClr val="DC6E00"/>
                </a:solidFill>
                <a:latin typeface="Arial"/>
                <a:cs typeface="Arial" panose="020B0604020202020204" pitchFamily="34" charset="0"/>
              </a:rPr>
              <a:t>) from Industry 4.0 technology adoption</a:t>
            </a:r>
          </a:p>
        </p:txBody>
      </p:sp>
      <p:sp>
        <p:nvSpPr>
          <p:cNvPr id="72" name="Rectangle 3"/>
          <p:cNvSpPr>
            <a:spLocks noChangeArrowheads="1"/>
          </p:cNvSpPr>
          <p:nvPr/>
        </p:nvSpPr>
        <p:spPr bwMode="gray">
          <a:xfrm>
            <a:off x="8972236" y="3658341"/>
            <a:ext cx="1309938" cy="2436248"/>
          </a:xfrm>
          <a:prstGeom prst="rect">
            <a:avLst/>
          </a:prstGeom>
          <a:noFill/>
          <a:ln w="9525" algn="ctr">
            <a:solidFill>
              <a:srgbClr val="C7CDDA"/>
            </a:solidFill>
            <a:miter lim="800000"/>
            <a:headEnd/>
            <a:tailEnd/>
          </a:ln>
          <a:effectLst/>
        </p:spPr>
        <p:txBody>
          <a:bodyPr lIns="35992" tIns="35992" rIns="35992" bIns="35992"/>
          <a:lstStyle/>
          <a:p>
            <a:pPr defTabSz="629943">
              <a:lnSpc>
                <a:spcPct val="90000"/>
              </a:lnSpc>
              <a:buClr>
                <a:srgbClr val="24B3BA"/>
              </a:buClr>
              <a:defRPr/>
            </a:pPr>
            <a:r>
              <a:rPr lang="en-US" sz="900" b="1" kern="0" dirty="0">
                <a:solidFill>
                  <a:srgbClr val="DC6E00"/>
                </a:solidFill>
                <a:latin typeface="Arial"/>
                <a:cs typeface="Arial" panose="020B0604020202020204" pitchFamily="34" charset="0"/>
              </a:rPr>
              <a:t>Total GDP contribution of digital economy </a:t>
            </a:r>
            <a:r>
              <a:rPr lang="en-US" sz="900" i="1" kern="0" dirty="0">
                <a:solidFill>
                  <a:srgbClr val="DC6E00"/>
                </a:solidFill>
                <a:latin typeface="Arial"/>
                <a:cs typeface="Arial" panose="020B0604020202020204" pitchFamily="34" charset="0"/>
              </a:rPr>
              <a:t>(break down by industrial, service, and social sector)</a:t>
            </a:r>
          </a:p>
        </p:txBody>
      </p:sp>
      <p:sp>
        <p:nvSpPr>
          <p:cNvPr id="73" name="Rectangle 3"/>
          <p:cNvSpPr>
            <a:spLocks noChangeArrowheads="1"/>
          </p:cNvSpPr>
          <p:nvPr/>
        </p:nvSpPr>
        <p:spPr bwMode="gray">
          <a:xfrm>
            <a:off x="10319602" y="3658341"/>
            <a:ext cx="1309938" cy="2436248"/>
          </a:xfrm>
          <a:prstGeom prst="rect">
            <a:avLst/>
          </a:prstGeom>
          <a:noFill/>
          <a:ln w="9525" algn="ctr">
            <a:solidFill>
              <a:srgbClr val="C7CDDA"/>
            </a:solidFill>
            <a:miter lim="800000"/>
            <a:headEnd/>
            <a:tailEnd/>
          </a:ln>
          <a:effectLst/>
        </p:spPr>
        <p:txBody>
          <a:bodyPr lIns="35992" tIns="35992" rIns="35992" bIns="35992"/>
          <a:lstStyle/>
          <a:p>
            <a:pPr defTabSz="629943">
              <a:lnSpc>
                <a:spcPct val="90000"/>
              </a:lnSpc>
              <a:buClr>
                <a:srgbClr val="24B3BA"/>
              </a:buClr>
              <a:defRPr/>
            </a:pPr>
            <a:r>
              <a:rPr lang="en-US" sz="900" b="1" kern="0" dirty="0">
                <a:solidFill>
                  <a:srgbClr val="DC6E00"/>
                </a:solidFill>
                <a:latin typeface="Arial"/>
                <a:cs typeface="Arial" panose="020B0604020202020204" pitchFamily="34" charset="0"/>
              </a:rPr>
              <a:t>New jobs created by digital economy </a:t>
            </a:r>
            <a:r>
              <a:rPr lang="en-US" sz="900" i="1" kern="0" dirty="0">
                <a:solidFill>
                  <a:srgbClr val="DC6E00"/>
                </a:solidFill>
                <a:latin typeface="Arial"/>
                <a:cs typeface="Arial" panose="020B0604020202020204" pitchFamily="34" charset="0"/>
              </a:rPr>
              <a:t>(such as data scientists, IT architects, robot coordinators) </a:t>
            </a:r>
          </a:p>
        </p:txBody>
      </p:sp>
      <p:sp>
        <p:nvSpPr>
          <p:cNvPr id="74" name="Rectangle 3"/>
          <p:cNvSpPr>
            <a:spLocks noChangeArrowheads="1"/>
          </p:cNvSpPr>
          <p:nvPr/>
        </p:nvSpPr>
        <p:spPr bwMode="gray">
          <a:xfrm>
            <a:off x="4930141" y="3658342"/>
            <a:ext cx="1308731" cy="791817"/>
          </a:xfrm>
          <a:prstGeom prst="rect">
            <a:avLst/>
          </a:prstGeom>
          <a:noFill/>
          <a:ln w="9525" algn="ctr">
            <a:solidFill>
              <a:srgbClr val="C7CDDA"/>
            </a:solidFill>
            <a:miter lim="800000"/>
            <a:headEnd/>
            <a:tailEnd/>
          </a:ln>
          <a:effectLst/>
        </p:spPr>
        <p:txBody>
          <a:bodyPr lIns="35992" tIns="35992" rIns="35992" bIns="35992"/>
          <a:lstStyle/>
          <a:p>
            <a:pPr defTabSz="629943">
              <a:lnSpc>
                <a:spcPct val="90000"/>
              </a:lnSpc>
              <a:buClr>
                <a:srgbClr val="24B3BA"/>
              </a:buClr>
              <a:defRPr/>
            </a:pPr>
            <a:r>
              <a:rPr lang="en-US" sz="900" b="1" kern="0" dirty="0">
                <a:solidFill>
                  <a:srgbClr val="DC6E00"/>
                </a:solidFill>
                <a:latin typeface="Arial"/>
                <a:cs typeface="Arial" panose="020B0604020202020204" pitchFamily="34" charset="0"/>
              </a:rPr>
              <a:t>Total revenue of digital services </a:t>
            </a:r>
            <a:r>
              <a:rPr lang="en-US" sz="900" i="1" kern="0" dirty="0">
                <a:solidFill>
                  <a:srgbClr val="DC6E00"/>
                </a:solidFill>
                <a:latin typeface="Arial"/>
                <a:cs typeface="Arial" panose="020B0604020202020204" pitchFamily="34" charset="0"/>
              </a:rPr>
              <a:t>(e.g. e-commerce, IT services, online advertising, digital media &amp; content, gaming)</a:t>
            </a:r>
          </a:p>
        </p:txBody>
      </p:sp>
      <p:sp>
        <p:nvSpPr>
          <p:cNvPr id="75" name="Rectangle 3"/>
          <p:cNvSpPr>
            <a:spLocks noChangeArrowheads="1"/>
          </p:cNvSpPr>
          <p:nvPr/>
        </p:nvSpPr>
        <p:spPr bwMode="gray">
          <a:xfrm>
            <a:off x="4930141" y="4475008"/>
            <a:ext cx="1308731" cy="413904"/>
          </a:xfrm>
          <a:prstGeom prst="rect">
            <a:avLst/>
          </a:prstGeom>
          <a:noFill/>
          <a:ln w="9525" algn="ctr">
            <a:solidFill>
              <a:srgbClr val="C7CDDA"/>
            </a:solidFill>
            <a:miter lim="800000"/>
            <a:headEnd/>
            <a:tailEnd/>
          </a:ln>
          <a:effectLst/>
        </p:spPr>
        <p:txBody>
          <a:bodyPr lIns="35992" tIns="35992" rIns="35992" bIns="35992"/>
          <a:lstStyle/>
          <a:p>
            <a:pPr defTabSz="629943">
              <a:lnSpc>
                <a:spcPct val="90000"/>
              </a:lnSpc>
              <a:buClr>
                <a:srgbClr val="24B3BA"/>
              </a:buClr>
              <a:defRPr/>
            </a:pPr>
            <a:r>
              <a:rPr lang="en-US" sz="900" b="1" kern="0">
                <a:solidFill>
                  <a:srgbClr val="DC6E00"/>
                </a:solidFill>
                <a:latin typeface="Arial"/>
                <a:cs typeface="Arial" panose="020B0604020202020204" pitchFamily="34" charset="0"/>
              </a:rPr>
              <a:t>Number of digital service providers in each sub-sector</a:t>
            </a:r>
            <a:endParaRPr lang="en-US" sz="900" b="1" kern="0" dirty="0">
              <a:solidFill>
                <a:srgbClr val="DC6E00"/>
              </a:solidFill>
              <a:latin typeface="Arial"/>
              <a:cs typeface="Arial" panose="020B0604020202020204" pitchFamily="34" charset="0"/>
            </a:endParaRPr>
          </a:p>
        </p:txBody>
      </p:sp>
      <p:sp>
        <p:nvSpPr>
          <p:cNvPr id="76" name="Rectangle 3"/>
          <p:cNvSpPr>
            <a:spLocks noChangeArrowheads="1"/>
          </p:cNvSpPr>
          <p:nvPr/>
        </p:nvSpPr>
        <p:spPr bwMode="gray">
          <a:xfrm>
            <a:off x="4930141" y="4915885"/>
            <a:ext cx="1308731" cy="1178705"/>
          </a:xfrm>
          <a:prstGeom prst="rect">
            <a:avLst/>
          </a:prstGeom>
          <a:noFill/>
          <a:ln w="9525" algn="ctr">
            <a:solidFill>
              <a:srgbClr val="C7CDDA"/>
            </a:solidFill>
            <a:miter lim="800000"/>
            <a:headEnd/>
            <a:tailEnd/>
          </a:ln>
          <a:effectLst/>
        </p:spPr>
        <p:txBody>
          <a:bodyPr lIns="35992" tIns="35992" rIns="35992" bIns="35992"/>
          <a:lstStyle/>
          <a:p>
            <a:pPr defTabSz="629943">
              <a:lnSpc>
                <a:spcPct val="90000"/>
              </a:lnSpc>
              <a:buClr>
                <a:srgbClr val="24B3BA"/>
              </a:buClr>
              <a:defRPr/>
            </a:pPr>
            <a:r>
              <a:rPr lang="en-US" sz="900" b="1" kern="0" dirty="0">
                <a:solidFill>
                  <a:srgbClr val="DC6E00"/>
                </a:solidFill>
                <a:latin typeface="Arial"/>
                <a:cs typeface="Arial" panose="020B0604020202020204" pitchFamily="34" charset="0"/>
              </a:rPr>
              <a:t>Total productivity gain (in $ value) from digital technology adoption in traditional service sector </a:t>
            </a:r>
            <a:r>
              <a:rPr lang="en-US" sz="900" i="1" kern="0" dirty="0">
                <a:solidFill>
                  <a:srgbClr val="DC6E00"/>
                </a:solidFill>
                <a:latin typeface="Arial"/>
                <a:cs typeface="Arial" panose="020B0604020202020204" pitchFamily="34" charset="0"/>
              </a:rPr>
              <a:t>(e.g. digital banking, digital government services, self-driving transportation)</a:t>
            </a:r>
          </a:p>
        </p:txBody>
      </p:sp>
      <p:sp>
        <p:nvSpPr>
          <p:cNvPr id="77" name="Rectangle 3"/>
          <p:cNvSpPr>
            <a:spLocks noChangeArrowheads="1"/>
          </p:cNvSpPr>
          <p:nvPr/>
        </p:nvSpPr>
        <p:spPr bwMode="gray">
          <a:xfrm>
            <a:off x="6277506" y="3656753"/>
            <a:ext cx="1308731" cy="1232159"/>
          </a:xfrm>
          <a:prstGeom prst="rect">
            <a:avLst/>
          </a:prstGeom>
          <a:noFill/>
          <a:ln w="9525" algn="ctr">
            <a:solidFill>
              <a:srgbClr val="C7CDDA"/>
            </a:solidFill>
            <a:miter lim="800000"/>
            <a:headEnd/>
            <a:tailEnd/>
          </a:ln>
          <a:effectLst/>
        </p:spPr>
        <p:txBody>
          <a:bodyPr lIns="35992" tIns="35992" rIns="35992" bIns="35992"/>
          <a:lstStyle/>
          <a:p>
            <a:pPr defTabSz="629943">
              <a:lnSpc>
                <a:spcPct val="90000"/>
              </a:lnSpc>
              <a:buClr>
                <a:srgbClr val="24B3BA"/>
              </a:buClr>
              <a:defRPr/>
            </a:pPr>
            <a:r>
              <a:rPr lang="en-US" sz="900" b="1" kern="0">
                <a:solidFill>
                  <a:srgbClr val="DC6E00"/>
                </a:solidFill>
                <a:latin typeface="Arial"/>
                <a:cs typeface="Arial" panose="020B0604020202020204" pitchFamily="34" charset="0"/>
              </a:rPr>
              <a:t>% of not-for-profit organizations adopted digital technologies</a:t>
            </a:r>
            <a:endParaRPr lang="en-US" sz="900" b="1" kern="0" dirty="0">
              <a:solidFill>
                <a:srgbClr val="DC6E00"/>
              </a:solidFill>
              <a:latin typeface="Arial"/>
              <a:cs typeface="Arial" panose="020B0604020202020204" pitchFamily="34" charset="0"/>
            </a:endParaRPr>
          </a:p>
        </p:txBody>
      </p:sp>
      <p:sp>
        <p:nvSpPr>
          <p:cNvPr id="79" name="Rectangle 3"/>
          <p:cNvSpPr>
            <a:spLocks noChangeArrowheads="1"/>
          </p:cNvSpPr>
          <p:nvPr/>
        </p:nvSpPr>
        <p:spPr bwMode="gray">
          <a:xfrm>
            <a:off x="6277506" y="4915883"/>
            <a:ext cx="1308731" cy="1178706"/>
          </a:xfrm>
          <a:prstGeom prst="rect">
            <a:avLst/>
          </a:prstGeom>
          <a:noFill/>
          <a:ln w="9525" algn="ctr">
            <a:solidFill>
              <a:srgbClr val="C7CDDA"/>
            </a:solidFill>
            <a:miter lim="800000"/>
            <a:headEnd/>
            <a:tailEnd/>
          </a:ln>
          <a:effectLst/>
        </p:spPr>
        <p:txBody>
          <a:bodyPr lIns="35992" tIns="35992" rIns="35992" bIns="35992"/>
          <a:lstStyle/>
          <a:p>
            <a:pPr defTabSz="629943">
              <a:lnSpc>
                <a:spcPct val="90000"/>
              </a:lnSpc>
              <a:buClr>
                <a:srgbClr val="24B3BA"/>
              </a:buClr>
              <a:defRPr/>
            </a:pPr>
            <a:r>
              <a:rPr lang="en-US" sz="900" b="1" kern="0">
                <a:solidFill>
                  <a:srgbClr val="DC6E00"/>
                </a:solidFill>
                <a:latin typeface="Arial"/>
                <a:cs typeface="Arial" panose="020B0604020202020204" pitchFamily="34" charset="0"/>
              </a:rPr>
              <a:t>Number of people engaged with NGOs through social media platforms</a:t>
            </a:r>
            <a:endParaRPr lang="en-US" sz="900" b="1" kern="0" dirty="0">
              <a:solidFill>
                <a:srgbClr val="DC6E00"/>
              </a:solidFill>
              <a:latin typeface="Arial"/>
              <a:cs typeface="Arial" panose="020B0604020202020204" pitchFamily="34" charset="0"/>
            </a:endParaRPr>
          </a:p>
        </p:txBody>
      </p:sp>
      <p:sp>
        <p:nvSpPr>
          <p:cNvPr id="80" name="Rectangle 3"/>
          <p:cNvSpPr>
            <a:spLocks noChangeArrowheads="1"/>
          </p:cNvSpPr>
          <p:nvPr/>
        </p:nvSpPr>
        <p:spPr bwMode="gray">
          <a:xfrm>
            <a:off x="7624870" y="3656753"/>
            <a:ext cx="1308731" cy="1232159"/>
          </a:xfrm>
          <a:prstGeom prst="rect">
            <a:avLst/>
          </a:prstGeom>
          <a:noFill/>
          <a:ln w="9525" algn="ctr">
            <a:solidFill>
              <a:srgbClr val="C7CDDA"/>
            </a:solidFill>
            <a:miter lim="800000"/>
            <a:headEnd/>
            <a:tailEnd/>
          </a:ln>
          <a:effectLst/>
        </p:spPr>
        <p:txBody>
          <a:bodyPr lIns="35992" tIns="35992" rIns="35992" bIns="35992"/>
          <a:lstStyle/>
          <a:p>
            <a:pPr defTabSz="629943">
              <a:lnSpc>
                <a:spcPct val="90000"/>
              </a:lnSpc>
              <a:buClr>
                <a:srgbClr val="24B3BA"/>
              </a:buClr>
              <a:defRPr/>
            </a:pPr>
            <a:r>
              <a:rPr lang="en-US" sz="900" b="1" kern="0">
                <a:solidFill>
                  <a:srgbClr val="DC6E00"/>
                </a:solidFill>
                <a:latin typeface="Arial"/>
                <a:cs typeface="Arial" panose="020B0604020202020204" pitchFamily="34" charset="0"/>
              </a:rPr>
              <a:t>Number of digital technology solutions &amp; patents </a:t>
            </a:r>
            <a:r>
              <a:rPr lang="en-US" sz="900" i="1" kern="0">
                <a:solidFill>
                  <a:srgbClr val="DC6E00"/>
                </a:solidFill>
                <a:latin typeface="Arial"/>
                <a:cs typeface="Arial" panose="020B0604020202020204" pitchFamily="34" charset="0"/>
              </a:rPr>
              <a:t>(according to global criteria) </a:t>
            </a:r>
            <a:r>
              <a:rPr lang="en-US" sz="900" b="1" kern="0">
                <a:solidFill>
                  <a:srgbClr val="DC6E00"/>
                </a:solidFill>
                <a:latin typeface="Arial"/>
                <a:cs typeface="Arial" panose="020B0604020202020204" pitchFamily="34" charset="0"/>
              </a:rPr>
              <a:t>registered annually</a:t>
            </a:r>
            <a:endParaRPr lang="en-US" sz="900" b="1" kern="0" dirty="0">
              <a:solidFill>
                <a:srgbClr val="DC6E00"/>
              </a:solidFill>
              <a:latin typeface="Arial"/>
              <a:cs typeface="Arial" panose="020B0604020202020204" pitchFamily="34" charset="0"/>
            </a:endParaRPr>
          </a:p>
        </p:txBody>
      </p:sp>
      <p:sp>
        <p:nvSpPr>
          <p:cNvPr id="81" name="Rectangle 3"/>
          <p:cNvSpPr>
            <a:spLocks noChangeArrowheads="1"/>
          </p:cNvSpPr>
          <p:nvPr/>
        </p:nvSpPr>
        <p:spPr bwMode="gray">
          <a:xfrm>
            <a:off x="7624870" y="4915883"/>
            <a:ext cx="1308731" cy="1178706"/>
          </a:xfrm>
          <a:prstGeom prst="rect">
            <a:avLst/>
          </a:prstGeom>
          <a:noFill/>
          <a:ln w="9525" algn="ctr">
            <a:solidFill>
              <a:srgbClr val="C7CDDA"/>
            </a:solidFill>
            <a:miter lim="800000"/>
            <a:headEnd/>
            <a:tailEnd/>
          </a:ln>
          <a:effectLst/>
        </p:spPr>
        <p:txBody>
          <a:bodyPr lIns="35992" tIns="35992" rIns="35992" bIns="35992"/>
          <a:lstStyle/>
          <a:p>
            <a:pPr defTabSz="629943">
              <a:lnSpc>
                <a:spcPct val="90000"/>
              </a:lnSpc>
              <a:buClr>
                <a:srgbClr val="24B3BA"/>
              </a:buClr>
              <a:defRPr/>
            </a:pPr>
            <a:r>
              <a:rPr lang="en-US" sz="900" b="1" kern="0" dirty="0">
                <a:solidFill>
                  <a:srgbClr val="DC6E00"/>
                </a:solidFill>
                <a:latin typeface="Arial"/>
                <a:cs typeface="Arial" panose="020B0604020202020204" pitchFamily="34" charset="0"/>
              </a:rPr>
              <a:t>Total R&amp;D spending on digital technology research &amp; innovation as percentage of GDP</a:t>
            </a:r>
          </a:p>
        </p:txBody>
      </p:sp>
      <p:sp>
        <p:nvSpPr>
          <p:cNvPr id="82" name="Rectangle 81"/>
          <p:cNvSpPr/>
          <p:nvPr/>
        </p:nvSpPr>
        <p:spPr>
          <a:xfrm>
            <a:off x="404783" y="3657548"/>
            <a:ext cx="512815" cy="2437835"/>
          </a:xfrm>
          <a:prstGeom prst="rect">
            <a:avLst/>
          </a:prstGeom>
          <a:solidFill>
            <a:schemeClr val="tx2"/>
          </a:solidFill>
          <a:ln w="6350">
            <a:noFill/>
          </a:ln>
        </p:spPr>
        <p:style>
          <a:lnRef idx="2">
            <a:schemeClr val="accent1">
              <a:shade val="50000"/>
            </a:schemeClr>
          </a:lnRef>
          <a:fillRef idx="1">
            <a:schemeClr val="accent1"/>
          </a:fillRef>
          <a:effectRef idx="0">
            <a:schemeClr val="accent1"/>
          </a:effectRef>
          <a:fontRef idx="minor">
            <a:schemeClr val="lt1"/>
          </a:fontRef>
        </p:style>
        <p:txBody>
          <a:bodyPr vert="vert270" lIns="35979" rIns="35979" anchor="ctr"/>
          <a:lstStyle/>
          <a:p>
            <a:pPr algn="ctr" defTabSz="629754">
              <a:defRPr/>
            </a:pPr>
            <a:r>
              <a:rPr lang="en-US" b="1" dirty="0">
                <a:solidFill>
                  <a:srgbClr val="FFFFFF"/>
                </a:solidFill>
              </a:rPr>
              <a:t>Metrics</a:t>
            </a:r>
          </a:p>
        </p:txBody>
      </p:sp>
      <p:cxnSp>
        <p:nvCxnSpPr>
          <p:cNvPr id="86" name="Straight Connector 85"/>
          <p:cNvCxnSpPr/>
          <p:nvPr/>
        </p:nvCxnSpPr>
        <p:spPr>
          <a:xfrm>
            <a:off x="564049" y="3580571"/>
            <a:ext cx="11065489" cy="0"/>
          </a:xfrm>
          <a:prstGeom prst="line">
            <a:avLst/>
          </a:prstGeom>
          <a:ln w="3175">
            <a:solidFill>
              <a:schemeClr val="bg1">
                <a:lumMod val="65000"/>
              </a:schemeClr>
            </a:solidFill>
            <a:prstDash val="dash"/>
            <a:tailEnd type="none" w="lg" len="lg"/>
          </a:ln>
        </p:spPr>
        <p:style>
          <a:lnRef idx="1">
            <a:schemeClr val="accent1"/>
          </a:lnRef>
          <a:fillRef idx="0">
            <a:schemeClr val="accent1"/>
          </a:fillRef>
          <a:effectRef idx="0">
            <a:schemeClr val="accent1"/>
          </a:effectRef>
          <a:fontRef idx="minor">
            <a:schemeClr val="tx1"/>
          </a:fontRef>
        </p:style>
      </p:cxnSp>
      <p:sp>
        <p:nvSpPr>
          <p:cNvPr id="91" name="Rectangle 2"/>
          <p:cNvSpPr>
            <a:spLocks noChangeArrowheads="1"/>
          </p:cNvSpPr>
          <p:nvPr/>
        </p:nvSpPr>
        <p:spPr bwMode="gray">
          <a:xfrm>
            <a:off x="1051300" y="1171909"/>
            <a:ext cx="2494971" cy="486645"/>
          </a:xfrm>
          <a:prstGeom prst="rect">
            <a:avLst/>
          </a:prstGeom>
          <a:solidFill>
            <a:schemeClr val="bg1"/>
          </a:solidFill>
          <a:ln w="9525" algn="ctr">
            <a:noFill/>
            <a:miter lim="800000"/>
            <a:headEnd/>
            <a:tailEnd/>
          </a:ln>
          <a:effectLst>
            <a:outerShdw dist="25400" dir="5400000" sx="99000" sy="99000" algn="ctr" rotWithShape="0">
              <a:schemeClr val="tx2"/>
            </a:outerShdw>
          </a:effectLst>
        </p:spPr>
        <p:txBody>
          <a:bodyPr wrap="square" lIns="103841" tIns="103841" rIns="103841" bIns="103841" anchor="b">
            <a:spAutoFit/>
          </a:bodyPr>
          <a:lstStyle/>
          <a:p>
            <a:pPr algn="ctr" defTabSz="629754">
              <a:defRPr/>
            </a:pPr>
            <a:r>
              <a:rPr lang="en-US" b="1" dirty="0">
                <a:solidFill>
                  <a:srgbClr val="808080"/>
                </a:solidFill>
              </a:rPr>
              <a:t>Brief</a:t>
            </a:r>
          </a:p>
        </p:txBody>
      </p:sp>
      <p:sp>
        <p:nvSpPr>
          <p:cNvPr id="78" name="Rectangle 77"/>
          <p:cNvSpPr/>
          <p:nvPr/>
        </p:nvSpPr>
        <p:spPr>
          <a:xfrm>
            <a:off x="1412" y="-8642"/>
            <a:ext cx="1648768" cy="474779"/>
          </a:xfrm>
          <a:prstGeom prst="rect">
            <a:avLst/>
          </a:prstGeom>
          <a:solidFill>
            <a:srgbClr val="93C674"/>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b="1" dirty="0">
                <a:solidFill>
                  <a:schemeClr val="bg1"/>
                </a:solidFill>
              </a:rPr>
              <a:t>Objectives</a:t>
            </a:r>
          </a:p>
        </p:txBody>
      </p:sp>
      <p:sp>
        <p:nvSpPr>
          <p:cNvPr id="87" name="Rectangle 86"/>
          <p:cNvSpPr/>
          <p:nvPr/>
        </p:nvSpPr>
        <p:spPr>
          <a:xfrm>
            <a:off x="1652682" y="-8643"/>
            <a:ext cx="2831587" cy="474781"/>
          </a:xfrm>
          <a:prstGeom prst="rect">
            <a:avLst/>
          </a:prstGeom>
          <a:solidFill>
            <a:srgbClr val="B2B2B2"/>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b="1" dirty="0">
                <a:solidFill>
                  <a:schemeClr val="bg1"/>
                </a:solidFill>
              </a:rPr>
              <a:t>Digital economy development</a:t>
            </a:r>
          </a:p>
        </p:txBody>
      </p:sp>
      <p:pic>
        <p:nvPicPr>
          <p:cNvPr id="93" name="Picture 92">
            <a:extLst>
              <a:ext uri="{FF2B5EF4-FFF2-40B4-BE49-F238E27FC236}">
                <a16:creationId xmlns:a16="http://schemas.microsoft.com/office/drawing/2014/main" id="{00495FC6-4FA6-5247-91CA-1F2F3FCE81A9}"/>
              </a:ext>
            </a:extLst>
          </p:cNvPr>
          <p:cNvPicPr>
            <a:picLocks noChangeAspect="1"/>
          </p:cNvPicPr>
          <p:nvPr/>
        </p:nvPicPr>
        <p:blipFill>
          <a:blip r:embed="rId6"/>
          <a:stretch>
            <a:fillRect/>
          </a:stretch>
        </p:blipFill>
        <p:spPr>
          <a:xfrm>
            <a:off x="10964089" y="6094589"/>
            <a:ext cx="1227295" cy="761824"/>
          </a:xfrm>
          <a:prstGeom prst="rect">
            <a:avLst/>
          </a:prstGeom>
        </p:spPr>
      </p:pic>
    </p:spTree>
    <p:extLst>
      <p:ext uri="{BB962C8B-B14F-4D97-AF65-F5344CB8AC3E}">
        <p14:creationId xmlns:p14="http://schemas.microsoft.com/office/powerpoint/2010/main" val="692046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0274" name="Object 2" hidden="1"/>
          <p:cNvGraphicFramePr>
            <a:graphicFrameLocks noChangeAspect="1"/>
          </p:cNvGraphicFramePr>
          <p:nvPr>
            <p:custDataLst>
              <p:tags r:id="rId2"/>
            </p:custDataLst>
          </p:nvPr>
        </p:nvGraphicFramePr>
        <p:xfrm>
          <a:off x="3794" y="1589"/>
          <a:ext cx="1587" cy="1587"/>
        </p:xfrm>
        <a:graphic>
          <a:graphicData uri="http://schemas.openxmlformats.org/presentationml/2006/ole">
            <mc:AlternateContent xmlns:mc="http://schemas.openxmlformats.org/markup-compatibility/2006">
              <mc:Choice xmlns:v="urn:schemas-microsoft-com:vml" Requires="v">
                <p:oleObj spid="_x0000_s9243" name="think-cell Slide" r:id="rId5" imgW="216" imgH="216" progId="TCLayout.ActiveDocument.1">
                  <p:embed/>
                </p:oleObj>
              </mc:Choice>
              <mc:Fallback>
                <p:oleObj name="think-cell Slide" r:id="rId5" imgW="216" imgH="216" progId="TCLayout.ActiveDocument.1">
                  <p:embed/>
                  <p:pic>
                    <p:nvPicPr>
                      <p:cNvPr id="310274"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94" y="1589"/>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itle 2"/>
          <p:cNvSpPr>
            <a:spLocks noGrp="1"/>
          </p:cNvSpPr>
          <p:nvPr>
            <p:ph type="title"/>
          </p:nvPr>
        </p:nvSpPr>
        <p:spPr>
          <a:xfrm>
            <a:off x="838199" y="365125"/>
            <a:ext cx="10788165" cy="1060119"/>
          </a:xfrm>
        </p:spPr>
        <p:txBody>
          <a:bodyPr/>
          <a:lstStyle/>
          <a:p>
            <a:pPr>
              <a:spcBef>
                <a:spcPts val="0"/>
              </a:spcBef>
              <a:defRPr/>
            </a:pPr>
            <a:r>
              <a:rPr lang="en-US" sz="2799" dirty="0"/>
              <a:t>Develop the e-Government</a:t>
            </a:r>
            <a:br>
              <a:rPr lang="en-US" sz="2799" dirty="0"/>
            </a:br>
            <a:r>
              <a:rPr lang="en-US" sz="1600" i="1" dirty="0"/>
              <a:t>Brief, attributes and metrics</a:t>
            </a:r>
          </a:p>
        </p:txBody>
      </p:sp>
      <p:sp>
        <p:nvSpPr>
          <p:cNvPr id="310293" name="Freeform 60"/>
          <p:cNvSpPr>
            <a:spLocks noEditPoints="1"/>
          </p:cNvSpPr>
          <p:nvPr/>
        </p:nvSpPr>
        <p:spPr bwMode="auto">
          <a:xfrm>
            <a:off x="4290000" y="2826685"/>
            <a:ext cx="636440" cy="631679"/>
          </a:xfrm>
          <a:custGeom>
            <a:avLst/>
            <a:gdLst>
              <a:gd name="T0" fmla="*/ 2036397028 w 199"/>
              <a:gd name="T1" fmla="*/ 1008089552 h 198"/>
              <a:gd name="T2" fmla="*/ 1013081826 w 199"/>
              <a:gd name="T3" fmla="*/ 0 h 198"/>
              <a:gd name="T4" fmla="*/ 0 w 199"/>
              <a:gd name="T5" fmla="*/ 1008089552 h 198"/>
              <a:gd name="T6" fmla="*/ 1013081826 w 199"/>
              <a:gd name="T7" fmla="*/ 2016175912 h 198"/>
              <a:gd name="T8" fmla="*/ 1146112514 w 199"/>
              <a:gd name="T9" fmla="*/ 2016175912 h 198"/>
              <a:gd name="T10" fmla="*/ 1268909827 w 199"/>
              <a:gd name="T11" fmla="*/ 1893984786 h 198"/>
              <a:gd name="T12" fmla="*/ 1146112514 w 199"/>
              <a:gd name="T13" fmla="*/ 1761607876 h 198"/>
              <a:gd name="T14" fmla="*/ 1013081826 w 199"/>
              <a:gd name="T15" fmla="*/ 1761607876 h 198"/>
              <a:gd name="T16" fmla="*/ 255828001 w 199"/>
              <a:gd name="T17" fmla="*/ 1008089552 h 198"/>
              <a:gd name="T18" fmla="*/ 1013081826 w 199"/>
              <a:gd name="T19" fmla="*/ 244385443 h 198"/>
              <a:gd name="T20" fmla="*/ 1780569027 w 199"/>
              <a:gd name="T21" fmla="*/ 1008089552 h 198"/>
              <a:gd name="T22" fmla="*/ 1780569027 w 199"/>
              <a:gd name="T23" fmla="*/ 1384848714 h 198"/>
              <a:gd name="T24" fmla="*/ 1647538339 w 199"/>
              <a:gd name="T25" fmla="*/ 1517222433 h 198"/>
              <a:gd name="T26" fmla="*/ 1524741026 w 199"/>
              <a:gd name="T27" fmla="*/ 1384848714 h 198"/>
              <a:gd name="T28" fmla="*/ 1524741026 w 199"/>
              <a:gd name="T29" fmla="*/ 1008089552 h 198"/>
              <a:gd name="T30" fmla="*/ 1013081826 w 199"/>
              <a:gd name="T31" fmla="*/ 498953479 h 198"/>
              <a:gd name="T32" fmla="*/ 511656002 w 199"/>
              <a:gd name="T33" fmla="*/ 1008089552 h 198"/>
              <a:gd name="T34" fmla="*/ 1013081826 w 199"/>
              <a:gd name="T35" fmla="*/ 1517222433 h 198"/>
              <a:gd name="T36" fmla="*/ 1279143203 w 199"/>
              <a:gd name="T37" fmla="*/ 1435761683 h 198"/>
              <a:gd name="T38" fmla="*/ 1647538339 w 199"/>
              <a:gd name="T39" fmla="*/ 1761607876 h 198"/>
              <a:gd name="T40" fmla="*/ 2036397028 w 199"/>
              <a:gd name="T41" fmla="*/ 1384848714 h 198"/>
              <a:gd name="T42" fmla="*/ 2036397028 w 199"/>
              <a:gd name="T43" fmla="*/ 1008089552 h 198"/>
              <a:gd name="T44" fmla="*/ 1013081826 w 199"/>
              <a:gd name="T45" fmla="*/ 1262654397 h 198"/>
              <a:gd name="T46" fmla="*/ 757253825 w 199"/>
              <a:gd name="T47" fmla="*/ 1008089552 h 198"/>
              <a:gd name="T48" fmla="*/ 1013081826 w 199"/>
              <a:gd name="T49" fmla="*/ 753521515 h 198"/>
              <a:gd name="T50" fmla="*/ 1268909827 w 199"/>
              <a:gd name="T51" fmla="*/ 1008089552 h 198"/>
              <a:gd name="T52" fmla="*/ 1013081826 w 199"/>
              <a:gd name="T53" fmla="*/ 1262654397 h 19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99"/>
              <a:gd name="T82" fmla="*/ 0 h 198"/>
              <a:gd name="T83" fmla="*/ 199 w 199"/>
              <a:gd name="T84" fmla="*/ 198 h 198"/>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99" h="198">
                <a:moveTo>
                  <a:pt x="199" y="99"/>
                </a:moveTo>
                <a:cubicBezTo>
                  <a:pt x="199" y="44"/>
                  <a:pt x="154" y="0"/>
                  <a:pt x="99" y="0"/>
                </a:cubicBezTo>
                <a:cubicBezTo>
                  <a:pt x="44" y="0"/>
                  <a:pt x="0" y="44"/>
                  <a:pt x="0" y="99"/>
                </a:cubicBezTo>
                <a:cubicBezTo>
                  <a:pt x="0" y="154"/>
                  <a:pt x="44" y="198"/>
                  <a:pt x="99" y="198"/>
                </a:cubicBezTo>
                <a:cubicBezTo>
                  <a:pt x="112" y="198"/>
                  <a:pt x="112" y="198"/>
                  <a:pt x="112" y="198"/>
                </a:cubicBezTo>
                <a:cubicBezTo>
                  <a:pt x="118" y="198"/>
                  <a:pt x="124" y="193"/>
                  <a:pt x="124" y="186"/>
                </a:cubicBezTo>
                <a:cubicBezTo>
                  <a:pt x="124" y="179"/>
                  <a:pt x="118" y="173"/>
                  <a:pt x="112" y="173"/>
                </a:cubicBezTo>
                <a:cubicBezTo>
                  <a:pt x="99" y="173"/>
                  <a:pt x="99" y="173"/>
                  <a:pt x="99" y="173"/>
                </a:cubicBezTo>
                <a:cubicBezTo>
                  <a:pt x="58" y="173"/>
                  <a:pt x="25" y="140"/>
                  <a:pt x="25" y="99"/>
                </a:cubicBezTo>
                <a:cubicBezTo>
                  <a:pt x="25" y="58"/>
                  <a:pt x="58" y="24"/>
                  <a:pt x="99" y="24"/>
                </a:cubicBezTo>
                <a:cubicBezTo>
                  <a:pt x="140" y="24"/>
                  <a:pt x="174" y="58"/>
                  <a:pt x="174" y="99"/>
                </a:cubicBezTo>
                <a:cubicBezTo>
                  <a:pt x="174" y="136"/>
                  <a:pt x="174" y="136"/>
                  <a:pt x="174" y="136"/>
                </a:cubicBezTo>
                <a:cubicBezTo>
                  <a:pt x="174" y="143"/>
                  <a:pt x="168" y="149"/>
                  <a:pt x="161" y="149"/>
                </a:cubicBezTo>
                <a:cubicBezTo>
                  <a:pt x="154" y="149"/>
                  <a:pt x="149" y="143"/>
                  <a:pt x="149" y="136"/>
                </a:cubicBezTo>
                <a:cubicBezTo>
                  <a:pt x="149" y="99"/>
                  <a:pt x="149" y="99"/>
                  <a:pt x="149" y="99"/>
                </a:cubicBezTo>
                <a:cubicBezTo>
                  <a:pt x="149" y="71"/>
                  <a:pt x="127" y="49"/>
                  <a:pt x="99" y="49"/>
                </a:cubicBezTo>
                <a:cubicBezTo>
                  <a:pt x="72" y="49"/>
                  <a:pt x="50" y="71"/>
                  <a:pt x="50" y="99"/>
                </a:cubicBezTo>
                <a:cubicBezTo>
                  <a:pt x="50" y="126"/>
                  <a:pt x="72" y="149"/>
                  <a:pt x="99" y="149"/>
                </a:cubicBezTo>
                <a:cubicBezTo>
                  <a:pt x="109" y="149"/>
                  <a:pt x="117" y="146"/>
                  <a:pt x="125" y="141"/>
                </a:cubicBezTo>
                <a:cubicBezTo>
                  <a:pt x="127" y="159"/>
                  <a:pt x="143" y="173"/>
                  <a:pt x="161" y="173"/>
                </a:cubicBezTo>
                <a:cubicBezTo>
                  <a:pt x="182" y="173"/>
                  <a:pt x="199" y="157"/>
                  <a:pt x="199" y="136"/>
                </a:cubicBezTo>
                <a:lnTo>
                  <a:pt x="199" y="99"/>
                </a:lnTo>
                <a:close/>
                <a:moveTo>
                  <a:pt x="99" y="124"/>
                </a:moveTo>
                <a:cubicBezTo>
                  <a:pt x="85" y="124"/>
                  <a:pt x="74" y="113"/>
                  <a:pt x="74" y="99"/>
                </a:cubicBezTo>
                <a:cubicBezTo>
                  <a:pt x="74" y="85"/>
                  <a:pt x="85" y="74"/>
                  <a:pt x="99" y="74"/>
                </a:cubicBezTo>
                <a:cubicBezTo>
                  <a:pt x="113" y="74"/>
                  <a:pt x="124" y="85"/>
                  <a:pt x="124" y="99"/>
                </a:cubicBezTo>
                <a:cubicBezTo>
                  <a:pt x="124" y="113"/>
                  <a:pt x="113" y="124"/>
                  <a:pt x="99" y="124"/>
                </a:cubicBezTo>
                <a:close/>
              </a:path>
            </a:pathLst>
          </a:custGeom>
          <a:solidFill>
            <a:srgbClr val="24B3BA"/>
          </a:solidFill>
          <a:ln w="9525">
            <a:noFill/>
            <a:round/>
            <a:headEnd/>
            <a:tailEnd/>
          </a:ln>
        </p:spPr>
        <p:txBody>
          <a:bodyPr/>
          <a:lstStyle/>
          <a:p>
            <a:endParaRPr lang="en-US"/>
          </a:p>
        </p:txBody>
      </p:sp>
      <p:grpSp>
        <p:nvGrpSpPr>
          <p:cNvPr id="2" name="Group 61"/>
          <p:cNvGrpSpPr/>
          <p:nvPr/>
        </p:nvGrpSpPr>
        <p:grpSpPr>
          <a:xfrm>
            <a:off x="6235885" y="2822887"/>
            <a:ext cx="786305" cy="638668"/>
            <a:chOff x="0" y="0"/>
            <a:chExt cx="3060700" cy="2486025"/>
          </a:xfrm>
          <a:solidFill>
            <a:srgbClr val="24B3BA"/>
          </a:solidFill>
        </p:grpSpPr>
        <p:sp>
          <p:nvSpPr>
            <p:cNvPr id="63" name="Freeform 62"/>
            <p:cNvSpPr>
              <a:spLocks noEditPoints="1"/>
            </p:cNvSpPr>
            <p:nvPr/>
          </p:nvSpPr>
          <p:spPr bwMode="auto">
            <a:xfrm>
              <a:off x="0" y="0"/>
              <a:ext cx="3060700" cy="2070100"/>
            </a:xfrm>
            <a:custGeom>
              <a:avLst/>
              <a:gdLst/>
              <a:ahLst/>
              <a:cxnLst>
                <a:cxn ang="0">
                  <a:pos x="408" y="552"/>
                </a:cxn>
                <a:cxn ang="0">
                  <a:pos x="34" y="552"/>
                </a:cxn>
                <a:cxn ang="0">
                  <a:pos x="0" y="519"/>
                </a:cxn>
                <a:cxn ang="0">
                  <a:pos x="0" y="33"/>
                </a:cxn>
                <a:cxn ang="0">
                  <a:pos x="34" y="0"/>
                </a:cxn>
                <a:cxn ang="0">
                  <a:pos x="782" y="0"/>
                </a:cxn>
                <a:cxn ang="0">
                  <a:pos x="816" y="34"/>
                </a:cxn>
                <a:cxn ang="0">
                  <a:pos x="816" y="522"/>
                </a:cxn>
                <a:cxn ang="0">
                  <a:pos x="786" y="551"/>
                </a:cxn>
                <a:cxn ang="0">
                  <a:pos x="408" y="552"/>
                </a:cxn>
                <a:cxn ang="0">
                  <a:pos x="780" y="37"/>
                </a:cxn>
                <a:cxn ang="0">
                  <a:pos x="37" y="37"/>
                </a:cxn>
                <a:cxn ang="0">
                  <a:pos x="37" y="451"/>
                </a:cxn>
                <a:cxn ang="0">
                  <a:pos x="780" y="451"/>
                </a:cxn>
                <a:cxn ang="0">
                  <a:pos x="780" y="37"/>
                </a:cxn>
              </a:cxnLst>
              <a:rect l="0" t="0" r="r" b="b"/>
              <a:pathLst>
                <a:path w="816" h="552">
                  <a:moveTo>
                    <a:pt x="408" y="552"/>
                  </a:moveTo>
                  <a:cubicBezTo>
                    <a:pt x="283" y="552"/>
                    <a:pt x="159" y="552"/>
                    <a:pt x="34" y="552"/>
                  </a:cubicBezTo>
                  <a:cubicBezTo>
                    <a:pt x="5" y="552"/>
                    <a:pt x="0" y="547"/>
                    <a:pt x="0" y="519"/>
                  </a:cubicBezTo>
                  <a:cubicBezTo>
                    <a:pt x="0" y="357"/>
                    <a:pt x="0" y="195"/>
                    <a:pt x="0" y="33"/>
                  </a:cubicBezTo>
                  <a:cubicBezTo>
                    <a:pt x="0" y="5"/>
                    <a:pt x="5" y="0"/>
                    <a:pt x="34" y="0"/>
                  </a:cubicBezTo>
                  <a:cubicBezTo>
                    <a:pt x="283" y="0"/>
                    <a:pt x="532" y="0"/>
                    <a:pt x="782" y="0"/>
                  </a:cubicBezTo>
                  <a:cubicBezTo>
                    <a:pt x="814" y="0"/>
                    <a:pt x="816" y="2"/>
                    <a:pt x="816" y="34"/>
                  </a:cubicBezTo>
                  <a:cubicBezTo>
                    <a:pt x="816" y="197"/>
                    <a:pt x="816" y="359"/>
                    <a:pt x="816" y="522"/>
                  </a:cubicBezTo>
                  <a:cubicBezTo>
                    <a:pt x="816" y="548"/>
                    <a:pt x="812" y="551"/>
                    <a:pt x="786" y="551"/>
                  </a:cubicBezTo>
                  <a:cubicBezTo>
                    <a:pt x="660" y="552"/>
                    <a:pt x="534" y="552"/>
                    <a:pt x="408" y="552"/>
                  </a:cubicBezTo>
                  <a:close/>
                  <a:moveTo>
                    <a:pt x="780" y="37"/>
                  </a:moveTo>
                  <a:cubicBezTo>
                    <a:pt x="531" y="37"/>
                    <a:pt x="284" y="37"/>
                    <a:pt x="37" y="37"/>
                  </a:cubicBezTo>
                  <a:cubicBezTo>
                    <a:pt x="37" y="176"/>
                    <a:pt x="37" y="314"/>
                    <a:pt x="37" y="451"/>
                  </a:cubicBezTo>
                  <a:cubicBezTo>
                    <a:pt x="285" y="451"/>
                    <a:pt x="532" y="451"/>
                    <a:pt x="780" y="451"/>
                  </a:cubicBezTo>
                  <a:cubicBezTo>
                    <a:pt x="780" y="312"/>
                    <a:pt x="780" y="175"/>
                    <a:pt x="780" y="37"/>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en-US" sz="1200" dirty="0">
                <a:solidFill>
                  <a:srgbClr val="808080"/>
                </a:solidFill>
              </a:endParaRPr>
            </a:p>
          </p:txBody>
        </p:sp>
        <p:sp>
          <p:nvSpPr>
            <p:cNvPr id="64" name="Freeform 63"/>
            <p:cNvSpPr>
              <a:spLocks/>
            </p:cNvSpPr>
            <p:nvPr/>
          </p:nvSpPr>
          <p:spPr bwMode="auto">
            <a:xfrm>
              <a:off x="1016000" y="2147887"/>
              <a:ext cx="1035050" cy="338138"/>
            </a:xfrm>
            <a:custGeom>
              <a:avLst/>
              <a:gdLst/>
              <a:ahLst/>
              <a:cxnLst>
                <a:cxn ang="0">
                  <a:pos x="0" y="90"/>
                </a:cxn>
                <a:cxn ang="0">
                  <a:pos x="5" y="72"/>
                </a:cxn>
                <a:cxn ang="0">
                  <a:pos x="45" y="0"/>
                </a:cxn>
                <a:cxn ang="0">
                  <a:pos x="227" y="0"/>
                </a:cxn>
                <a:cxn ang="0">
                  <a:pos x="229" y="14"/>
                </a:cxn>
                <a:cxn ang="0">
                  <a:pos x="266" y="71"/>
                </a:cxn>
                <a:cxn ang="0">
                  <a:pos x="276" y="83"/>
                </a:cxn>
                <a:cxn ang="0">
                  <a:pos x="263" y="90"/>
                </a:cxn>
                <a:cxn ang="0">
                  <a:pos x="0" y="90"/>
                </a:cxn>
              </a:cxnLst>
              <a:rect l="0" t="0" r="r" b="b"/>
              <a:pathLst>
                <a:path w="276" h="90">
                  <a:moveTo>
                    <a:pt x="0" y="90"/>
                  </a:moveTo>
                  <a:cubicBezTo>
                    <a:pt x="2" y="82"/>
                    <a:pt x="2" y="73"/>
                    <a:pt x="5" y="72"/>
                  </a:cubicBezTo>
                  <a:cubicBezTo>
                    <a:pt x="39" y="60"/>
                    <a:pt x="49" y="34"/>
                    <a:pt x="45" y="0"/>
                  </a:cubicBezTo>
                  <a:cubicBezTo>
                    <a:pt x="107" y="0"/>
                    <a:pt x="166" y="0"/>
                    <a:pt x="227" y="0"/>
                  </a:cubicBezTo>
                  <a:cubicBezTo>
                    <a:pt x="228" y="5"/>
                    <a:pt x="229" y="10"/>
                    <a:pt x="229" y="14"/>
                  </a:cubicBezTo>
                  <a:cubicBezTo>
                    <a:pt x="229" y="41"/>
                    <a:pt x="240" y="60"/>
                    <a:pt x="266" y="71"/>
                  </a:cubicBezTo>
                  <a:cubicBezTo>
                    <a:pt x="270" y="72"/>
                    <a:pt x="273" y="79"/>
                    <a:pt x="276" y="83"/>
                  </a:cubicBezTo>
                  <a:cubicBezTo>
                    <a:pt x="272" y="86"/>
                    <a:pt x="267" y="90"/>
                    <a:pt x="263" y="90"/>
                  </a:cubicBezTo>
                  <a:cubicBezTo>
                    <a:pt x="177" y="90"/>
                    <a:pt x="90" y="90"/>
                    <a:pt x="0" y="90"/>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en-US" sz="1200" dirty="0">
                <a:solidFill>
                  <a:srgbClr val="808080"/>
                </a:solidFill>
              </a:endParaRPr>
            </a:p>
          </p:txBody>
        </p:sp>
        <p:sp>
          <p:nvSpPr>
            <p:cNvPr id="65" name="Freeform 64"/>
            <p:cNvSpPr>
              <a:spLocks noEditPoints="1"/>
            </p:cNvSpPr>
            <p:nvPr/>
          </p:nvSpPr>
          <p:spPr bwMode="auto">
            <a:xfrm>
              <a:off x="1087437" y="198437"/>
              <a:ext cx="927100" cy="1279525"/>
            </a:xfrm>
            <a:custGeom>
              <a:avLst/>
              <a:gdLst/>
              <a:ahLst/>
              <a:cxnLst>
                <a:cxn ang="0">
                  <a:pos x="115" y="70"/>
                </a:cxn>
                <a:cxn ang="0">
                  <a:pos x="115" y="0"/>
                </a:cxn>
                <a:cxn ang="0">
                  <a:pos x="192" y="0"/>
                </a:cxn>
                <a:cxn ang="0">
                  <a:pos x="192" y="54"/>
                </a:cxn>
                <a:cxn ang="0">
                  <a:pos x="129" y="54"/>
                </a:cxn>
                <a:cxn ang="0">
                  <a:pos x="140" y="74"/>
                </a:cxn>
                <a:cxn ang="0">
                  <a:pos x="209" y="113"/>
                </a:cxn>
                <a:cxn ang="0">
                  <a:pos x="237" y="175"/>
                </a:cxn>
                <a:cxn ang="0">
                  <a:pos x="222" y="188"/>
                </a:cxn>
                <a:cxn ang="0">
                  <a:pos x="222" y="305"/>
                </a:cxn>
                <a:cxn ang="0">
                  <a:pos x="238" y="341"/>
                </a:cxn>
                <a:cxn ang="0">
                  <a:pos x="0" y="341"/>
                </a:cxn>
                <a:cxn ang="0">
                  <a:pos x="0" y="309"/>
                </a:cxn>
                <a:cxn ang="0">
                  <a:pos x="17" y="306"/>
                </a:cxn>
                <a:cxn ang="0">
                  <a:pos x="17" y="189"/>
                </a:cxn>
                <a:cxn ang="0">
                  <a:pos x="4" y="165"/>
                </a:cxn>
                <a:cxn ang="0">
                  <a:pos x="97" y="75"/>
                </a:cxn>
                <a:cxn ang="0">
                  <a:pos x="115" y="70"/>
                </a:cxn>
                <a:cxn ang="0">
                  <a:pos x="73" y="306"/>
                </a:cxn>
                <a:cxn ang="0">
                  <a:pos x="73" y="187"/>
                </a:cxn>
                <a:cxn ang="0">
                  <a:pos x="51" y="188"/>
                </a:cxn>
                <a:cxn ang="0">
                  <a:pos x="51" y="306"/>
                </a:cxn>
                <a:cxn ang="0">
                  <a:pos x="73" y="306"/>
                </a:cxn>
                <a:cxn ang="0">
                  <a:pos x="107" y="187"/>
                </a:cxn>
                <a:cxn ang="0">
                  <a:pos x="107" y="307"/>
                </a:cxn>
                <a:cxn ang="0">
                  <a:pos x="129" y="306"/>
                </a:cxn>
                <a:cxn ang="0">
                  <a:pos x="129" y="187"/>
                </a:cxn>
                <a:cxn ang="0">
                  <a:pos x="107" y="187"/>
                </a:cxn>
                <a:cxn ang="0">
                  <a:pos x="185" y="307"/>
                </a:cxn>
                <a:cxn ang="0">
                  <a:pos x="185" y="187"/>
                </a:cxn>
                <a:cxn ang="0">
                  <a:pos x="163" y="188"/>
                </a:cxn>
                <a:cxn ang="0">
                  <a:pos x="163" y="307"/>
                </a:cxn>
                <a:cxn ang="0">
                  <a:pos x="185" y="307"/>
                </a:cxn>
              </a:cxnLst>
              <a:rect l="0" t="0" r="r" b="b"/>
              <a:pathLst>
                <a:path w="247" h="341">
                  <a:moveTo>
                    <a:pt x="115" y="70"/>
                  </a:moveTo>
                  <a:cubicBezTo>
                    <a:pt x="115" y="46"/>
                    <a:pt x="115" y="24"/>
                    <a:pt x="115" y="0"/>
                  </a:cubicBezTo>
                  <a:cubicBezTo>
                    <a:pt x="141" y="0"/>
                    <a:pt x="166" y="0"/>
                    <a:pt x="192" y="0"/>
                  </a:cubicBezTo>
                  <a:cubicBezTo>
                    <a:pt x="192" y="18"/>
                    <a:pt x="192" y="35"/>
                    <a:pt x="192" y="54"/>
                  </a:cubicBezTo>
                  <a:cubicBezTo>
                    <a:pt x="171" y="54"/>
                    <a:pt x="150" y="54"/>
                    <a:pt x="129" y="54"/>
                  </a:cubicBezTo>
                  <a:cubicBezTo>
                    <a:pt x="120" y="69"/>
                    <a:pt x="131" y="73"/>
                    <a:pt x="140" y="74"/>
                  </a:cubicBezTo>
                  <a:cubicBezTo>
                    <a:pt x="169" y="78"/>
                    <a:pt x="193" y="90"/>
                    <a:pt x="209" y="113"/>
                  </a:cubicBezTo>
                  <a:cubicBezTo>
                    <a:pt x="221" y="132"/>
                    <a:pt x="229" y="154"/>
                    <a:pt x="237" y="175"/>
                  </a:cubicBezTo>
                  <a:cubicBezTo>
                    <a:pt x="238" y="179"/>
                    <a:pt x="230" y="185"/>
                    <a:pt x="222" y="188"/>
                  </a:cubicBezTo>
                  <a:cubicBezTo>
                    <a:pt x="222" y="227"/>
                    <a:pt x="222" y="265"/>
                    <a:pt x="222" y="305"/>
                  </a:cubicBezTo>
                  <a:cubicBezTo>
                    <a:pt x="247" y="308"/>
                    <a:pt x="234" y="327"/>
                    <a:pt x="238" y="341"/>
                  </a:cubicBezTo>
                  <a:cubicBezTo>
                    <a:pt x="158" y="341"/>
                    <a:pt x="80" y="341"/>
                    <a:pt x="0" y="341"/>
                  </a:cubicBezTo>
                  <a:cubicBezTo>
                    <a:pt x="0" y="331"/>
                    <a:pt x="0" y="321"/>
                    <a:pt x="0" y="309"/>
                  </a:cubicBezTo>
                  <a:cubicBezTo>
                    <a:pt x="5" y="308"/>
                    <a:pt x="11" y="307"/>
                    <a:pt x="17" y="306"/>
                  </a:cubicBezTo>
                  <a:cubicBezTo>
                    <a:pt x="17" y="267"/>
                    <a:pt x="17" y="229"/>
                    <a:pt x="17" y="189"/>
                  </a:cubicBezTo>
                  <a:cubicBezTo>
                    <a:pt x="1" y="188"/>
                    <a:pt x="0" y="178"/>
                    <a:pt x="4" y="165"/>
                  </a:cubicBezTo>
                  <a:cubicBezTo>
                    <a:pt x="17" y="116"/>
                    <a:pt x="46" y="84"/>
                    <a:pt x="97" y="75"/>
                  </a:cubicBezTo>
                  <a:cubicBezTo>
                    <a:pt x="102" y="74"/>
                    <a:pt x="107" y="72"/>
                    <a:pt x="115" y="70"/>
                  </a:cubicBezTo>
                  <a:close/>
                  <a:moveTo>
                    <a:pt x="73" y="306"/>
                  </a:moveTo>
                  <a:cubicBezTo>
                    <a:pt x="73" y="266"/>
                    <a:pt x="73" y="227"/>
                    <a:pt x="73" y="187"/>
                  </a:cubicBezTo>
                  <a:cubicBezTo>
                    <a:pt x="64" y="187"/>
                    <a:pt x="57" y="187"/>
                    <a:pt x="51" y="188"/>
                  </a:cubicBezTo>
                  <a:cubicBezTo>
                    <a:pt x="51" y="229"/>
                    <a:pt x="51" y="268"/>
                    <a:pt x="51" y="306"/>
                  </a:cubicBezTo>
                  <a:cubicBezTo>
                    <a:pt x="59" y="306"/>
                    <a:pt x="66" y="306"/>
                    <a:pt x="73" y="306"/>
                  </a:cubicBezTo>
                  <a:close/>
                  <a:moveTo>
                    <a:pt x="107" y="187"/>
                  </a:moveTo>
                  <a:cubicBezTo>
                    <a:pt x="107" y="228"/>
                    <a:pt x="107" y="267"/>
                    <a:pt x="107" y="307"/>
                  </a:cubicBezTo>
                  <a:cubicBezTo>
                    <a:pt x="115" y="307"/>
                    <a:pt x="122" y="307"/>
                    <a:pt x="129" y="306"/>
                  </a:cubicBezTo>
                  <a:cubicBezTo>
                    <a:pt x="129" y="266"/>
                    <a:pt x="129" y="227"/>
                    <a:pt x="129" y="187"/>
                  </a:cubicBezTo>
                  <a:cubicBezTo>
                    <a:pt x="121" y="187"/>
                    <a:pt x="115" y="187"/>
                    <a:pt x="107" y="187"/>
                  </a:cubicBezTo>
                  <a:close/>
                  <a:moveTo>
                    <a:pt x="185" y="307"/>
                  </a:moveTo>
                  <a:cubicBezTo>
                    <a:pt x="185" y="266"/>
                    <a:pt x="185" y="227"/>
                    <a:pt x="185" y="187"/>
                  </a:cubicBezTo>
                  <a:cubicBezTo>
                    <a:pt x="177" y="187"/>
                    <a:pt x="170" y="187"/>
                    <a:pt x="163" y="188"/>
                  </a:cubicBezTo>
                  <a:cubicBezTo>
                    <a:pt x="163" y="229"/>
                    <a:pt x="163" y="267"/>
                    <a:pt x="163" y="307"/>
                  </a:cubicBezTo>
                  <a:cubicBezTo>
                    <a:pt x="171" y="307"/>
                    <a:pt x="177" y="307"/>
                    <a:pt x="185" y="307"/>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en-US" sz="1200" dirty="0">
                <a:solidFill>
                  <a:srgbClr val="808080"/>
                </a:solidFill>
              </a:endParaRPr>
            </a:p>
          </p:txBody>
        </p:sp>
        <p:sp>
          <p:nvSpPr>
            <p:cNvPr id="66" name="Freeform 65"/>
            <p:cNvSpPr>
              <a:spLocks/>
            </p:cNvSpPr>
            <p:nvPr/>
          </p:nvSpPr>
          <p:spPr bwMode="auto">
            <a:xfrm>
              <a:off x="1087437" y="1508125"/>
              <a:ext cx="885825" cy="123825"/>
            </a:xfrm>
            <a:custGeom>
              <a:avLst/>
              <a:gdLst/>
              <a:ahLst/>
              <a:cxnLst>
                <a:cxn ang="0">
                  <a:pos x="0" y="33"/>
                </a:cxn>
                <a:cxn ang="0">
                  <a:pos x="0" y="0"/>
                </a:cxn>
                <a:cxn ang="0">
                  <a:pos x="236" y="0"/>
                </a:cxn>
                <a:cxn ang="0">
                  <a:pos x="236" y="33"/>
                </a:cxn>
                <a:cxn ang="0">
                  <a:pos x="0" y="33"/>
                </a:cxn>
              </a:cxnLst>
              <a:rect l="0" t="0" r="r" b="b"/>
              <a:pathLst>
                <a:path w="236" h="33">
                  <a:moveTo>
                    <a:pt x="0" y="33"/>
                  </a:moveTo>
                  <a:cubicBezTo>
                    <a:pt x="0" y="21"/>
                    <a:pt x="0" y="11"/>
                    <a:pt x="0" y="0"/>
                  </a:cubicBezTo>
                  <a:cubicBezTo>
                    <a:pt x="78" y="0"/>
                    <a:pt x="157" y="0"/>
                    <a:pt x="236" y="0"/>
                  </a:cubicBezTo>
                  <a:cubicBezTo>
                    <a:pt x="236" y="11"/>
                    <a:pt x="236" y="21"/>
                    <a:pt x="236" y="33"/>
                  </a:cubicBezTo>
                  <a:cubicBezTo>
                    <a:pt x="158" y="33"/>
                    <a:pt x="79" y="33"/>
                    <a:pt x="0" y="33"/>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en-US" sz="1200" dirty="0">
                <a:solidFill>
                  <a:srgbClr val="808080"/>
                </a:solidFill>
              </a:endParaRPr>
            </a:p>
          </p:txBody>
        </p:sp>
      </p:grpSp>
      <p:grpSp>
        <p:nvGrpSpPr>
          <p:cNvPr id="4" name="Group 66"/>
          <p:cNvGrpSpPr/>
          <p:nvPr/>
        </p:nvGrpSpPr>
        <p:grpSpPr>
          <a:xfrm>
            <a:off x="8363338" y="2843495"/>
            <a:ext cx="573031" cy="597457"/>
            <a:chOff x="0" y="0"/>
            <a:chExt cx="2830512" cy="2951162"/>
          </a:xfrm>
          <a:solidFill>
            <a:srgbClr val="24B3BA"/>
          </a:solidFill>
        </p:grpSpPr>
        <p:sp>
          <p:nvSpPr>
            <p:cNvPr id="68" name="Freeform 67"/>
            <p:cNvSpPr>
              <a:spLocks/>
            </p:cNvSpPr>
            <p:nvPr/>
          </p:nvSpPr>
          <p:spPr bwMode="auto">
            <a:xfrm>
              <a:off x="655637" y="0"/>
              <a:ext cx="2174875" cy="2951162"/>
            </a:xfrm>
            <a:custGeom>
              <a:avLst/>
              <a:gdLst/>
              <a:ahLst/>
              <a:cxnLst>
                <a:cxn ang="0">
                  <a:pos x="0" y="746"/>
                </a:cxn>
                <a:cxn ang="0">
                  <a:pos x="0" y="388"/>
                </a:cxn>
                <a:cxn ang="0">
                  <a:pos x="53" y="351"/>
                </a:cxn>
                <a:cxn ang="0">
                  <a:pos x="190" y="187"/>
                </a:cxn>
                <a:cxn ang="0">
                  <a:pos x="243" y="70"/>
                </a:cxn>
                <a:cxn ang="0">
                  <a:pos x="244" y="52"/>
                </a:cxn>
                <a:cxn ang="0">
                  <a:pos x="277" y="7"/>
                </a:cxn>
                <a:cxn ang="0">
                  <a:pos x="338" y="26"/>
                </a:cxn>
                <a:cxn ang="0">
                  <a:pos x="355" y="137"/>
                </a:cxn>
                <a:cxn ang="0">
                  <a:pos x="324" y="220"/>
                </a:cxn>
                <a:cxn ang="0">
                  <a:pos x="300" y="279"/>
                </a:cxn>
                <a:cxn ang="0">
                  <a:pos x="322" y="307"/>
                </a:cxn>
                <a:cxn ang="0">
                  <a:pos x="478" y="308"/>
                </a:cxn>
                <a:cxn ang="0">
                  <a:pos x="512" y="314"/>
                </a:cxn>
                <a:cxn ang="0">
                  <a:pos x="565" y="405"/>
                </a:cxn>
                <a:cxn ang="0">
                  <a:pos x="550" y="430"/>
                </a:cxn>
                <a:cxn ang="0">
                  <a:pos x="549" y="452"/>
                </a:cxn>
                <a:cxn ang="0">
                  <a:pos x="541" y="543"/>
                </a:cxn>
                <a:cxn ang="0">
                  <a:pos x="539" y="563"/>
                </a:cxn>
                <a:cxn ang="0">
                  <a:pos x="519" y="661"/>
                </a:cxn>
                <a:cxn ang="0">
                  <a:pos x="507" y="685"/>
                </a:cxn>
                <a:cxn ang="0">
                  <a:pos x="455" y="767"/>
                </a:cxn>
                <a:cxn ang="0">
                  <a:pos x="344" y="786"/>
                </a:cxn>
                <a:cxn ang="0">
                  <a:pos x="25" y="752"/>
                </a:cxn>
                <a:cxn ang="0">
                  <a:pos x="0" y="746"/>
                </a:cxn>
              </a:cxnLst>
              <a:rect l="0" t="0" r="r" b="b"/>
              <a:pathLst>
                <a:path w="580" h="787">
                  <a:moveTo>
                    <a:pt x="0" y="746"/>
                  </a:moveTo>
                  <a:cubicBezTo>
                    <a:pt x="0" y="626"/>
                    <a:pt x="0" y="508"/>
                    <a:pt x="0" y="388"/>
                  </a:cubicBezTo>
                  <a:cubicBezTo>
                    <a:pt x="31" y="393"/>
                    <a:pt x="42" y="374"/>
                    <a:pt x="53" y="351"/>
                  </a:cubicBezTo>
                  <a:cubicBezTo>
                    <a:pt x="83" y="284"/>
                    <a:pt x="131" y="230"/>
                    <a:pt x="190" y="187"/>
                  </a:cubicBezTo>
                  <a:cubicBezTo>
                    <a:pt x="231" y="157"/>
                    <a:pt x="237" y="114"/>
                    <a:pt x="243" y="70"/>
                  </a:cubicBezTo>
                  <a:cubicBezTo>
                    <a:pt x="244" y="64"/>
                    <a:pt x="244" y="58"/>
                    <a:pt x="244" y="52"/>
                  </a:cubicBezTo>
                  <a:cubicBezTo>
                    <a:pt x="246" y="22"/>
                    <a:pt x="252" y="15"/>
                    <a:pt x="277" y="7"/>
                  </a:cubicBezTo>
                  <a:cubicBezTo>
                    <a:pt x="301" y="0"/>
                    <a:pt x="324" y="6"/>
                    <a:pt x="338" y="26"/>
                  </a:cubicBezTo>
                  <a:cubicBezTo>
                    <a:pt x="361" y="60"/>
                    <a:pt x="365" y="98"/>
                    <a:pt x="355" y="137"/>
                  </a:cubicBezTo>
                  <a:cubicBezTo>
                    <a:pt x="349" y="165"/>
                    <a:pt x="335" y="192"/>
                    <a:pt x="324" y="220"/>
                  </a:cubicBezTo>
                  <a:cubicBezTo>
                    <a:pt x="316" y="240"/>
                    <a:pt x="306" y="259"/>
                    <a:pt x="300" y="279"/>
                  </a:cubicBezTo>
                  <a:cubicBezTo>
                    <a:pt x="294" y="300"/>
                    <a:pt x="300" y="307"/>
                    <a:pt x="322" y="307"/>
                  </a:cubicBezTo>
                  <a:cubicBezTo>
                    <a:pt x="374" y="308"/>
                    <a:pt x="426" y="308"/>
                    <a:pt x="478" y="308"/>
                  </a:cubicBezTo>
                  <a:cubicBezTo>
                    <a:pt x="489" y="309"/>
                    <a:pt x="501" y="311"/>
                    <a:pt x="512" y="314"/>
                  </a:cubicBezTo>
                  <a:cubicBezTo>
                    <a:pt x="560" y="326"/>
                    <a:pt x="568" y="362"/>
                    <a:pt x="565" y="405"/>
                  </a:cubicBezTo>
                  <a:cubicBezTo>
                    <a:pt x="565" y="414"/>
                    <a:pt x="557" y="423"/>
                    <a:pt x="550" y="430"/>
                  </a:cubicBezTo>
                  <a:cubicBezTo>
                    <a:pt x="541" y="438"/>
                    <a:pt x="540" y="443"/>
                    <a:pt x="549" y="452"/>
                  </a:cubicBezTo>
                  <a:cubicBezTo>
                    <a:pt x="580" y="487"/>
                    <a:pt x="577" y="515"/>
                    <a:pt x="541" y="543"/>
                  </a:cubicBezTo>
                  <a:cubicBezTo>
                    <a:pt x="533" y="550"/>
                    <a:pt x="533" y="554"/>
                    <a:pt x="539" y="563"/>
                  </a:cubicBezTo>
                  <a:cubicBezTo>
                    <a:pt x="563" y="596"/>
                    <a:pt x="554" y="638"/>
                    <a:pt x="519" y="661"/>
                  </a:cubicBezTo>
                  <a:cubicBezTo>
                    <a:pt x="509" y="667"/>
                    <a:pt x="506" y="674"/>
                    <a:pt x="507" y="685"/>
                  </a:cubicBezTo>
                  <a:cubicBezTo>
                    <a:pt x="510" y="726"/>
                    <a:pt x="495" y="755"/>
                    <a:pt x="455" y="767"/>
                  </a:cubicBezTo>
                  <a:cubicBezTo>
                    <a:pt x="419" y="778"/>
                    <a:pt x="381" y="785"/>
                    <a:pt x="344" y="786"/>
                  </a:cubicBezTo>
                  <a:cubicBezTo>
                    <a:pt x="236" y="787"/>
                    <a:pt x="130" y="772"/>
                    <a:pt x="25" y="752"/>
                  </a:cubicBezTo>
                  <a:cubicBezTo>
                    <a:pt x="17" y="750"/>
                    <a:pt x="9" y="748"/>
                    <a:pt x="0" y="746"/>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en-US" sz="1200" dirty="0">
                <a:solidFill>
                  <a:srgbClr val="808080"/>
                </a:solidFill>
              </a:endParaRPr>
            </a:p>
          </p:txBody>
        </p:sp>
        <p:sp>
          <p:nvSpPr>
            <p:cNvPr id="69" name="Freeform 68"/>
            <p:cNvSpPr>
              <a:spLocks/>
            </p:cNvSpPr>
            <p:nvPr/>
          </p:nvSpPr>
          <p:spPr bwMode="auto">
            <a:xfrm>
              <a:off x="0" y="1390650"/>
              <a:ext cx="536575" cy="1516062"/>
            </a:xfrm>
            <a:custGeom>
              <a:avLst/>
              <a:gdLst/>
              <a:ahLst/>
              <a:cxnLst>
                <a:cxn ang="0">
                  <a:pos x="2" y="1"/>
                </a:cxn>
                <a:cxn ang="0">
                  <a:pos x="104" y="1"/>
                </a:cxn>
                <a:cxn ang="0">
                  <a:pos x="143" y="41"/>
                </a:cxn>
                <a:cxn ang="0">
                  <a:pos x="143" y="350"/>
                </a:cxn>
                <a:cxn ang="0">
                  <a:pos x="88" y="404"/>
                </a:cxn>
                <a:cxn ang="0">
                  <a:pos x="22" y="404"/>
                </a:cxn>
                <a:cxn ang="0">
                  <a:pos x="0" y="383"/>
                </a:cxn>
                <a:cxn ang="0">
                  <a:pos x="0" y="3"/>
                </a:cxn>
                <a:cxn ang="0">
                  <a:pos x="2" y="1"/>
                </a:cxn>
              </a:cxnLst>
              <a:rect l="0" t="0" r="r" b="b"/>
              <a:pathLst>
                <a:path w="143" h="404">
                  <a:moveTo>
                    <a:pt x="2" y="1"/>
                  </a:moveTo>
                  <a:cubicBezTo>
                    <a:pt x="36" y="1"/>
                    <a:pt x="70" y="0"/>
                    <a:pt x="104" y="1"/>
                  </a:cubicBezTo>
                  <a:cubicBezTo>
                    <a:pt x="133" y="2"/>
                    <a:pt x="143" y="13"/>
                    <a:pt x="143" y="41"/>
                  </a:cubicBezTo>
                  <a:cubicBezTo>
                    <a:pt x="143" y="144"/>
                    <a:pt x="143" y="247"/>
                    <a:pt x="143" y="350"/>
                  </a:cubicBezTo>
                  <a:cubicBezTo>
                    <a:pt x="143" y="385"/>
                    <a:pt x="123" y="404"/>
                    <a:pt x="88" y="404"/>
                  </a:cubicBezTo>
                  <a:cubicBezTo>
                    <a:pt x="66" y="404"/>
                    <a:pt x="44" y="404"/>
                    <a:pt x="22" y="404"/>
                  </a:cubicBezTo>
                  <a:cubicBezTo>
                    <a:pt x="8" y="404"/>
                    <a:pt x="0" y="398"/>
                    <a:pt x="0" y="383"/>
                  </a:cubicBezTo>
                  <a:cubicBezTo>
                    <a:pt x="0" y="256"/>
                    <a:pt x="0" y="130"/>
                    <a:pt x="0" y="3"/>
                  </a:cubicBezTo>
                  <a:cubicBezTo>
                    <a:pt x="0" y="3"/>
                    <a:pt x="1" y="2"/>
                    <a:pt x="2" y="1"/>
                  </a:cubicBezTo>
                  <a:close/>
                </a:path>
              </a:pathLst>
            </a:custGeom>
            <a:grpFill/>
            <a:ln w="9525">
              <a:no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629943">
                <a:defRPr/>
              </a:pPr>
              <a:endParaRPr lang="en-US" sz="1200" dirty="0">
                <a:solidFill>
                  <a:srgbClr val="808080"/>
                </a:solidFill>
              </a:endParaRPr>
            </a:p>
          </p:txBody>
        </p:sp>
      </p:grpSp>
      <p:grpSp>
        <p:nvGrpSpPr>
          <p:cNvPr id="5" name="Group 74"/>
          <p:cNvGrpSpPr>
            <a:grpSpLocks/>
          </p:cNvGrpSpPr>
          <p:nvPr/>
        </p:nvGrpSpPr>
        <p:grpSpPr bwMode="auto">
          <a:xfrm>
            <a:off x="10252459" y="2780656"/>
            <a:ext cx="836419" cy="723732"/>
            <a:chOff x="10376476" y="3070788"/>
            <a:chExt cx="830035" cy="718012"/>
          </a:xfrm>
        </p:grpSpPr>
        <p:sp>
          <p:nvSpPr>
            <p:cNvPr id="310407" name="Freeform 70"/>
            <p:cNvSpPr>
              <a:spLocks/>
            </p:cNvSpPr>
            <p:nvPr/>
          </p:nvSpPr>
          <p:spPr bwMode="auto">
            <a:xfrm>
              <a:off x="10658502" y="3070788"/>
              <a:ext cx="266546" cy="406714"/>
            </a:xfrm>
            <a:custGeom>
              <a:avLst/>
              <a:gdLst>
                <a:gd name="T0" fmla="*/ 44206654 w 600"/>
                <a:gd name="T1" fmla="*/ 124793264 h 916"/>
                <a:gd name="T2" fmla="*/ 45193763 w 600"/>
                <a:gd name="T3" fmla="*/ 114541496 h 916"/>
                <a:gd name="T4" fmla="*/ 46377671 w 600"/>
                <a:gd name="T5" fmla="*/ 103304468 h 916"/>
                <a:gd name="T6" fmla="*/ 47759268 w 600"/>
                <a:gd name="T7" fmla="*/ 90489869 h 916"/>
                <a:gd name="T8" fmla="*/ 50522017 w 600"/>
                <a:gd name="T9" fmla="*/ 67818227 h 916"/>
                <a:gd name="T10" fmla="*/ 53087523 w 600"/>
                <a:gd name="T11" fmla="*/ 45343727 h 916"/>
                <a:gd name="T12" fmla="*/ 55258540 w 600"/>
                <a:gd name="T13" fmla="*/ 28192029 h 916"/>
                <a:gd name="T14" fmla="*/ 57034625 w 600"/>
                <a:gd name="T15" fmla="*/ 13406022 h 916"/>
                <a:gd name="T16" fmla="*/ 58218977 w 600"/>
                <a:gd name="T17" fmla="*/ 3351394 h 916"/>
                <a:gd name="T18" fmla="*/ 58613465 w 600"/>
                <a:gd name="T19" fmla="*/ 788563 h 916"/>
                <a:gd name="T20" fmla="*/ 59205642 w 600"/>
                <a:gd name="T21" fmla="*/ 0 h 916"/>
                <a:gd name="T22" fmla="*/ 59995062 w 600"/>
                <a:gd name="T23" fmla="*/ 788563 h 916"/>
                <a:gd name="T24" fmla="*/ 60784483 w 600"/>
                <a:gd name="T25" fmla="*/ 7491352 h 916"/>
                <a:gd name="T26" fmla="*/ 62166079 w 600"/>
                <a:gd name="T27" fmla="*/ 18531684 h 916"/>
                <a:gd name="T28" fmla="*/ 63547232 w 600"/>
                <a:gd name="T29" fmla="*/ 30163438 h 916"/>
                <a:gd name="T30" fmla="*/ 65323761 w 600"/>
                <a:gd name="T31" fmla="*/ 45343727 h 916"/>
                <a:gd name="T32" fmla="*/ 67889266 w 600"/>
                <a:gd name="T33" fmla="*/ 67423946 h 916"/>
                <a:gd name="T34" fmla="*/ 69270419 w 600"/>
                <a:gd name="T35" fmla="*/ 78463833 h 916"/>
                <a:gd name="T36" fmla="*/ 71046948 w 600"/>
                <a:gd name="T37" fmla="*/ 94629827 h 916"/>
                <a:gd name="T38" fmla="*/ 72428100 w 600"/>
                <a:gd name="T39" fmla="*/ 105867299 h 916"/>
                <a:gd name="T40" fmla="*/ 73415209 w 600"/>
                <a:gd name="T41" fmla="*/ 115921482 h 916"/>
                <a:gd name="T42" fmla="*/ 74401873 w 600"/>
                <a:gd name="T43" fmla="*/ 124793264 h 916"/>
                <a:gd name="T44" fmla="*/ 78940708 w 600"/>
                <a:gd name="T45" fmla="*/ 120456166 h 916"/>
                <a:gd name="T46" fmla="*/ 92163610 w 600"/>
                <a:gd name="T47" fmla="*/ 107247285 h 916"/>
                <a:gd name="T48" fmla="*/ 113477517 w 600"/>
                <a:gd name="T49" fmla="*/ 109218693 h 916"/>
                <a:gd name="T50" fmla="*/ 111503744 w 600"/>
                <a:gd name="T51" fmla="*/ 129524645 h 916"/>
                <a:gd name="T52" fmla="*/ 82098389 w 600"/>
                <a:gd name="T53" fmla="*/ 158899519 h 916"/>
                <a:gd name="T54" fmla="*/ 62560567 w 600"/>
                <a:gd name="T55" fmla="*/ 178416907 h 916"/>
                <a:gd name="T56" fmla="*/ 55850716 w 600"/>
                <a:gd name="T57" fmla="*/ 178219766 h 916"/>
                <a:gd name="T58" fmla="*/ 28024202 w 600"/>
                <a:gd name="T59" fmla="*/ 150422018 h 916"/>
                <a:gd name="T60" fmla="*/ 6315363 w 600"/>
                <a:gd name="T61" fmla="*/ 128736081 h 916"/>
                <a:gd name="T62" fmla="*/ 7696516 w 600"/>
                <a:gd name="T63" fmla="*/ 106655862 h 916"/>
                <a:gd name="T64" fmla="*/ 27826514 w 600"/>
                <a:gd name="T65" fmla="*/ 108430130 h 916"/>
                <a:gd name="T66" fmla="*/ 43614922 w 600"/>
                <a:gd name="T67" fmla="*/ 124201842 h 916"/>
                <a:gd name="T68" fmla="*/ 44206654 w 600"/>
                <a:gd name="T69" fmla="*/ 124793264 h 91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600"/>
                <a:gd name="T106" fmla="*/ 0 h 916"/>
                <a:gd name="T107" fmla="*/ 600 w 600"/>
                <a:gd name="T108" fmla="*/ 916 h 91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600" h="916">
                  <a:moveTo>
                    <a:pt x="224" y="633"/>
                  </a:moveTo>
                  <a:cubicBezTo>
                    <a:pt x="226" y="615"/>
                    <a:pt x="227" y="598"/>
                    <a:pt x="229" y="581"/>
                  </a:cubicBezTo>
                  <a:cubicBezTo>
                    <a:pt x="231" y="562"/>
                    <a:pt x="233" y="543"/>
                    <a:pt x="235" y="524"/>
                  </a:cubicBezTo>
                  <a:cubicBezTo>
                    <a:pt x="237" y="502"/>
                    <a:pt x="240" y="481"/>
                    <a:pt x="242" y="459"/>
                  </a:cubicBezTo>
                  <a:cubicBezTo>
                    <a:pt x="247" y="421"/>
                    <a:pt x="251" y="383"/>
                    <a:pt x="256" y="344"/>
                  </a:cubicBezTo>
                  <a:cubicBezTo>
                    <a:pt x="260" y="306"/>
                    <a:pt x="264" y="268"/>
                    <a:pt x="269" y="230"/>
                  </a:cubicBezTo>
                  <a:cubicBezTo>
                    <a:pt x="272" y="201"/>
                    <a:pt x="276" y="172"/>
                    <a:pt x="280" y="143"/>
                  </a:cubicBezTo>
                  <a:cubicBezTo>
                    <a:pt x="283" y="118"/>
                    <a:pt x="286" y="93"/>
                    <a:pt x="289" y="68"/>
                  </a:cubicBezTo>
                  <a:cubicBezTo>
                    <a:pt x="291" y="51"/>
                    <a:pt x="293" y="34"/>
                    <a:pt x="295" y="17"/>
                  </a:cubicBezTo>
                  <a:cubicBezTo>
                    <a:pt x="296" y="13"/>
                    <a:pt x="296" y="8"/>
                    <a:pt x="297" y="4"/>
                  </a:cubicBezTo>
                  <a:cubicBezTo>
                    <a:pt x="297" y="3"/>
                    <a:pt x="299" y="1"/>
                    <a:pt x="300" y="0"/>
                  </a:cubicBezTo>
                  <a:cubicBezTo>
                    <a:pt x="301" y="1"/>
                    <a:pt x="304" y="2"/>
                    <a:pt x="304" y="4"/>
                  </a:cubicBezTo>
                  <a:cubicBezTo>
                    <a:pt x="306" y="15"/>
                    <a:pt x="307" y="26"/>
                    <a:pt x="308" y="38"/>
                  </a:cubicBezTo>
                  <a:cubicBezTo>
                    <a:pt x="310" y="56"/>
                    <a:pt x="312" y="75"/>
                    <a:pt x="315" y="94"/>
                  </a:cubicBezTo>
                  <a:cubicBezTo>
                    <a:pt x="317" y="113"/>
                    <a:pt x="319" y="133"/>
                    <a:pt x="322" y="153"/>
                  </a:cubicBezTo>
                  <a:cubicBezTo>
                    <a:pt x="325" y="179"/>
                    <a:pt x="328" y="204"/>
                    <a:pt x="331" y="230"/>
                  </a:cubicBezTo>
                  <a:cubicBezTo>
                    <a:pt x="336" y="267"/>
                    <a:pt x="340" y="305"/>
                    <a:pt x="344" y="342"/>
                  </a:cubicBezTo>
                  <a:cubicBezTo>
                    <a:pt x="347" y="361"/>
                    <a:pt x="349" y="379"/>
                    <a:pt x="351" y="398"/>
                  </a:cubicBezTo>
                  <a:cubicBezTo>
                    <a:pt x="354" y="426"/>
                    <a:pt x="357" y="453"/>
                    <a:pt x="360" y="480"/>
                  </a:cubicBezTo>
                  <a:cubicBezTo>
                    <a:pt x="362" y="499"/>
                    <a:pt x="365" y="518"/>
                    <a:pt x="367" y="537"/>
                  </a:cubicBezTo>
                  <a:cubicBezTo>
                    <a:pt x="369" y="554"/>
                    <a:pt x="370" y="571"/>
                    <a:pt x="372" y="588"/>
                  </a:cubicBezTo>
                  <a:cubicBezTo>
                    <a:pt x="374" y="603"/>
                    <a:pt x="375" y="618"/>
                    <a:pt x="377" y="633"/>
                  </a:cubicBezTo>
                  <a:cubicBezTo>
                    <a:pt x="385" y="626"/>
                    <a:pt x="392" y="618"/>
                    <a:pt x="400" y="611"/>
                  </a:cubicBezTo>
                  <a:cubicBezTo>
                    <a:pt x="422" y="589"/>
                    <a:pt x="444" y="566"/>
                    <a:pt x="467" y="544"/>
                  </a:cubicBezTo>
                  <a:cubicBezTo>
                    <a:pt x="497" y="515"/>
                    <a:pt x="550" y="520"/>
                    <a:pt x="575" y="554"/>
                  </a:cubicBezTo>
                  <a:cubicBezTo>
                    <a:pt x="600" y="587"/>
                    <a:pt x="595" y="627"/>
                    <a:pt x="565" y="657"/>
                  </a:cubicBezTo>
                  <a:cubicBezTo>
                    <a:pt x="515" y="707"/>
                    <a:pt x="465" y="757"/>
                    <a:pt x="416" y="806"/>
                  </a:cubicBezTo>
                  <a:cubicBezTo>
                    <a:pt x="383" y="839"/>
                    <a:pt x="350" y="872"/>
                    <a:pt x="317" y="905"/>
                  </a:cubicBezTo>
                  <a:cubicBezTo>
                    <a:pt x="306" y="916"/>
                    <a:pt x="295" y="916"/>
                    <a:pt x="283" y="904"/>
                  </a:cubicBezTo>
                  <a:cubicBezTo>
                    <a:pt x="236" y="857"/>
                    <a:pt x="189" y="810"/>
                    <a:pt x="142" y="763"/>
                  </a:cubicBezTo>
                  <a:cubicBezTo>
                    <a:pt x="105" y="727"/>
                    <a:pt x="69" y="690"/>
                    <a:pt x="32" y="653"/>
                  </a:cubicBezTo>
                  <a:cubicBezTo>
                    <a:pt x="0" y="622"/>
                    <a:pt x="4" y="568"/>
                    <a:pt x="39" y="541"/>
                  </a:cubicBezTo>
                  <a:cubicBezTo>
                    <a:pt x="68" y="518"/>
                    <a:pt x="113" y="520"/>
                    <a:pt x="141" y="550"/>
                  </a:cubicBezTo>
                  <a:cubicBezTo>
                    <a:pt x="167" y="578"/>
                    <a:pt x="194" y="604"/>
                    <a:pt x="221" y="630"/>
                  </a:cubicBezTo>
                  <a:cubicBezTo>
                    <a:pt x="222" y="631"/>
                    <a:pt x="222" y="632"/>
                    <a:pt x="224" y="633"/>
                  </a:cubicBezTo>
                  <a:close/>
                </a:path>
              </a:pathLst>
            </a:custGeom>
            <a:solidFill>
              <a:srgbClr val="24B3BA"/>
            </a:solidFill>
            <a:ln w="9525">
              <a:noFill/>
              <a:round/>
              <a:headEnd/>
              <a:tailEnd/>
            </a:ln>
          </p:spPr>
          <p:txBody>
            <a:bodyPr/>
            <a:lstStyle/>
            <a:p>
              <a:endParaRPr lang="de-DE"/>
            </a:p>
          </p:txBody>
        </p:sp>
        <p:sp>
          <p:nvSpPr>
            <p:cNvPr id="310408" name="Freeform 71"/>
            <p:cNvSpPr>
              <a:spLocks/>
            </p:cNvSpPr>
            <p:nvPr/>
          </p:nvSpPr>
          <p:spPr bwMode="auto">
            <a:xfrm>
              <a:off x="10852993" y="3536609"/>
              <a:ext cx="353518" cy="252191"/>
            </a:xfrm>
            <a:custGeom>
              <a:avLst/>
              <a:gdLst>
                <a:gd name="T0" fmla="*/ 56410992 w 796"/>
                <a:gd name="T1" fmla="*/ 36272880 h 568"/>
                <a:gd name="T2" fmla="*/ 69231349 w 796"/>
                <a:gd name="T3" fmla="*/ 45538235 h 568"/>
                <a:gd name="T4" fmla="*/ 93294999 w 796"/>
                <a:gd name="T5" fmla="*/ 63279961 h 568"/>
                <a:gd name="T6" fmla="*/ 114794312 w 796"/>
                <a:gd name="T7" fmla="*/ 79445049 h 568"/>
                <a:gd name="T8" fmla="*/ 137673943 w 796"/>
                <a:gd name="T9" fmla="*/ 96398678 h 568"/>
                <a:gd name="T10" fmla="*/ 156214985 w 796"/>
                <a:gd name="T11" fmla="*/ 110592413 h 568"/>
                <a:gd name="T12" fmla="*/ 157003739 w 796"/>
                <a:gd name="T13" fmla="*/ 111775225 h 568"/>
                <a:gd name="T14" fmla="*/ 155622976 w 796"/>
                <a:gd name="T15" fmla="*/ 111775225 h 568"/>
                <a:gd name="T16" fmla="*/ 136095992 w 796"/>
                <a:gd name="T17" fmla="*/ 103495546 h 568"/>
                <a:gd name="T18" fmla="*/ 110454834 w 796"/>
                <a:gd name="T19" fmla="*/ 92455973 h 568"/>
                <a:gd name="T20" fmla="*/ 82841347 w 796"/>
                <a:gd name="T21" fmla="*/ 80627860 h 568"/>
                <a:gd name="T22" fmla="*/ 56805368 w 796"/>
                <a:gd name="T23" fmla="*/ 69391153 h 568"/>
                <a:gd name="T24" fmla="*/ 42012239 w 796"/>
                <a:gd name="T25" fmla="*/ 62688555 h 568"/>
                <a:gd name="T26" fmla="*/ 41223485 w 796"/>
                <a:gd name="T27" fmla="*/ 62491420 h 568"/>
                <a:gd name="T28" fmla="*/ 42012239 w 796"/>
                <a:gd name="T29" fmla="*/ 66039854 h 568"/>
                <a:gd name="T30" fmla="*/ 45759707 w 796"/>
                <a:gd name="T31" fmla="*/ 79445049 h 568"/>
                <a:gd name="T32" fmla="*/ 47534847 w 796"/>
                <a:gd name="T33" fmla="*/ 87330458 h 568"/>
                <a:gd name="T34" fmla="*/ 36292442 w 796"/>
                <a:gd name="T35" fmla="*/ 103692681 h 568"/>
                <a:gd name="T36" fmla="*/ 19921361 w 796"/>
                <a:gd name="T37" fmla="*/ 95807272 h 568"/>
                <a:gd name="T38" fmla="*/ 17751844 w 796"/>
                <a:gd name="T39" fmla="*/ 89104675 h 568"/>
                <a:gd name="T40" fmla="*/ 14990318 w 796"/>
                <a:gd name="T41" fmla="*/ 78459373 h 568"/>
                <a:gd name="T42" fmla="*/ 11242849 w 796"/>
                <a:gd name="T43" fmla="*/ 64857043 h 568"/>
                <a:gd name="T44" fmla="*/ 8481323 w 796"/>
                <a:gd name="T45" fmla="*/ 54606455 h 568"/>
                <a:gd name="T46" fmla="*/ 6114618 w 796"/>
                <a:gd name="T47" fmla="*/ 45538235 h 568"/>
                <a:gd name="T48" fmla="*/ 4536666 w 796"/>
                <a:gd name="T49" fmla="*/ 39032773 h 568"/>
                <a:gd name="T50" fmla="*/ 2169517 w 796"/>
                <a:gd name="T51" fmla="*/ 31147364 h 568"/>
                <a:gd name="T52" fmla="*/ 394377 w 796"/>
                <a:gd name="T53" fmla="*/ 24839038 h 568"/>
                <a:gd name="T54" fmla="*/ 2958715 w 796"/>
                <a:gd name="T55" fmla="*/ 20107792 h 568"/>
                <a:gd name="T56" fmla="*/ 10848028 w 796"/>
                <a:gd name="T57" fmla="*/ 17742170 h 568"/>
                <a:gd name="T58" fmla="*/ 18934975 w 796"/>
                <a:gd name="T59" fmla="*/ 15573682 h 568"/>
                <a:gd name="T60" fmla="*/ 31755776 w 796"/>
                <a:gd name="T61" fmla="*/ 12222384 h 568"/>
                <a:gd name="T62" fmla="*/ 36095254 w 796"/>
                <a:gd name="T63" fmla="*/ 11433843 h 568"/>
                <a:gd name="T64" fmla="*/ 38461959 w 796"/>
                <a:gd name="T65" fmla="*/ 10448167 h 568"/>
                <a:gd name="T66" fmla="*/ 57396934 w 796"/>
                <a:gd name="T67" fmla="*/ 5322651 h 568"/>
                <a:gd name="T68" fmla="*/ 71992875 w 796"/>
                <a:gd name="T69" fmla="*/ 1379947 h 568"/>
                <a:gd name="T70" fmla="*/ 88363956 w 796"/>
                <a:gd name="T71" fmla="*/ 8476814 h 568"/>
                <a:gd name="T72" fmla="*/ 84419299 w 796"/>
                <a:gd name="T73" fmla="*/ 27598931 h 568"/>
                <a:gd name="T74" fmla="*/ 78304681 w 796"/>
                <a:gd name="T75" fmla="*/ 30161688 h 568"/>
                <a:gd name="T76" fmla="*/ 67456209 w 796"/>
                <a:gd name="T77" fmla="*/ 33118717 h 568"/>
                <a:gd name="T78" fmla="*/ 57396934 w 796"/>
                <a:gd name="T79" fmla="*/ 35878610 h 568"/>
                <a:gd name="T80" fmla="*/ 56410992 w 796"/>
                <a:gd name="T81" fmla="*/ 36272880 h 56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796"/>
                <a:gd name="T124" fmla="*/ 0 h 568"/>
                <a:gd name="T125" fmla="*/ 796 w 796"/>
                <a:gd name="T126" fmla="*/ 568 h 568"/>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796" h="568">
                  <a:moveTo>
                    <a:pt x="286" y="184"/>
                  </a:moveTo>
                  <a:cubicBezTo>
                    <a:pt x="308" y="200"/>
                    <a:pt x="329" y="215"/>
                    <a:pt x="351" y="231"/>
                  </a:cubicBezTo>
                  <a:cubicBezTo>
                    <a:pt x="392" y="261"/>
                    <a:pt x="432" y="291"/>
                    <a:pt x="473" y="321"/>
                  </a:cubicBezTo>
                  <a:cubicBezTo>
                    <a:pt x="509" y="348"/>
                    <a:pt x="546" y="376"/>
                    <a:pt x="582" y="403"/>
                  </a:cubicBezTo>
                  <a:cubicBezTo>
                    <a:pt x="621" y="431"/>
                    <a:pt x="659" y="460"/>
                    <a:pt x="698" y="489"/>
                  </a:cubicBezTo>
                  <a:cubicBezTo>
                    <a:pt x="729" y="513"/>
                    <a:pt x="761" y="537"/>
                    <a:pt x="792" y="561"/>
                  </a:cubicBezTo>
                  <a:cubicBezTo>
                    <a:pt x="794" y="562"/>
                    <a:pt x="795" y="565"/>
                    <a:pt x="796" y="567"/>
                  </a:cubicBezTo>
                  <a:cubicBezTo>
                    <a:pt x="793" y="567"/>
                    <a:pt x="791" y="568"/>
                    <a:pt x="789" y="567"/>
                  </a:cubicBezTo>
                  <a:cubicBezTo>
                    <a:pt x="756" y="553"/>
                    <a:pt x="723" y="539"/>
                    <a:pt x="690" y="525"/>
                  </a:cubicBezTo>
                  <a:cubicBezTo>
                    <a:pt x="647" y="507"/>
                    <a:pt x="603" y="488"/>
                    <a:pt x="560" y="469"/>
                  </a:cubicBezTo>
                  <a:cubicBezTo>
                    <a:pt x="513" y="449"/>
                    <a:pt x="467" y="429"/>
                    <a:pt x="420" y="409"/>
                  </a:cubicBezTo>
                  <a:cubicBezTo>
                    <a:pt x="376" y="390"/>
                    <a:pt x="332" y="372"/>
                    <a:pt x="288" y="352"/>
                  </a:cubicBezTo>
                  <a:cubicBezTo>
                    <a:pt x="263" y="341"/>
                    <a:pt x="238" y="329"/>
                    <a:pt x="213" y="318"/>
                  </a:cubicBezTo>
                  <a:cubicBezTo>
                    <a:pt x="212" y="317"/>
                    <a:pt x="211" y="317"/>
                    <a:pt x="209" y="317"/>
                  </a:cubicBezTo>
                  <a:cubicBezTo>
                    <a:pt x="210" y="323"/>
                    <a:pt x="212" y="329"/>
                    <a:pt x="213" y="335"/>
                  </a:cubicBezTo>
                  <a:cubicBezTo>
                    <a:pt x="219" y="358"/>
                    <a:pt x="226" y="380"/>
                    <a:pt x="232" y="403"/>
                  </a:cubicBezTo>
                  <a:cubicBezTo>
                    <a:pt x="235" y="416"/>
                    <a:pt x="239" y="429"/>
                    <a:pt x="241" y="443"/>
                  </a:cubicBezTo>
                  <a:cubicBezTo>
                    <a:pt x="248" y="482"/>
                    <a:pt x="221" y="518"/>
                    <a:pt x="184" y="526"/>
                  </a:cubicBezTo>
                  <a:cubicBezTo>
                    <a:pt x="151" y="534"/>
                    <a:pt x="115" y="518"/>
                    <a:pt x="101" y="486"/>
                  </a:cubicBezTo>
                  <a:cubicBezTo>
                    <a:pt x="96" y="475"/>
                    <a:pt x="93" y="464"/>
                    <a:pt x="90" y="452"/>
                  </a:cubicBezTo>
                  <a:cubicBezTo>
                    <a:pt x="85" y="434"/>
                    <a:pt x="80" y="416"/>
                    <a:pt x="76" y="398"/>
                  </a:cubicBezTo>
                  <a:cubicBezTo>
                    <a:pt x="70" y="375"/>
                    <a:pt x="63" y="352"/>
                    <a:pt x="57" y="329"/>
                  </a:cubicBezTo>
                  <a:cubicBezTo>
                    <a:pt x="53" y="312"/>
                    <a:pt x="48" y="295"/>
                    <a:pt x="43" y="277"/>
                  </a:cubicBezTo>
                  <a:cubicBezTo>
                    <a:pt x="39" y="262"/>
                    <a:pt x="34" y="246"/>
                    <a:pt x="31" y="231"/>
                  </a:cubicBezTo>
                  <a:cubicBezTo>
                    <a:pt x="28" y="220"/>
                    <a:pt x="26" y="209"/>
                    <a:pt x="23" y="198"/>
                  </a:cubicBezTo>
                  <a:cubicBezTo>
                    <a:pt x="20" y="185"/>
                    <a:pt x="15" y="171"/>
                    <a:pt x="11" y="158"/>
                  </a:cubicBezTo>
                  <a:cubicBezTo>
                    <a:pt x="8" y="147"/>
                    <a:pt x="5" y="137"/>
                    <a:pt x="2" y="126"/>
                  </a:cubicBezTo>
                  <a:cubicBezTo>
                    <a:pt x="0" y="116"/>
                    <a:pt x="5" y="105"/>
                    <a:pt x="15" y="102"/>
                  </a:cubicBezTo>
                  <a:cubicBezTo>
                    <a:pt x="28" y="97"/>
                    <a:pt x="42" y="94"/>
                    <a:pt x="55" y="90"/>
                  </a:cubicBezTo>
                  <a:cubicBezTo>
                    <a:pt x="69" y="87"/>
                    <a:pt x="82" y="83"/>
                    <a:pt x="96" y="79"/>
                  </a:cubicBezTo>
                  <a:cubicBezTo>
                    <a:pt x="117" y="74"/>
                    <a:pt x="139" y="68"/>
                    <a:pt x="161" y="62"/>
                  </a:cubicBezTo>
                  <a:cubicBezTo>
                    <a:pt x="168" y="60"/>
                    <a:pt x="176" y="60"/>
                    <a:pt x="183" y="58"/>
                  </a:cubicBezTo>
                  <a:cubicBezTo>
                    <a:pt x="187" y="57"/>
                    <a:pt x="191" y="54"/>
                    <a:pt x="195" y="53"/>
                  </a:cubicBezTo>
                  <a:cubicBezTo>
                    <a:pt x="227" y="44"/>
                    <a:pt x="259" y="36"/>
                    <a:pt x="291" y="27"/>
                  </a:cubicBezTo>
                  <a:cubicBezTo>
                    <a:pt x="316" y="20"/>
                    <a:pt x="340" y="13"/>
                    <a:pt x="365" y="7"/>
                  </a:cubicBezTo>
                  <a:cubicBezTo>
                    <a:pt x="397" y="0"/>
                    <a:pt x="430" y="12"/>
                    <a:pt x="448" y="43"/>
                  </a:cubicBezTo>
                  <a:cubicBezTo>
                    <a:pt x="467" y="75"/>
                    <a:pt x="459" y="118"/>
                    <a:pt x="428" y="140"/>
                  </a:cubicBezTo>
                  <a:cubicBezTo>
                    <a:pt x="419" y="146"/>
                    <a:pt x="408" y="150"/>
                    <a:pt x="397" y="153"/>
                  </a:cubicBezTo>
                  <a:cubicBezTo>
                    <a:pt x="379" y="159"/>
                    <a:pt x="361" y="163"/>
                    <a:pt x="342" y="168"/>
                  </a:cubicBezTo>
                  <a:cubicBezTo>
                    <a:pt x="325" y="173"/>
                    <a:pt x="308" y="177"/>
                    <a:pt x="291" y="182"/>
                  </a:cubicBezTo>
                  <a:cubicBezTo>
                    <a:pt x="289" y="182"/>
                    <a:pt x="287" y="183"/>
                    <a:pt x="286" y="184"/>
                  </a:cubicBezTo>
                  <a:close/>
                </a:path>
              </a:pathLst>
            </a:custGeom>
            <a:solidFill>
              <a:srgbClr val="24B3BA"/>
            </a:solidFill>
            <a:ln w="9525">
              <a:noFill/>
              <a:round/>
              <a:headEnd/>
              <a:tailEnd/>
            </a:ln>
          </p:spPr>
          <p:txBody>
            <a:bodyPr/>
            <a:lstStyle/>
            <a:p>
              <a:endParaRPr lang="de-DE"/>
            </a:p>
          </p:txBody>
        </p:sp>
        <p:sp>
          <p:nvSpPr>
            <p:cNvPr id="310409" name="Freeform 72"/>
            <p:cNvSpPr>
              <a:spLocks noEditPoints="1"/>
            </p:cNvSpPr>
            <p:nvPr/>
          </p:nvSpPr>
          <p:spPr bwMode="auto">
            <a:xfrm>
              <a:off x="10376476" y="3537735"/>
              <a:ext cx="354362" cy="251065"/>
            </a:xfrm>
            <a:custGeom>
              <a:avLst/>
              <a:gdLst>
                <a:gd name="T0" fmla="*/ 116145920 w 798"/>
                <a:gd name="T1" fmla="*/ 62001946 h 565"/>
                <a:gd name="T2" fmla="*/ 788655 w 798"/>
                <a:gd name="T3" fmla="*/ 111563954 h 565"/>
                <a:gd name="T4" fmla="*/ 0 w 798"/>
                <a:gd name="T5" fmla="*/ 111366657 h 565"/>
                <a:gd name="T6" fmla="*/ 1182983 w 798"/>
                <a:gd name="T7" fmla="*/ 109984245 h 565"/>
                <a:gd name="T8" fmla="*/ 40227192 w 798"/>
                <a:gd name="T9" fmla="*/ 80760279 h 565"/>
                <a:gd name="T10" fmla="*/ 78087974 w 798"/>
                <a:gd name="T11" fmla="*/ 52524131 h 565"/>
                <a:gd name="T12" fmla="*/ 100370594 w 798"/>
                <a:gd name="T13" fmla="*/ 36134697 h 565"/>
                <a:gd name="T14" fmla="*/ 101159249 w 798"/>
                <a:gd name="T15" fmla="*/ 35740103 h 565"/>
                <a:gd name="T16" fmla="*/ 97018365 w 798"/>
                <a:gd name="T17" fmla="*/ 34554987 h 565"/>
                <a:gd name="T18" fmla="*/ 86369743 w 798"/>
                <a:gd name="T19" fmla="*/ 31790606 h 565"/>
                <a:gd name="T20" fmla="*/ 76707383 w 798"/>
                <a:gd name="T21" fmla="*/ 29026225 h 565"/>
                <a:gd name="T22" fmla="*/ 68228451 w 798"/>
                <a:gd name="T23" fmla="*/ 21325417 h 565"/>
                <a:gd name="T24" fmla="*/ 72763663 w 798"/>
                <a:gd name="T25" fmla="*/ 3554458 h 565"/>
                <a:gd name="T26" fmla="*/ 83017514 w 798"/>
                <a:gd name="T27" fmla="*/ 592336 h 565"/>
                <a:gd name="T28" fmla="*/ 92088382 w 798"/>
                <a:gd name="T29" fmla="*/ 2764381 h 565"/>
                <a:gd name="T30" fmla="*/ 105300134 w 798"/>
                <a:gd name="T31" fmla="*/ 6318839 h 565"/>
                <a:gd name="T32" fmla="*/ 115357265 w 798"/>
                <a:gd name="T33" fmla="*/ 8885479 h 565"/>
                <a:gd name="T34" fmla="*/ 128963345 w 798"/>
                <a:gd name="T35" fmla="*/ 12439937 h 565"/>
                <a:gd name="T36" fmla="*/ 138822868 w 798"/>
                <a:gd name="T37" fmla="*/ 15204319 h 565"/>
                <a:gd name="T38" fmla="*/ 153218047 w 798"/>
                <a:gd name="T39" fmla="*/ 19153371 h 565"/>
                <a:gd name="T40" fmla="*/ 156570276 w 798"/>
                <a:gd name="T41" fmla="*/ 25274469 h 565"/>
                <a:gd name="T42" fmla="*/ 151048801 w 798"/>
                <a:gd name="T43" fmla="*/ 45612956 h 565"/>
                <a:gd name="T44" fmla="*/ 146710753 w 798"/>
                <a:gd name="T45" fmla="*/ 62199243 h 565"/>
                <a:gd name="T46" fmla="*/ 142175097 w 798"/>
                <a:gd name="T47" fmla="*/ 78588233 h 565"/>
                <a:gd name="T48" fmla="*/ 138428540 w 798"/>
                <a:gd name="T49" fmla="*/ 92805177 h 565"/>
                <a:gd name="T50" fmla="*/ 127977525 w 798"/>
                <a:gd name="T51" fmla="*/ 103270811 h 565"/>
                <a:gd name="T52" fmla="*/ 110427281 w 798"/>
                <a:gd name="T53" fmla="*/ 94187590 h 565"/>
                <a:gd name="T54" fmla="*/ 110230117 w 798"/>
                <a:gd name="T55" fmla="*/ 84117440 h 565"/>
                <a:gd name="T56" fmla="*/ 113779510 w 798"/>
                <a:gd name="T57" fmla="*/ 70690128 h 565"/>
                <a:gd name="T58" fmla="*/ 115948756 w 798"/>
                <a:gd name="T59" fmla="*/ 62989320 h 565"/>
                <a:gd name="T60" fmla="*/ 116145920 w 798"/>
                <a:gd name="T61" fmla="*/ 62001946 h 565"/>
                <a:gd name="T62" fmla="*/ 139217195 w 798"/>
                <a:gd name="T63" fmla="*/ 33962651 h 565"/>
                <a:gd name="T64" fmla="*/ 137245557 w 798"/>
                <a:gd name="T65" fmla="*/ 36134697 h 565"/>
                <a:gd name="T66" fmla="*/ 138034212 w 798"/>
                <a:gd name="T67" fmla="*/ 37122071 h 565"/>
                <a:gd name="T68" fmla="*/ 140597786 w 798"/>
                <a:gd name="T69" fmla="*/ 34752728 h 565"/>
                <a:gd name="T70" fmla="*/ 139217195 w 798"/>
                <a:gd name="T71" fmla="*/ 33962651 h 565"/>
                <a:gd name="T72" fmla="*/ 135076311 w 798"/>
                <a:gd name="T73" fmla="*/ 33765354 h 565"/>
                <a:gd name="T74" fmla="*/ 136259294 w 798"/>
                <a:gd name="T75" fmla="*/ 32975721 h 565"/>
                <a:gd name="T76" fmla="*/ 137442721 w 798"/>
                <a:gd name="T77" fmla="*/ 31790606 h 565"/>
                <a:gd name="T78" fmla="*/ 138231376 w 798"/>
                <a:gd name="T79" fmla="*/ 31198270 h 565"/>
                <a:gd name="T80" fmla="*/ 137442721 w 798"/>
                <a:gd name="T81" fmla="*/ 30605934 h 565"/>
                <a:gd name="T82" fmla="*/ 135076311 w 798"/>
                <a:gd name="T83" fmla="*/ 33765354 h 56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798"/>
                <a:gd name="T127" fmla="*/ 0 h 565"/>
                <a:gd name="T128" fmla="*/ 798 w 798"/>
                <a:gd name="T129" fmla="*/ 565 h 565"/>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798" h="565">
                  <a:moveTo>
                    <a:pt x="589" y="314"/>
                  </a:moveTo>
                  <a:cubicBezTo>
                    <a:pt x="394" y="400"/>
                    <a:pt x="200" y="484"/>
                    <a:pt x="4" y="565"/>
                  </a:cubicBezTo>
                  <a:cubicBezTo>
                    <a:pt x="4" y="565"/>
                    <a:pt x="3" y="565"/>
                    <a:pt x="0" y="564"/>
                  </a:cubicBezTo>
                  <a:cubicBezTo>
                    <a:pt x="3" y="561"/>
                    <a:pt x="4" y="559"/>
                    <a:pt x="6" y="557"/>
                  </a:cubicBezTo>
                  <a:cubicBezTo>
                    <a:pt x="72" y="508"/>
                    <a:pt x="138" y="458"/>
                    <a:pt x="204" y="409"/>
                  </a:cubicBezTo>
                  <a:cubicBezTo>
                    <a:pt x="268" y="361"/>
                    <a:pt x="332" y="313"/>
                    <a:pt x="396" y="266"/>
                  </a:cubicBezTo>
                  <a:cubicBezTo>
                    <a:pt x="433" y="238"/>
                    <a:pt x="471" y="211"/>
                    <a:pt x="509" y="183"/>
                  </a:cubicBezTo>
                  <a:cubicBezTo>
                    <a:pt x="510" y="183"/>
                    <a:pt x="511" y="182"/>
                    <a:pt x="513" y="181"/>
                  </a:cubicBezTo>
                  <a:cubicBezTo>
                    <a:pt x="506" y="179"/>
                    <a:pt x="499" y="177"/>
                    <a:pt x="492" y="175"/>
                  </a:cubicBezTo>
                  <a:cubicBezTo>
                    <a:pt x="474" y="170"/>
                    <a:pt x="456" y="166"/>
                    <a:pt x="438" y="161"/>
                  </a:cubicBezTo>
                  <a:cubicBezTo>
                    <a:pt x="422" y="156"/>
                    <a:pt x="405" y="152"/>
                    <a:pt x="389" y="147"/>
                  </a:cubicBezTo>
                  <a:cubicBezTo>
                    <a:pt x="369" y="141"/>
                    <a:pt x="355" y="127"/>
                    <a:pt x="346" y="108"/>
                  </a:cubicBezTo>
                  <a:cubicBezTo>
                    <a:pt x="332" y="76"/>
                    <a:pt x="341" y="39"/>
                    <a:pt x="369" y="18"/>
                  </a:cubicBezTo>
                  <a:cubicBezTo>
                    <a:pt x="384" y="6"/>
                    <a:pt x="402" y="0"/>
                    <a:pt x="421" y="3"/>
                  </a:cubicBezTo>
                  <a:cubicBezTo>
                    <a:pt x="437" y="6"/>
                    <a:pt x="452" y="10"/>
                    <a:pt x="467" y="14"/>
                  </a:cubicBezTo>
                  <a:cubicBezTo>
                    <a:pt x="490" y="20"/>
                    <a:pt x="512" y="26"/>
                    <a:pt x="534" y="32"/>
                  </a:cubicBezTo>
                  <a:cubicBezTo>
                    <a:pt x="551" y="36"/>
                    <a:pt x="568" y="41"/>
                    <a:pt x="585" y="45"/>
                  </a:cubicBezTo>
                  <a:cubicBezTo>
                    <a:pt x="608" y="52"/>
                    <a:pt x="631" y="57"/>
                    <a:pt x="654" y="63"/>
                  </a:cubicBezTo>
                  <a:cubicBezTo>
                    <a:pt x="671" y="68"/>
                    <a:pt x="687" y="73"/>
                    <a:pt x="704" y="77"/>
                  </a:cubicBezTo>
                  <a:cubicBezTo>
                    <a:pt x="728" y="84"/>
                    <a:pt x="752" y="90"/>
                    <a:pt x="777" y="97"/>
                  </a:cubicBezTo>
                  <a:cubicBezTo>
                    <a:pt x="793" y="102"/>
                    <a:pt x="798" y="111"/>
                    <a:pt x="794" y="128"/>
                  </a:cubicBezTo>
                  <a:cubicBezTo>
                    <a:pt x="784" y="162"/>
                    <a:pt x="775" y="197"/>
                    <a:pt x="766" y="231"/>
                  </a:cubicBezTo>
                  <a:cubicBezTo>
                    <a:pt x="759" y="259"/>
                    <a:pt x="751" y="287"/>
                    <a:pt x="744" y="315"/>
                  </a:cubicBezTo>
                  <a:cubicBezTo>
                    <a:pt x="736" y="343"/>
                    <a:pt x="729" y="371"/>
                    <a:pt x="721" y="398"/>
                  </a:cubicBezTo>
                  <a:cubicBezTo>
                    <a:pt x="715" y="422"/>
                    <a:pt x="709" y="447"/>
                    <a:pt x="702" y="470"/>
                  </a:cubicBezTo>
                  <a:cubicBezTo>
                    <a:pt x="694" y="498"/>
                    <a:pt x="676" y="515"/>
                    <a:pt x="649" y="523"/>
                  </a:cubicBezTo>
                  <a:cubicBezTo>
                    <a:pt x="613" y="533"/>
                    <a:pt x="573" y="513"/>
                    <a:pt x="560" y="477"/>
                  </a:cubicBezTo>
                  <a:cubicBezTo>
                    <a:pt x="554" y="460"/>
                    <a:pt x="554" y="443"/>
                    <a:pt x="559" y="426"/>
                  </a:cubicBezTo>
                  <a:cubicBezTo>
                    <a:pt x="565" y="403"/>
                    <a:pt x="571" y="380"/>
                    <a:pt x="577" y="358"/>
                  </a:cubicBezTo>
                  <a:cubicBezTo>
                    <a:pt x="580" y="345"/>
                    <a:pt x="584" y="332"/>
                    <a:pt x="588" y="319"/>
                  </a:cubicBezTo>
                  <a:cubicBezTo>
                    <a:pt x="588" y="318"/>
                    <a:pt x="588" y="316"/>
                    <a:pt x="589" y="314"/>
                  </a:cubicBezTo>
                  <a:close/>
                  <a:moveTo>
                    <a:pt x="706" y="172"/>
                  </a:moveTo>
                  <a:cubicBezTo>
                    <a:pt x="707" y="179"/>
                    <a:pt x="705" y="183"/>
                    <a:pt x="696" y="183"/>
                  </a:cubicBezTo>
                  <a:cubicBezTo>
                    <a:pt x="697" y="185"/>
                    <a:pt x="699" y="187"/>
                    <a:pt x="700" y="188"/>
                  </a:cubicBezTo>
                  <a:cubicBezTo>
                    <a:pt x="708" y="189"/>
                    <a:pt x="713" y="184"/>
                    <a:pt x="713" y="176"/>
                  </a:cubicBezTo>
                  <a:cubicBezTo>
                    <a:pt x="713" y="172"/>
                    <a:pt x="712" y="170"/>
                    <a:pt x="706" y="172"/>
                  </a:cubicBezTo>
                  <a:close/>
                  <a:moveTo>
                    <a:pt x="685" y="171"/>
                  </a:moveTo>
                  <a:cubicBezTo>
                    <a:pt x="689" y="173"/>
                    <a:pt x="691" y="171"/>
                    <a:pt x="691" y="167"/>
                  </a:cubicBezTo>
                  <a:cubicBezTo>
                    <a:pt x="691" y="163"/>
                    <a:pt x="692" y="161"/>
                    <a:pt x="697" y="161"/>
                  </a:cubicBezTo>
                  <a:cubicBezTo>
                    <a:pt x="698" y="161"/>
                    <a:pt x="700" y="159"/>
                    <a:pt x="701" y="158"/>
                  </a:cubicBezTo>
                  <a:cubicBezTo>
                    <a:pt x="700" y="157"/>
                    <a:pt x="698" y="155"/>
                    <a:pt x="697" y="155"/>
                  </a:cubicBezTo>
                  <a:cubicBezTo>
                    <a:pt x="688" y="154"/>
                    <a:pt x="684" y="159"/>
                    <a:pt x="685" y="171"/>
                  </a:cubicBezTo>
                  <a:close/>
                </a:path>
              </a:pathLst>
            </a:custGeom>
            <a:solidFill>
              <a:srgbClr val="24B3BA"/>
            </a:solidFill>
            <a:ln w="9525">
              <a:noFill/>
              <a:round/>
              <a:headEnd/>
              <a:tailEnd/>
            </a:ln>
          </p:spPr>
          <p:txBody>
            <a:bodyPr/>
            <a:lstStyle/>
            <a:p>
              <a:endParaRPr lang="de-DE"/>
            </a:p>
          </p:txBody>
        </p:sp>
        <p:sp>
          <p:nvSpPr>
            <p:cNvPr id="74" name="Rectangle 73"/>
            <p:cNvSpPr/>
            <p:nvPr/>
          </p:nvSpPr>
          <p:spPr>
            <a:xfrm>
              <a:off x="10664705" y="3598275"/>
              <a:ext cx="42525" cy="42513"/>
            </a:xfrm>
            <a:prstGeom prst="rect">
              <a:avLst/>
            </a:prstGeom>
            <a:solidFill>
              <a:srgbClr val="24B3BA"/>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tIns="89979" bIns="89979"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629943">
                <a:defRPr/>
              </a:pPr>
              <a:endParaRPr lang="en-US" sz="1200" dirty="0">
                <a:solidFill>
                  <a:srgbClr val="000000"/>
                </a:solidFill>
                <a:cs typeface="Arial" pitchFamily="34" charset="0"/>
              </a:endParaRPr>
            </a:p>
          </p:txBody>
        </p:sp>
      </p:grpSp>
      <p:sp>
        <p:nvSpPr>
          <p:cNvPr id="310302" name="Rectangle 3"/>
          <p:cNvSpPr>
            <a:spLocks noChangeArrowheads="1"/>
          </p:cNvSpPr>
          <p:nvPr/>
        </p:nvSpPr>
        <p:spPr bwMode="gray">
          <a:xfrm>
            <a:off x="562464" y="6324724"/>
            <a:ext cx="10459204" cy="328536"/>
          </a:xfrm>
          <a:prstGeom prst="rect">
            <a:avLst/>
          </a:prstGeom>
          <a:noFill/>
          <a:ln w="9525" algn="ctr">
            <a:noFill/>
            <a:miter lim="800000"/>
            <a:headEnd type="none" w="lg" len="lg"/>
            <a:tailEnd type="none" w="lg" len="lg"/>
          </a:ln>
        </p:spPr>
        <p:txBody>
          <a:bodyPr lIns="0" tIns="0" rIns="0" bIns="0" anchor="b"/>
          <a:lstStyle/>
          <a:p>
            <a:pPr marL="228554" indent="-228554">
              <a:lnSpc>
                <a:spcPct val="90000"/>
              </a:lnSpc>
            </a:pPr>
            <a:r>
              <a:rPr lang="en-US" altLang="en-US" sz="800" dirty="0">
                <a:solidFill>
                  <a:srgbClr val="808080"/>
                </a:solidFill>
              </a:rPr>
              <a:t>1. focused on measuring access to government services</a:t>
            </a:r>
          </a:p>
          <a:p>
            <a:pPr marL="228554" indent="-228554">
              <a:lnSpc>
                <a:spcPct val="90000"/>
              </a:lnSpc>
            </a:pPr>
            <a:r>
              <a:rPr lang="en-US" altLang="en-US" sz="800" dirty="0">
                <a:solidFill>
                  <a:srgbClr val="808080"/>
                </a:solidFill>
              </a:rPr>
              <a:t>Source: SMO analysis, ADAA analysis</a:t>
            </a:r>
          </a:p>
        </p:txBody>
      </p:sp>
      <p:sp>
        <p:nvSpPr>
          <p:cNvPr id="199" name="Rectangle 198"/>
          <p:cNvSpPr/>
          <p:nvPr/>
        </p:nvSpPr>
        <p:spPr>
          <a:xfrm>
            <a:off x="380001" y="1704378"/>
            <a:ext cx="535600" cy="1799583"/>
          </a:xfrm>
          <a:prstGeom prst="rect">
            <a:avLst/>
          </a:prstGeom>
          <a:solidFill>
            <a:schemeClr val="tx2"/>
          </a:solidFill>
          <a:ln w="6350">
            <a:noFill/>
          </a:ln>
        </p:spPr>
        <p:style>
          <a:lnRef idx="2">
            <a:schemeClr val="accent1">
              <a:shade val="50000"/>
            </a:schemeClr>
          </a:lnRef>
          <a:fillRef idx="1">
            <a:schemeClr val="accent1"/>
          </a:fillRef>
          <a:effectRef idx="0">
            <a:schemeClr val="accent1"/>
          </a:effectRef>
          <a:fontRef idx="minor">
            <a:schemeClr val="lt1"/>
          </a:fontRef>
        </p:style>
        <p:txBody>
          <a:bodyPr vert="vert270" lIns="35992" tIns="35992" rIns="35992" bIns="35992" anchor="ctr"/>
          <a:lstStyle/>
          <a:p>
            <a:pPr algn="ctr" defTabSz="629754">
              <a:defRPr/>
            </a:pPr>
            <a:r>
              <a:rPr lang="en-US" b="1" dirty="0">
                <a:solidFill>
                  <a:srgbClr val="FFFFFF"/>
                </a:solidFill>
              </a:rPr>
              <a:t>Brief and Attributes</a:t>
            </a:r>
          </a:p>
        </p:txBody>
      </p:sp>
      <p:sp>
        <p:nvSpPr>
          <p:cNvPr id="310315" name="Rectangle 199"/>
          <p:cNvSpPr>
            <a:spLocks noChangeArrowheads="1"/>
          </p:cNvSpPr>
          <p:nvPr/>
        </p:nvSpPr>
        <p:spPr bwMode="auto">
          <a:xfrm>
            <a:off x="1051300" y="1704582"/>
            <a:ext cx="2494971" cy="1799808"/>
          </a:xfrm>
          <a:prstGeom prst="rect">
            <a:avLst/>
          </a:prstGeom>
          <a:noFill/>
          <a:ln w="9525" algn="ctr">
            <a:noFill/>
            <a:miter lim="800000"/>
            <a:headEnd/>
            <a:tailEnd/>
          </a:ln>
        </p:spPr>
        <p:txBody>
          <a:bodyPr lIns="35992" tIns="35992" rIns="35992" bIns="35992"/>
          <a:lstStyle/>
          <a:p>
            <a:pPr algn="ctr" rtl="1" eaLnBrk="1" hangingPunct="1">
              <a:buClr>
                <a:srgbClr val="5AC6CB"/>
              </a:buClr>
            </a:pPr>
            <a:r>
              <a:rPr lang="en-US" sz="1000" b="1">
                <a:solidFill>
                  <a:srgbClr val="808080"/>
                </a:solidFill>
                <a:cs typeface="Sakkal Majalla" pitchFamily="2" charset="-78"/>
              </a:rPr>
              <a:t>Develop e-Government solutions for citizens, businesses, NGOs as well as internal government processes. This includes increasing penetration, use and customer satisfaction and the decrease of government service delivery cost</a:t>
            </a:r>
          </a:p>
        </p:txBody>
      </p:sp>
      <p:sp>
        <p:nvSpPr>
          <p:cNvPr id="310307" name="Rectangle 4"/>
          <p:cNvSpPr>
            <a:spLocks noChangeArrowheads="1"/>
          </p:cNvSpPr>
          <p:nvPr/>
        </p:nvSpPr>
        <p:spPr bwMode="gray">
          <a:xfrm>
            <a:off x="3650403" y="1171909"/>
            <a:ext cx="1915631" cy="486645"/>
          </a:xfrm>
          <a:prstGeom prst="rect">
            <a:avLst/>
          </a:prstGeom>
          <a:solidFill>
            <a:schemeClr val="bg1"/>
          </a:solidFill>
          <a:ln w="9525" algn="ctr">
            <a:noFill/>
            <a:miter lim="800000"/>
            <a:headEnd/>
            <a:tailEnd/>
          </a:ln>
          <a:effectLst>
            <a:outerShdw dist="25400" dir="5400000" sx="99001" sy="99001" algn="ctr" rotWithShape="0">
              <a:schemeClr val="tx2"/>
            </a:outerShdw>
          </a:effectLst>
        </p:spPr>
        <p:txBody>
          <a:bodyPr lIns="103841" tIns="103841" rIns="103841" bIns="103841" anchor="b">
            <a:spAutoFit/>
          </a:bodyPr>
          <a:lstStyle/>
          <a:p>
            <a:pPr algn="ctr" eaLnBrk="1" hangingPunct="1"/>
            <a:r>
              <a:rPr lang="en-US" b="1" dirty="0">
                <a:solidFill>
                  <a:srgbClr val="808080"/>
                </a:solidFill>
              </a:rPr>
              <a:t>Attribute 1</a:t>
            </a:r>
          </a:p>
        </p:txBody>
      </p:sp>
      <p:sp>
        <p:nvSpPr>
          <p:cNvPr id="310312" name="Rectangle 200"/>
          <p:cNvSpPr>
            <a:spLocks noChangeArrowheads="1"/>
          </p:cNvSpPr>
          <p:nvPr/>
        </p:nvSpPr>
        <p:spPr bwMode="auto">
          <a:xfrm>
            <a:off x="3650403" y="1704582"/>
            <a:ext cx="1915631" cy="1799808"/>
          </a:xfrm>
          <a:prstGeom prst="rect">
            <a:avLst/>
          </a:prstGeom>
          <a:noFill/>
          <a:ln w="9525" algn="ctr">
            <a:noFill/>
            <a:miter lim="800000"/>
            <a:headEnd/>
            <a:tailEnd/>
          </a:ln>
        </p:spPr>
        <p:txBody>
          <a:bodyPr lIns="35992" tIns="35992" rIns="35992" bIns="35992"/>
          <a:lstStyle/>
          <a:p>
            <a:pPr algn="ctr" rtl="1" eaLnBrk="1" hangingPunct="1">
              <a:lnSpc>
                <a:spcPct val="90000"/>
              </a:lnSpc>
              <a:buClr>
                <a:srgbClr val="5AC6CB"/>
              </a:buClr>
            </a:pPr>
            <a:r>
              <a:rPr lang="en-US" sz="1000" b="1">
                <a:solidFill>
                  <a:srgbClr val="DC6E00"/>
                </a:solidFill>
                <a:cs typeface="Sakkal Majalla" pitchFamily="2" charset="-78"/>
              </a:rPr>
              <a:t>Penetration</a:t>
            </a:r>
          </a:p>
          <a:p>
            <a:pPr algn="ctr" rtl="1" eaLnBrk="1" hangingPunct="1">
              <a:lnSpc>
                <a:spcPct val="90000"/>
              </a:lnSpc>
              <a:buClr>
                <a:srgbClr val="5AC6CB"/>
              </a:buClr>
            </a:pPr>
            <a:r>
              <a:rPr lang="en-US" sz="1000">
                <a:solidFill>
                  <a:srgbClr val="808080"/>
                </a:solidFill>
                <a:cs typeface="Sakkal Majalla" pitchFamily="2" charset="-78"/>
              </a:rPr>
              <a:t>of e-Government in services provided to stakeholders and in internal government processes</a:t>
            </a:r>
          </a:p>
        </p:txBody>
      </p:sp>
      <p:sp>
        <p:nvSpPr>
          <p:cNvPr id="310308" name="Rectangle 6"/>
          <p:cNvSpPr>
            <a:spLocks noChangeArrowheads="1"/>
          </p:cNvSpPr>
          <p:nvPr/>
        </p:nvSpPr>
        <p:spPr bwMode="gray">
          <a:xfrm>
            <a:off x="5670167" y="1171909"/>
            <a:ext cx="1917741" cy="486645"/>
          </a:xfrm>
          <a:prstGeom prst="rect">
            <a:avLst/>
          </a:prstGeom>
          <a:solidFill>
            <a:schemeClr val="bg1"/>
          </a:solidFill>
          <a:ln w="9525" algn="ctr">
            <a:noFill/>
            <a:miter lim="800000"/>
            <a:headEnd/>
            <a:tailEnd/>
          </a:ln>
          <a:effectLst>
            <a:outerShdw dist="25400" dir="5400000" sx="99001" sy="99001" algn="ctr" rotWithShape="0">
              <a:schemeClr val="tx2"/>
            </a:outerShdw>
          </a:effectLst>
        </p:spPr>
        <p:txBody>
          <a:bodyPr lIns="103841" tIns="103841" rIns="103841" bIns="103841" anchor="b">
            <a:spAutoFit/>
          </a:bodyPr>
          <a:lstStyle/>
          <a:p>
            <a:pPr algn="ctr" eaLnBrk="1" hangingPunct="1"/>
            <a:r>
              <a:rPr lang="en-US" b="1">
                <a:solidFill>
                  <a:srgbClr val="808080"/>
                </a:solidFill>
              </a:rPr>
              <a:t>Attribute 2</a:t>
            </a:r>
          </a:p>
        </p:txBody>
      </p:sp>
      <p:sp>
        <p:nvSpPr>
          <p:cNvPr id="310313" name="Rectangle 201"/>
          <p:cNvSpPr>
            <a:spLocks noChangeArrowheads="1"/>
          </p:cNvSpPr>
          <p:nvPr/>
        </p:nvSpPr>
        <p:spPr bwMode="auto">
          <a:xfrm>
            <a:off x="5670167" y="1704582"/>
            <a:ext cx="1917741" cy="1799808"/>
          </a:xfrm>
          <a:prstGeom prst="rect">
            <a:avLst/>
          </a:prstGeom>
          <a:noFill/>
          <a:ln w="9525" algn="ctr">
            <a:noFill/>
            <a:miter lim="800000"/>
            <a:headEnd/>
            <a:tailEnd/>
          </a:ln>
        </p:spPr>
        <p:txBody>
          <a:bodyPr lIns="35992" tIns="35992" rIns="35992" bIns="35992"/>
          <a:lstStyle/>
          <a:p>
            <a:pPr algn="ctr" rtl="1" eaLnBrk="1" hangingPunct="1">
              <a:buClr>
                <a:srgbClr val="5AC6CB"/>
              </a:buClr>
            </a:pPr>
            <a:r>
              <a:rPr lang="en-US" sz="1000" b="1">
                <a:solidFill>
                  <a:srgbClr val="DC6E00"/>
                </a:solidFill>
                <a:cs typeface="Sakkal Majalla" pitchFamily="2" charset="-78"/>
              </a:rPr>
              <a:t>Use</a:t>
            </a:r>
            <a:endParaRPr lang="en-US" sz="1000">
              <a:solidFill>
                <a:srgbClr val="808080"/>
              </a:solidFill>
              <a:cs typeface="Sakkal Majalla" pitchFamily="2" charset="-78"/>
            </a:endParaRPr>
          </a:p>
          <a:p>
            <a:pPr algn="ctr" rtl="1" eaLnBrk="1" hangingPunct="1">
              <a:buClr>
                <a:srgbClr val="5AC6CB"/>
              </a:buClr>
            </a:pPr>
            <a:r>
              <a:rPr lang="en-US" sz="1000">
                <a:solidFill>
                  <a:srgbClr val="808080"/>
                </a:solidFill>
                <a:cs typeface="Sakkal Majalla" pitchFamily="2" charset="-78"/>
              </a:rPr>
              <a:t>of e-Government services by stakeholders</a:t>
            </a:r>
          </a:p>
        </p:txBody>
      </p:sp>
      <p:sp>
        <p:nvSpPr>
          <p:cNvPr id="310309" name="Rectangle 8"/>
          <p:cNvSpPr>
            <a:spLocks noChangeArrowheads="1"/>
          </p:cNvSpPr>
          <p:nvPr/>
        </p:nvSpPr>
        <p:spPr bwMode="gray">
          <a:xfrm>
            <a:off x="7692039" y="1171909"/>
            <a:ext cx="1915629" cy="486645"/>
          </a:xfrm>
          <a:prstGeom prst="rect">
            <a:avLst/>
          </a:prstGeom>
          <a:solidFill>
            <a:schemeClr val="bg1"/>
          </a:solidFill>
          <a:ln w="9525" algn="ctr">
            <a:noFill/>
            <a:miter lim="800000"/>
            <a:headEnd/>
            <a:tailEnd/>
          </a:ln>
          <a:effectLst>
            <a:outerShdw dist="25400" dir="5400000" sx="99001" sy="99001" algn="ctr" rotWithShape="0">
              <a:schemeClr val="tx2"/>
            </a:outerShdw>
          </a:effectLst>
        </p:spPr>
        <p:txBody>
          <a:bodyPr lIns="103841" tIns="103841" rIns="103841" bIns="103841" anchor="b">
            <a:spAutoFit/>
          </a:bodyPr>
          <a:lstStyle/>
          <a:p>
            <a:pPr algn="ctr" eaLnBrk="1" hangingPunct="1"/>
            <a:r>
              <a:rPr lang="en-US" b="1" dirty="0">
                <a:solidFill>
                  <a:srgbClr val="808080"/>
                </a:solidFill>
              </a:rPr>
              <a:t>Attribute 3</a:t>
            </a:r>
          </a:p>
        </p:txBody>
      </p:sp>
      <p:sp>
        <p:nvSpPr>
          <p:cNvPr id="310314" name="Rectangle 202"/>
          <p:cNvSpPr>
            <a:spLocks noChangeArrowheads="1"/>
          </p:cNvSpPr>
          <p:nvPr/>
        </p:nvSpPr>
        <p:spPr bwMode="auto">
          <a:xfrm>
            <a:off x="7692039" y="1704582"/>
            <a:ext cx="1915629" cy="1799808"/>
          </a:xfrm>
          <a:prstGeom prst="rect">
            <a:avLst/>
          </a:prstGeom>
          <a:noFill/>
          <a:ln w="9525" algn="ctr">
            <a:noFill/>
            <a:miter lim="800000"/>
            <a:headEnd/>
            <a:tailEnd/>
          </a:ln>
        </p:spPr>
        <p:txBody>
          <a:bodyPr lIns="35992" tIns="35992" rIns="35992" bIns="35992"/>
          <a:lstStyle/>
          <a:p>
            <a:pPr algn="ctr" rtl="1" eaLnBrk="1" hangingPunct="1">
              <a:buClr>
                <a:srgbClr val="5AC6CB"/>
              </a:buClr>
            </a:pPr>
            <a:r>
              <a:rPr lang="en-US" sz="1000" b="1">
                <a:solidFill>
                  <a:srgbClr val="DC6E00"/>
                </a:solidFill>
                <a:cs typeface="Sakkal Majalla" pitchFamily="2" charset="-78"/>
              </a:rPr>
              <a:t>Customer satisfaction </a:t>
            </a:r>
            <a:r>
              <a:rPr lang="en-US" sz="1000">
                <a:solidFill>
                  <a:srgbClr val="808080"/>
                </a:solidFill>
                <a:cs typeface="Sakkal Majalla" pitchFamily="2" charset="-78"/>
              </a:rPr>
              <a:t>from e-Government services (e.g., on quality and access)</a:t>
            </a:r>
          </a:p>
        </p:txBody>
      </p:sp>
      <p:sp>
        <p:nvSpPr>
          <p:cNvPr id="310310" name="Rectangle 10"/>
          <p:cNvSpPr>
            <a:spLocks noChangeArrowheads="1"/>
          </p:cNvSpPr>
          <p:nvPr/>
        </p:nvSpPr>
        <p:spPr bwMode="gray">
          <a:xfrm>
            <a:off x="9711799" y="1171909"/>
            <a:ext cx="1917741" cy="486645"/>
          </a:xfrm>
          <a:prstGeom prst="rect">
            <a:avLst/>
          </a:prstGeom>
          <a:solidFill>
            <a:schemeClr val="bg1"/>
          </a:solidFill>
          <a:ln w="9525" algn="ctr">
            <a:noFill/>
            <a:miter lim="800000"/>
            <a:headEnd/>
            <a:tailEnd/>
          </a:ln>
          <a:effectLst>
            <a:outerShdw dist="25400" dir="5400000" sx="99001" sy="99001" algn="ctr" rotWithShape="0">
              <a:schemeClr val="tx2"/>
            </a:outerShdw>
          </a:effectLst>
        </p:spPr>
        <p:txBody>
          <a:bodyPr lIns="103841" tIns="103841" rIns="103841" bIns="103841" anchor="b">
            <a:spAutoFit/>
          </a:bodyPr>
          <a:lstStyle/>
          <a:p>
            <a:pPr algn="ctr" eaLnBrk="1" hangingPunct="1"/>
            <a:r>
              <a:rPr lang="en-US" b="1" dirty="0">
                <a:solidFill>
                  <a:srgbClr val="808080"/>
                </a:solidFill>
              </a:rPr>
              <a:t>Attribute 4</a:t>
            </a:r>
          </a:p>
        </p:txBody>
      </p:sp>
      <p:sp>
        <p:nvSpPr>
          <p:cNvPr id="310316" name="Rectangle 203"/>
          <p:cNvSpPr>
            <a:spLocks noChangeArrowheads="1"/>
          </p:cNvSpPr>
          <p:nvPr/>
        </p:nvSpPr>
        <p:spPr bwMode="auto">
          <a:xfrm>
            <a:off x="9711799" y="1704582"/>
            <a:ext cx="1917741" cy="1799808"/>
          </a:xfrm>
          <a:prstGeom prst="rect">
            <a:avLst/>
          </a:prstGeom>
          <a:noFill/>
          <a:ln w="9525" algn="ctr">
            <a:noFill/>
            <a:miter lim="800000"/>
            <a:headEnd/>
            <a:tailEnd/>
          </a:ln>
        </p:spPr>
        <p:txBody>
          <a:bodyPr lIns="35992" tIns="35992" rIns="35992" bIns="35992"/>
          <a:lstStyle/>
          <a:p>
            <a:pPr algn="ctr" rtl="1" eaLnBrk="1" hangingPunct="1">
              <a:buClr>
                <a:srgbClr val="5AC6CB"/>
              </a:buClr>
            </a:pPr>
            <a:r>
              <a:rPr lang="en-US" sz="1000" b="1">
                <a:solidFill>
                  <a:srgbClr val="DC6E00"/>
                </a:solidFill>
                <a:cs typeface="Sakkal Majalla" pitchFamily="2" charset="-78"/>
              </a:rPr>
              <a:t>Impact</a:t>
            </a:r>
            <a:endParaRPr lang="en-US" sz="1000">
              <a:solidFill>
                <a:srgbClr val="808080"/>
              </a:solidFill>
              <a:cs typeface="Sakkal Majalla" pitchFamily="2" charset="-78"/>
            </a:endParaRPr>
          </a:p>
          <a:p>
            <a:pPr algn="ctr" rtl="1" eaLnBrk="1" hangingPunct="1">
              <a:buClr>
                <a:srgbClr val="5AC6CB"/>
              </a:buClr>
            </a:pPr>
            <a:r>
              <a:rPr lang="en-US" sz="1000">
                <a:solidFill>
                  <a:srgbClr val="808080"/>
                </a:solidFill>
                <a:cs typeface="Sakkal Majalla" pitchFamily="2" charset="-78"/>
              </a:rPr>
              <a:t>of e-Government services on delivery cost</a:t>
            </a:r>
          </a:p>
        </p:txBody>
      </p:sp>
      <p:sp>
        <p:nvSpPr>
          <p:cNvPr id="129" name="Rectangle 2"/>
          <p:cNvSpPr>
            <a:spLocks noChangeArrowheads="1"/>
          </p:cNvSpPr>
          <p:nvPr/>
        </p:nvSpPr>
        <p:spPr bwMode="gray">
          <a:xfrm>
            <a:off x="1051300" y="1171909"/>
            <a:ext cx="2494971" cy="486645"/>
          </a:xfrm>
          <a:prstGeom prst="rect">
            <a:avLst/>
          </a:prstGeom>
          <a:solidFill>
            <a:schemeClr val="bg1"/>
          </a:solidFill>
          <a:ln w="9525" algn="ctr">
            <a:noFill/>
            <a:miter lim="800000"/>
            <a:headEnd/>
            <a:tailEnd/>
          </a:ln>
          <a:effectLst>
            <a:outerShdw dist="25400" dir="5400000" sx="99000" sy="99000" algn="ctr" rotWithShape="0">
              <a:schemeClr val="tx2"/>
            </a:outerShdw>
          </a:effectLst>
        </p:spPr>
        <p:txBody>
          <a:bodyPr wrap="square" lIns="103841" tIns="103841" rIns="103841" bIns="103841" anchor="b">
            <a:spAutoFit/>
          </a:bodyPr>
          <a:lstStyle/>
          <a:p>
            <a:pPr algn="ctr" defTabSz="629754">
              <a:defRPr/>
            </a:pPr>
            <a:r>
              <a:rPr lang="en-US" b="1" dirty="0">
                <a:solidFill>
                  <a:srgbClr val="808080"/>
                </a:solidFill>
              </a:rPr>
              <a:t>Brief</a:t>
            </a:r>
          </a:p>
        </p:txBody>
      </p:sp>
      <p:sp>
        <p:nvSpPr>
          <p:cNvPr id="135" name="Rectangle 3"/>
          <p:cNvSpPr>
            <a:spLocks noChangeArrowheads="1"/>
          </p:cNvSpPr>
          <p:nvPr/>
        </p:nvSpPr>
        <p:spPr bwMode="gray">
          <a:xfrm>
            <a:off x="9713909" y="3658341"/>
            <a:ext cx="1915630" cy="2436248"/>
          </a:xfrm>
          <a:prstGeom prst="rect">
            <a:avLst/>
          </a:prstGeom>
          <a:noFill/>
          <a:ln w="9525" algn="ctr">
            <a:solidFill>
              <a:srgbClr val="C7CDDA"/>
            </a:solidFill>
            <a:miter lim="800000"/>
            <a:headEnd/>
            <a:tailEnd/>
          </a:ln>
        </p:spPr>
        <p:txBody>
          <a:bodyPr lIns="35992" tIns="35992" rIns="35992" bIns="35992"/>
          <a:lstStyle/>
          <a:p>
            <a:pPr eaLnBrk="1" hangingPunct="1">
              <a:buClr>
                <a:srgbClr val="24B3BA"/>
              </a:buClr>
            </a:pPr>
            <a:r>
              <a:rPr lang="en-US" sz="1000" b="1" dirty="0">
                <a:solidFill>
                  <a:srgbClr val="DC6E00"/>
                </a:solidFill>
                <a:cs typeface="Sakkal Majalla" pitchFamily="2" charset="-78"/>
              </a:rPr>
              <a:t>Annual savings realized through new e-Government initiatives</a:t>
            </a:r>
          </a:p>
        </p:txBody>
      </p:sp>
      <p:sp>
        <p:nvSpPr>
          <p:cNvPr id="136" name="Rectangle 3"/>
          <p:cNvSpPr>
            <a:spLocks noChangeArrowheads="1"/>
          </p:cNvSpPr>
          <p:nvPr/>
        </p:nvSpPr>
        <p:spPr bwMode="gray">
          <a:xfrm>
            <a:off x="3650405" y="3658342"/>
            <a:ext cx="1915630" cy="1158607"/>
          </a:xfrm>
          <a:prstGeom prst="rect">
            <a:avLst/>
          </a:prstGeom>
          <a:noFill/>
          <a:ln w="9525" algn="ctr">
            <a:solidFill>
              <a:srgbClr val="C7CDDA"/>
            </a:solidFill>
            <a:miter lim="800000"/>
            <a:headEnd/>
            <a:tailEnd/>
          </a:ln>
        </p:spPr>
        <p:txBody>
          <a:bodyPr lIns="35992" tIns="35992" rIns="35992" bIns="35992"/>
          <a:lstStyle/>
          <a:p>
            <a:pPr eaLnBrk="1" hangingPunct="1">
              <a:buClr>
                <a:srgbClr val="24B3BA"/>
              </a:buClr>
            </a:pPr>
            <a:r>
              <a:rPr lang="en-US" sz="1000" b="1">
                <a:solidFill>
                  <a:srgbClr val="DC6E00"/>
                </a:solidFill>
                <a:cs typeface="Sakkal Majalla" pitchFamily="2" charset="-78"/>
              </a:rPr>
              <a:t>Percentage of digitized stakeholder facing services</a:t>
            </a:r>
          </a:p>
        </p:txBody>
      </p:sp>
      <p:sp>
        <p:nvSpPr>
          <p:cNvPr id="137" name="Rectangle 3"/>
          <p:cNvSpPr>
            <a:spLocks noChangeArrowheads="1"/>
          </p:cNvSpPr>
          <p:nvPr/>
        </p:nvSpPr>
        <p:spPr bwMode="gray">
          <a:xfrm>
            <a:off x="3650405" y="4935984"/>
            <a:ext cx="1915630" cy="1158607"/>
          </a:xfrm>
          <a:prstGeom prst="rect">
            <a:avLst/>
          </a:prstGeom>
          <a:noFill/>
          <a:ln w="9525" algn="ctr">
            <a:solidFill>
              <a:srgbClr val="C7CDDA"/>
            </a:solidFill>
            <a:miter lim="800000"/>
            <a:headEnd/>
            <a:tailEnd/>
          </a:ln>
        </p:spPr>
        <p:txBody>
          <a:bodyPr lIns="35992" tIns="35992" rIns="35992" bIns="35992"/>
          <a:lstStyle/>
          <a:p>
            <a:pPr eaLnBrk="1" hangingPunct="1">
              <a:buClr>
                <a:srgbClr val="24B3BA"/>
              </a:buClr>
            </a:pPr>
            <a:r>
              <a:rPr lang="en-US" sz="1000" b="1">
                <a:solidFill>
                  <a:srgbClr val="DC6E00"/>
                </a:solidFill>
                <a:cs typeface="Sakkal Majalla" pitchFamily="2" charset="-78"/>
              </a:rPr>
              <a:t>Percentage of digitized internal processes services</a:t>
            </a:r>
          </a:p>
        </p:txBody>
      </p:sp>
      <p:sp>
        <p:nvSpPr>
          <p:cNvPr id="138" name="Rectangle 62"/>
          <p:cNvSpPr>
            <a:spLocks noChangeArrowheads="1"/>
          </p:cNvSpPr>
          <p:nvPr/>
        </p:nvSpPr>
        <p:spPr bwMode="auto">
          <a:xfrm>
            <a:off x="5672277" y="3658342"/>
            <a:ext cx="1915630" cy="1158607"/>
          </a:xfrm>
          <a:prstGeom prst="rect">
            <a:avLst/>
          </a:prstGeom>
          <a:noFill/>
          <a:ln w="9525" algn="ctr">
            <a:solidFill>
              <a:srgbClr val="C7CDDA"/>
            </a:solidFill>
            <a:miter lim="800000"/>
            <a:headEnd/>
            <a:tailEnd/>
          </a:ln>
        </p:spPr>
        <p:txBody>
          <a:bodyPr lIns="35992" tIns="35992" rIns="35992" bIns="35992"/>
          <a:lstStyle/>
          <a:p>
            <a:pPr eaLnBrk="1" hangingPunct="1">
              <a:buClr>
                <a:srgbClr val="24B3BA"/>
              </a:buClr>
            </a:pPr>
            <a:r>
              <a:rPr lang="en-US" sz="1000" b="1">
                <a:solidFill>
                  <a:srgbClr val="DC6E00"/>
                </a:solidFill>
                <a:cs typeface="Sakkal Majalla" pitchFamily="2" charset="-78"/>
              </a:rPr>
              <a:t>Number of users of digitized stakeholder facing services</a:t>
            </a:r>
          </a:p>
        </p:txBody>
      </p:sp>
      <p:sp>
        <p:nvSpPr>
          <p:cNvPr id="139" name="Rectangle 3"/>
          <p:cNvSpPr>
            <a:spLocks noChangeArrowheads="1"/>
          </p:cNvSpPr>
          <p:nvPr/>
        </p:nvSpPr>
        <p:spPr bwMode="gray">
          <a:xfrm>
            <a:off x="5672277" y="4935984"/>
            <a:ext cx="1915630" cy="1158607"/>
          </a:xfrm>
          <a:prstGeom prst="rect">
            <a:avLst/>
          </a:prstGeom>
          <a:noFill/>
          <a:ln w="9525" algn="ctr">
            <a:solidFill>
              <a:srgbClr val="C7CDDA"/>
            </a:solidFill>
            <a:miter lim="800000"/>
            <a:headEnd/>
            <a:tailEnd/>
          </a:ln>
        </p:spPr>
        <p:txBody>
          <a:bodyPr lIns="35992" tIns="35992" rIns="35992" bIns="35992"/>
          <a:lstStyle/>
          <a:p>
            <a:pPr eaLnBrk="1" hangingPunct="1">
              <a:buClr>
                <a:srgbClr val="24B3BA"/>
              </a:buClr>
            </a:pPr>
            <a:r>
              <a:rPr lang="en-US" sz="1000" b="1">
                <a:solidFill>
                  <a:srgbClr val="DC6E00"/>
                </a:solidFill>
                <a:cs typeface="Sakkal Majalla" pitchFamily="2" charset="-78"/>
              </a:rPr>
              <a:t>Average usage rate of digitized internal processes services</a:t>
            </a:r>
          </a:p>
        </p:txBody>
      </p:sp>
      <p:sp>
        <p:nvSpPr>
          <p:cNvPr id="140" name="Rectangle 3"/>
          <p:cNvSpPr>
            <a:spLocks noChangeArrowheads="1"/>
          </p:cNvSpPr>
          <p:nvPr/>
        </p:nvSpPr>
        <p:spPr bwMode="gray">
          <a:xfrm>
            <a:off x="7692038" y="3658341"/>
            <a:ext cx="1915630" cy="760236"/>
          </a:xfrm>
          <a:prstGeom prst="rect">
            <a:avLst/>
          </a:prstGeom>
          <a:noFill/>
          <a:ln w="9525" algn="ctr">
            <a:solidFill>
              <a:srgbClr val="C7CDDA"/>
            </a:solidFill>
            <a:miter lim="800000"/>
            <a:headEnd/>
            <a:tailEnd/>
          </a:ln>
        </p:spPr>
        <p:txBody>
          <a:bodyPr lIns="35992" tIns="35992" rIns="35992" bIns="35992"/>
          <a:lstStyle/>
          <a:p>
            <a:pPr eaLnBrk="1" hangingPunct="1">
              <a:buClr>
                <a:srgbClr val="24B3BA"/>
              </a:buClr>
            </a:pPr>
            <a:r>
              <a:rPr lang="en-US" sz="1000" b="1">
                <a:solidFill>
                  <a:srgbClr val="DC6E00"/>
                </a:solidFill>
                <a:cs typeface="Sakkal Majalla" pitchFamily="2" charset="-78"/>
              </a:rPr>
              <a:t>Customer satisfaction rate from e-Government services</a:t>
            </a:r>
          </a:p>
        </p:txBody>
      </p:sp>
      <p:sp>
        <p:nvSpPr>
          <p:cNvPr id="141" name="Rectangle 3"/>
          <p:cNvSpPr>
            <a:spLocks noChangeArrowheads="1"/>
          </p:cNvSpPr>
          <p:nvPr/>
        </p:nvSpPr>
        <p:spPr bwMode="gray">
          <a:xfrm>
            <a:off x="7692038" y="4496347"/>
            <a:ext cx="1915630" cy="760236"/>
          </a:xfrm>
          <a:prstGeom prst="rect">
            <a:avLst/>
          </a:prstGeom>
          <a:noFill/>
          <a:ln w="9525" algn="ctr">
            <a:solidFill>
              <a:srgbClr val="C7CDDA"/>
            </a:solidFill>
            <a:miter lim="800000"/>
            <a:headEnd/>
            <a:tailEnd/>
          </a:ln>
        </p:spPr>
        <p:txBody>
          <a:bodyPr lIns="35992" tIns="35992" rIns="35992" bIns="35992"/>
          <a:lstStyle/>
          <a:p>
            <a:pPr eaLnBrk="1" hangingPunct="1">
              <a:buClr>
                <a:srgbClr val="24B3BA"/>
              </a:buClr>
            </a:pPr>
            <a:r>
              <a:rPr lang="en-US" sz="1000" b="1" dirty="0">
                <a:solidFill>
                  <a:srgbClr val="DC6E00"/>
                </a:solidFill>
                <a:cs typeface="Sakkal Majalla" pitchFamily="2" charset="-78"/>
              </a:rPr>
              <a:t>e–Government Development Index</a:t>
            </a:r>
          </a:p>
        </p:txBody>
      </p:sp>
      <p:sp>
        <p:nvSpPr>
          <p:cNvPr id="142" name="Rectangle 3"/>
          <p:cNvSpPr>
            <a:spLocks noChangeArrowheads="1"/>
          </p:cNvSpPr>
          <p:nvPr/>
        </p:nvSpPr>
        <p:spPr bwMode="gray">
          <a:xfrm>
            <a:off x="7692038" y="5334353"/>
            <a:ext cx="1915630" cy="760236"/>
          </a:xfrm>
          <a:prstGeom prst="rect">
            <a:avLst/>
          </a:prstGeom>
          <a:noFill/>
          <a:ln w="9525" algn="ctr">
            <a:solidFill>
              <a:srgbClr val="C7CDDA"/>
            </a:solidFill>
            <a:miter lim="800000"/>
            <a:headEnd/>
            <a:tailEnd/>
          </a:ln>
        </p:spPr>
        <p:txBody>
          <a:bodyPr lIns="35992" tIns="35992" rIns="35992" bIns="35992"/>
          <a:lstStyle/>
          <a:p>
            <a:pPr>
              <a:buClr>
                <a:srgbClr val="24B3BA"/>
              </a:buClr>
            </a:pPr>
            <a:r>
              <a:rPr lang="en-US" sz="1000" b="1" dirty="0">
                <a:solidFill>
                  <a:srgbClr val="DC6E00"/>
                </a:solidFill>
                <a:cs typeface="Sakkal Majalla" pitchFamily="2" charset="-78"/>
              </a:rPr>
              <a:t>E-Participation index</a:t>
            </a:r>
          </a:p>
        </p:txBody>
      </p:sp>
      <p:sp>
        <p:nvSpPr>
          <p:cNvPr id="143" name="Rectangle 142"/>
          <p:cNvSpPr/>
          <p:nvPr/>
        </p:nvSpPr>
        <p:spPr>
          <a:xfrm>
            <a:off x="380001" y="3657548"/>
            <a:ext cx="537597" cy="2437835"/>
          </a:xfrm>
          <a:prstGeom prst="rect">
            <a:avLst/>
          </a:prstGeom>
          <a:solidFill>
            <a:schemeClr val="tx2"/>
          </a:solidFill>
          <a:ln w="6350">
            <a:noFill/>
          </a:ln>
        </p:spPr>
        <p:style>
          <a:lnRef idx="2">
            <a:schemeClr val="accent1">
              <a:shade val="50000"/>
            </a:schemeClr>
          </a:lnRef>
          <a:fillRef idx="1">
            <a:schemeClr val="accent1"/>
          </a:fillRef>
          <a:effectRef idx="0">
            <a:schemeClr val="accent1"/>
          </a:effectRef>
          <a:fontRef idx="minor">
            <a:schemeClr val="lt1"/>
          </a:fontRef>
        </p:style>
        <p:txBody>
          <a:bodyPr vert="vert270" lIns="35979" rIns="35979" anchor="ctr"/>
          <a:lstStyle/>
          <a:p>
            <a:pPr algn="ctr" defTabSz="629754">
              <a:defRPr/>
            </a:pPr>
            <a:r>
              <a:rPr lang="en-US" b="1" dirty="0">
                <a:solidFill>
                  <a:srgbClr val="FFFFFF"/>
                </a:solidFill>
              </a:rPr>
              <a:t>Metrics</a:t>
            </a:r>
          </a:p>
        </p:txBody>
      </p:sp>
      <p:cxnSp>
        <p:nvCxnSpPr>
          <p:cNvPr id="144" name="Straight Connector 143"/>
          <p:cNvCxnSpPr/>
          <p:nvPr/>
        </p:nvCxnSpPr>
        <p:spPr>
          <a:xfrm>
            <a:off x="564051" y="3580571"/>
            <a:ext cx="11062314" cy="0"/>
          </a:xfrm>
          <a:prstGeom prst="line">
            <a:avLst/>
          </a:prstGeom>
          <a:ln>
            <a:solidFill>
              <a:srgbClr val="808080"/>
            </a:solidFill>
            <a:prstDash val="dash"/>
            <a:tailEnd type="none" w="lg" len="lg"/>
          </a:ln>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1412" y="-8642"/>
            <a:ext cx="1648768" cy="566781"/>
          </a:xfrm>
          <a:prstGeom prst="rect">
            <a:avLst/>
          </a:prstGeom>
          <a:solidFill>
            <a:srgbClr val="93C674"/>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b="1" dirty="0">
                <a:solidFill>
                  <a:schemeClr val="bg1"/>
                </a:solidFill>
              </a:rPr>
              <a:t>Objectives</a:t>
            </a:r>
          </a:p>
        </p:txBody>
      </p:sp>
      <p:sp>
        <p:nvSpPr>
          <p:cNvPr id="56" name="Rectangle 55"/>
          <p:cNvSpPr/>
          <p:nvPr/>
        </p:nvSpPr>
        <p:spPr>
          <a:xfrm>
            <a:off x="1652681" y="-8642"/>
            <a:ext cx="3110922" cy="566782"/>
          </a:xfrm>
          <a:prstGeom prst="rect">
            <a:avLst/>
          </a:prstGeom>
          <a:solidFill>
            <a:srgbClr val="B2B2B2"/>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b="1" dirty="0">
                <a:solidFill>
                  <a:schemeClr val="bg1"/>
                </a:solidFill>
              </a:rPr>
              <a:t>Government performance improvement</a:t>
            </a:r>
          </a:p>
        </p:txBody>
      </p:sp>
      <p:pic>
        <p:nvPicPr>
          <p:cNvPr id="47" name="Picture 46">
            <a:extLst>
              <a:ext uri="{FF2B5EF4-FFF2-40B4-BE49-F238E27FC236}">
                <a16:creationId xmlns:a16="http://schemas.microsoft.com/office/drawing/2014/main" id="{E0B0043F-B4F0-E241-B6E5-7FDA092B3F34}"/>
              </a:ext>
            </a:extLst>
          </p:cNvPr>
          <p:cNvPicPr>
            <a:picLocks noChangeAspect="1"/>
          </p:cNvPicPr>
          <p:nvPr/>
        </p:nvPicPr>
        <p:blipFill>
          <a:blip r:embed="rId7"/>
          <a:stretch>
            <a:fillRect/>
          </a:stretch>
        </p:blipFill>
        <p:spPr>
          <a:xfrm>
            <a:off x="11021668" y="6172357"/>
            <a:ext cx="1169716" cy="684055"/>
          </a:xfrm>
          <a:prstGeom prst="rect">
            <a:avLst/>
          </a:prstGeom>
        </p:spPr>
      </p:pic>
    </p:spTree>
    <p:extLst>
      <p:ext uri="{BB962C8B-B14F-4D97-AF65-F5344CB8AC3E}">
        <p14:creationId xmlns:p14="http://schemas.microsoft.com/office/powerpoint/2010/main" val="1900810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8FF3F-B38D-BD41-9058-D8AC121379DD}"/>
              </a:ext>
            </a:extLst>
          </p:cNvPr>
          <p:cNvSpPr>
            <a:spLocks noGrp="1"/>
          </p:cNvSpPr>
          <p:nvPr>
            <p:ph type="title"/>
          </p:nvPr>
        </p:nvSpPr>
        <p:spPr/>
        <p:txBody>
          <a:bodyPr/>
          <a:lstStyle/>
          <a:p>
            <a:r>
              <a:rPr lang="en-US" b="1" dirty="0">
                <a:solidFill>
                  <a:schemeClr val="accent6">
                    <a:lumMod val="50000"/>
                  </a:schemeClr>
                </a:solidFill>
                <a:latin typeface="Arial Hebrew" pitchFamily="2" charset="-79"/>
                <a:cs typeface="Arial Hebrew" pitchFamily="2" charset="-79"/>
              </a:rPr>
              <a:t>Content</a:t>
            </a:r>
          </a:p>
        </p:txBody>
      </p:sp>
      <p:pic>
        <p:nvPicPr>
          <p:cNvPr id="3" name="Picture 2">
            <a:extLst>
              <a:ext uri="{FF2B5EF4-FFF2-40B4-BE49-F238E27FC236}">
                <a16:creationId xmlns:a16="http://schemas.microsoft.com/office/drawing/2014/main" id="{1EFEA3F8-1DEF-F64B-91CB-3E9BADD3B983}"/>
              </a:ext>
            </a:extLst>
          </p:cNvPr>
          <p:cNvPicPr>
            <a:picLocks noChangeAspect="1"/>
          </p:cNvPicPr>
          <p:nvPr/>
        </p:nvPicPr>
        <p:blipFill>
          <a:blip r:embed="rId2"/>
          <a:stretch>
            <a:fillRect/>
          </a:stretch>
        </p:blipFill>
        <p:spPr>
          <a:xfrm>
            <a:off x="10964089" y="6040816"/>
            <a:ext cx="1227295" cy="815597"/>
          </a:xfrm>
          <a:prstGeom prst="rect">
            <a:avLst/>
          </a:prstGeom>
        </p:spPr>
      </p:pic>
      <p:sp>
        <p:nvSpPr>
          <p:cNvPr id="4" name="TextBox 3">
            <a:extLst>
              <a:ext uri="{FF2B5EF4-FFF2-40B4-BE49-F238E27FC236}">
                <a16:creationId xmlns:a16="http://schemas.microsoft.com/office/drawing/2014/main" id="{42925722-4326-CC4D-877D-E3958E5DB305}"/>
              </a:ext>
            </a:extLst>
          </p:cNvPr>
          <p:cNvSpPr txBox="1"/>
          <p:nvPr/>
        </p:nvSpPr>
        <p:spPr>
          <a:xfrm>
            <a:off x="629392" y="1690688"/>
            <a:ext cx="10189029" cy="3539430"/>
          </a:xfrm>
          <a:prstGeom prst="rect">
            <a:avLst/>
          </a:prstGeom>
          <a:noFill/>
        </p:spPr>
        <p:txBody>
          <a:bodyPr wrap="square" rtlCol="0">
            <a:spAutoFit/>
          </a:bodyPr>
          <a:lstStyle/>
          <a:p>
            <a:pPr marL="285750" indent="-285750">
              <a:buFont typeface="Arial" panose="020B0604020202020204" pitchFamily="34" charset="0"/>
              <a:buChar char="•"/>
            </a:pPr>
            <a:r>
              <a:rPr lang="en-US" sz="2800" dirty="0">
                <a:solidFill>
                  <a:schemeClr val="bg1">
                    <a:lumMod val="65000"/>
                  </a:schemeClr>
                </a:solidFill>
                <a:latin typeface="Arial Hebrew" pitchFamily="2" charset="-79"/>
                <a:cs typeface="Arial Hebrew" pitchFamily="2" charset="-79"/>
              </a:rPr>
              <a:t>Saudi Arabia Digital Transformation</a:t>
            </a:r>
          </a:p>
          <a:p>
            <a:pPr marL="285750" indent="-285750">
              <a:buFont typeface="Arial" panose="020B0604020202020204" pitchFamily="34" charset="0"/>
              <a:buChar char="•"/>
            </a:pPr>
            <a:r>
              <a:rPr lang="en-US" sz="2800" dirty="0">
                <a:solidFill>
                  <a:schemeClr val="accent6">
                    <a:lumMod val="50000"/>
                  </a:schemeClr>
                </a:solidFill>
                <a:latin typeface="Arial Hebrew" pitchFamily="2" charset="-79"/>
                <a:cs typeface="Arial Hebrew" pitchFamily="2" charset="-79"/>
              </a:rPr>
              <a:t>Ministry of Communication and Information Technology Strategic Goals for 2030</a:t>
            </a:r>
          </a:p>
          <a:p>
            <a:pPr marL="285750" indent="-285750">
              <a:buFont typeface="Arial" panose="020B0604020202020204" pitchFamily="34" charset="0"/>
              <a:buChar char="•"/>
            </a:pPr>
            <a:r>
              <a:rPr lang="en-US" sz="2800" dirty="0">
                <a:solidFill>
                  <a:schemeClr val="bg1">
                    <a:lumMod val="65000"/>
                  </a:schemeClr>
                </a:solidFill>
                <a:latin typeface="Arial Hebrew" pitchFamily="2" charset="-79"/>
                <a:cs typeface="Arial Hebrew" pitchFamily="2" charset="-79"/>
              </a:rPr>
              <a:t>Education and its Role in Supporting Digital National Transformation Plan</a:t>
            </a:r>
          </a:p>
          <a:p>
            <a:pPr marL="285750" indent="-285750">
              <a:buFont typeface="Arial" panose="020B0604020202020204" pitchFamily="34" charset="0"/>
              <a:buChar char="•"/>
            </a:pPr>
            <a:r>
              <a:rPr lang="en-US" sz="2800" dirty="0">
                <a:solidFill>
                  <a:schemeClr val="bg1">
                    <a:lumMod val="65000"/>
                  </a:schemeClr>
                </a:solidFill>
                <a:latin typeface="Arial Hebrew" pitchFamily="2" charset="-79"/>
                <a:cs typeface="Arial Hebrew" pitchFamily="2" charset="-79"/>
              </a:rPr>
              <a:t>Saudi Arabia Strategic Goal to Increase Women Participation in the Labor Market   </a:t>
            </a:r>
          </a:p>
          <a:p>
            <a:pPr marL="285750" indent="-285750">
              <a:buFont typeface="Arial" panose="020B0604020202020204" pitchFamily="34" charset="0"/>
              <a:buChar char="•"/>
            </a:pPr>
            <a:endParaRPr lang="en-US" sz="2800" dirty="0">
              <a:solidFill>
                <a:schemeClr val="bg1">
                  <a:lumMod val="65000"/>
                </a:schemeClr>
              </a:solidFill>
            </a:endParaRPr>
          </a:p>
        </p:txBody>
      </p:sp>
    </p:spTree>
    <p:extLst>
      <p:ext uri="{BB962C8B-B14F-4D97-AF65-F5344CB8AC3E}">
        <p14:creationId xmlns:p14="http://schemas.microsoft.com/office/powerpoint/2010/main" val="791647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28111-2D0B-324E-BD91-CA76F58D329B}"/>
              </a:ext>
            </a:extLst>
          </p:cNvPr>
          <p:cNvSpPr>
            <a:spLocks noGrp="1"/>
          </p:cNvSpPr>
          <p:nvPr>
            <p:ph type="title"/>
          </p:nvPr>
        </p:nvSpPr>
        <p:spPr/>
        <p:txBody>
          <a:bodyPr/>
          <a:lstStyle/>
          <a:p>
            <a:r>
              <a:rPr lang="en-US" b="1" dirty="0">
                <a:solidFill>
                  <a:schemeClr val="accent6">
                    <a:lumMod val="50000"/>
                  </a:schemeClr>
                </a:solidFill>
                <a:latin typeface="Arial Hebrew" pitchFamily="2" charset="-79"/>
                <a:cs typeface="Arial Hebrew" pitchFamily="2" charset="-79"/>
              </a:rPr>
              <a:t>Strategic Goals for 2030</a:t>
            </a:r>
          </a:p>
        </p:txBody>
      </p:sp>
      <p:pic>
        <p:nvPicPr>
          <p:cNvPr id="3" name="Picture 2">
            <a:extLst>
              <a:ext uri="{FF2B5EF4-FFF2-40B4-BE49-F238E27FC236}">
                <a16:creationId xmlns:a16="http://schemas.microsoft.com/office/drawing/2014/main" id="{1D308591-5F70-974F-912A-3037B659D579}"/>
              </a:ext>
            </a:extLst>
          </p:cNvPr>
          <p:cNvPicPr>
            <a:picLocks noChangeAspect="1"/>
          </p:cNvPicPr>
          <p:nvPr/>
        </p:nvPicPr>
        <p:blipFill>
          <a:blip r:embed="rId2"/>
          <a:stretch>
            <a:fillRect/>
          </a:stretch>
        </p:blipFill>
        <p:spPr>
          <a:xfrm>
            <a:off x="10667748" y="5854535"/>
            <a:ext cx="1524252" cy="1003465"/>
          </a:xfrm>
          <a:prstGeom prst="rect">
            <a:avLst/>
          </a:prstGeom>
        </p:spPr>
      </p:pic>
      <p:sp>
        <p:nvSpPr>
          <p:cNvPr id="5" name="Right Arrow 4">
            <a:extLst>
              <a:ext uri="{FF2B5EF4-FFF2-40B4-BE49-F238E27FC236}">
                <a16:creationId xmlns:a16="http://schemas.microsoft.com/office/drawing/2014/main" id="{DC06DFB3-0907-4E47-AE6C-AA7FF42466E3}"/>
              </a:ext>
            </a:extLst>
          </p:cNvPr>
          <p:cNvSpPr/>
          <p:nvPr/>
        </p:nvSpPr>
        <p:spPr>
          <a:xfrm>
            <a:off x="792804" y="1670677"/>
            <a:ext cx="2048493" cy="1401289"/>
          </a:xfrm>
          <a:prstGeom prst="right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endParaRPr lang="en-US" sz="1600" b="1" dirty="0">
              <a:solidFill>
                <a:schemeClr val="accent6">
                  <a:lumMod val="50000"/>
                </a:schemeClr>
              </a:solidFill>
            </a:endParaRPr>
          </a:p>
          <a:p>
            <a:endParaRPr lang="en-US" sz="1600" b="1" dirty="0">
              <a:solidFill>
                <a:schemeClr val="accent6">
                  <a:lumMod val="50000"/>
                </a:schemeClr>
              </a:solidFill>
            </a:endParaRPr>
          </a:p>
          <a:p>
            <a:pPr algn="ctr"/>
            <a:r>
              <a:rPr lang="en-US" sz="1600" b="1" dirty="0">
                <a:solidFill>
                  <a:schemeClr val="accent6">
                    <a:lumMod val="50000"/>
                  </a:schemeClr>
                </a:solidFill>
              </a:rPr>
              <a:t>Strategic Objectives 1</a:t>
            </a:r>
            <a:endParaRPr lang="en-US" sz="1600" b="0" dirty="0">
              <a:solidFill>
                <a:schemeClr val="accent6">
                  <a:lumMod val="50000"/>
                </a:schemeClr>
              </a:solidFill>
              <a:effectLst/>
            </a:endParaRPr>
          </a:p>
          <a:p>
            <a:br>
              <a:rPr lang="en-US" sz="1600" dirty="0">
                <a:solidFill>
                  <a:schemeClr val="accent6">
                    <a:lumMod val="50000"/>
                  </a:schemeClr>
                </a:solidFill>
              </a:rPr>
            </a:br>
            <a:endParaRPr lang="en-US" sz="1600" dirty="0">
              <a:solidFill>
                <a:schemeClr val="accent6">
                  <a:lumMod val="50000"/>
                </a:schemeClr>
              </a:solidFill>
            </a:endParaRPr>
          </a:p>
        </p:txBody>
      </p:sp>
      <p:sp>
        <p:nvSpPr>
          <p:cNvPr id="6" name="Right Arrow 5">
            <a:extLst>
              <a:ext uri="{FF2B5EF4-FFF2-40B4-BE49-F238E27FC236}">
                <a16:creationId xmlns:a16="http://schemas.microsoft.com/office/drawing/2014/main" id="{331C0036-2CC1-4A42-8860-C7534BBC463F}"/>
              </a:ext>
            </a:extLst>
          </p:cNvPr>
          <p:cNvSpPr/>
          <p:nvPr/>
        </p:nvSpPr>
        <p:spPr>
          <a:xfrm>
            <a:off x="792804" y="5007321"/>
            <a:ext cx="2030680" cy="1401289"/>
          </a:xfrm>
          <a:prstGeom prst="right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600" b="1" dirty="0">
                <a:solidFill>
                  <a:schemeClr val="accent6">
                    <a:lumMod val="50000"/>
                  </a:schemeClr>
                </a:solidFill>
              </a:rPr>
              <a:t>Strategic Objectives 3</a:t>
            </a:r>
            <a:endParaRPr lang="en-US" sz="1600" dirty="0"/>
          </a:p>
        </p:txBody>
      </p:sp>
      <p:sp>
        <p:nvSpPr>
          <p:cNvPr id="7" name="Right Arrow 6">
            <a:extLst>
              <a:ext uri="{FF2B5EF4-FFF2-40B4-BE49-F238E27FC236}">
                <a16:creationId xmlns:a16="http://schemas.microsoft.com/office/drawing/2014/main" id="{F6036E8C-8097-4043-B3F5-AA4C82CC4F40}"/>
              </a:ext>
            </a:extLst>
          </p:cNvPr>
          <p:cNvSpPr/>
          <p:nvPr/>
        </p:nvSpPr>
        <p:spPr>
          <a:xfrm>
            <a:off x="792804" y="3471606"/>
            <a:ext cx="2030680" cy="1401289"/>
          </a:xfrm>
          <a:prstGeom prst="right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600" b="1" dirty="0">
                <a:solidFill>
                  <a:schemeClr val="accent6">
                    <a:lumMod val="50000"/>
                  </a:schemeClr>
                </a:solidFill>
              </a:rPr>
              <a:t>Strategic Objectives 2</a:t>
            </a:r>
            <a:endParaRPr lang="en-US" sz="1600" dirty="0"/>
          </a:p>
        </p:txBody>
      </p:sp>
      <p:sp>
        <p:nvSpPr>
          <p:cNvPr id="8" name="Right Arrow 7">
            <a:extLst>
              <a:ext uri="{FF2B5EF4-FFF2-40B4-BE49-F238E27FC236}">
                <a16:creationId xmlns:a16="http://schemas.microsoft.com/office/drawing/2014/main" id="{01B09359-B42A-124D-ABEA-12CD8A231C2A}"/>
              </a:ext>
            </a:extLst>
          </p:cNvPr>
          <p:cNvSpPr/>
          <p:nvPr/>
        </p:nvSpPr>
        <p:spPr>
          <a:xfrm>
            <a:off x="5840806" y="5124309"/>
            <a:ext cx="2030680" cy="1401289"/>
          </a:xfrm>
          <a:prstGeom prst="right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600" b="1" dirty="0">
              <a:solidFill>
                <a:schemeClr val="accent6">
                  <a:lumMod val="50000"/>
                </a:schemeClr>
              </a:solidFill>
            </a:endParaRPr>
          </a:p>
          <a:p>
            <a:pPr algn="ctr"/>
            <a:r>
              <a:rPr lang="en-US" sz="1600" b="1" dirty="0">
                <a:solidFill>
                  <a:schemeClr val="accent6">
                    <a:lumMod val="50000"/>
                  </a:schemeClr>
                </a:solidFill>
              </a:rPr>
              <a:t>Relevant Vision 2030 Objectives</a:t>
            </a:r>
            <a:endParaRPr lang="en-US" sz="1600" dirty="0">
              <a:solidFill>
                <a:schemeClr val="accent6">
                  <a:lumMod val="50000"/>
                </a:schemeClr>
              </a:solidFill>
            </a:endParaRPr>
          </a:p>
          <a:p>
            <a:pPr algn="ctr"/>
            <a:endParaRPr lang="en-US" dirty="0"/>
          </a:p>
        </p:txBody>
      </p:sp>
      <p:sp>
        <p:nvSpPr>
          <p:cNvPr id="9" name="Right Arrow 8">
            <a:extLst>
              <a:ext uri="{FF2B5EF4-FFF2-40B4-BE49-F238E27FC236}">
                <a16:creationId xmlns:a16="http://schemas.microsoft.com/office/drawing/2014/main" id="{DD1B9B50-B0A2-AB48-9759-E9AC4409E041}"/>
              </a:ext>
            </a:extLst>
          </p:cNvPr>
          <p:cNvSpPr/>
          <p:nvPr/>
        </p:nvSpPr>
        <p:spPr>
          <a:xfrm>
            <a:off x="5744130" y="3390125"/>
            <a:ext cx="2030680" cy="1401289"/>
          </a:xfrm>
          <a:prstGeom prst="right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600" b="1" dirty="0">
              <a:solidFill>
                <a:schemeClr val="accent6">
                  <a:lumMod val="50000"/>
                </a:schemeClr>
              </a:solidFill>
            </a:endParaRPr>
          </a:p>
          <a:p>
            <a:pPr algn="ctr"/>
            <a:r>
              <a:rPr lang="en-US" sz="1600" b="1" dirty="0">
                <a:solidFill>
                  <a:schemeClr val="accent6">
                    <a:lumMod val="50000"/>
                  </a:schemeClr>
                </a:solidFill>
              </a:rPr>
              <a:t>Relevant Vision 2030 Objectives</a:t>
            </a:r>
            <a:endParaRPr lang="en-US" sz="1600" dirty="0">
              <a:solidFill>
                <a:schemeClr val="accent6">
                  <a:lumMod val="50000"/>
                </a:schemeClr>
              </a:solidFill>
            </a:endParaRPr>
          </a:p>
          <a:p>
            <a:pPr algn="ctr"/>
            <a:endParaRPr lang="en-US" dirty="0"/>
          </a:p>
        </p:txBody>
      </p:sp>
      <p:sp>
        <p:nvSpPr>
          <p:cNvPr id="10" name="Right Arrow 9">
            <a:extLst>
              <a:ext uri="{FF2B5EF4-FFF2-40B4-BE49-F238E27FC236}">
                <a16:creationId xmlns:a16="http://schemas.microsoft.com/office/drawing/2014/main" id="{AE314307-C163-FA44-80E4-71C6AAB2DA6E}"/>
              </a:ext>
            </a:extLst>
          </p:cNvPr>
          <p:cNvSpPr/>
          <p:nvPr/>
        </p:nvSpPr>
        <p:spPr>
          <a:xfrm>
            <a:off x="5744130" y="1670677"/>
            <a:ext cx="2030680" cy="1401289"/>
          </a:xfrm>
          <a:prstGeom prst="right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600" b="1" dirty="0">
                <a:solidFill>
                  <a:schemeClr val="accent6">
                    <a:lumMod val="50000"/>
                  </a:schemeClr>
                </a:solidFill>
              </a:rPr>
              <a:t>Relevant Vision 2030 Objectives</a:t>
            </a:r>
            <a:endParaRPr lang="en-US" sz="1600" dirty="0">
              <a:solidFill>
                <a:schemeClr val="accent6">
                  <a:lumMod val="50000"/>
                </a:schemeClr>
              </a:solidFill>
            </a:endParaRPr>
          </a:p>
        </p:txBody>
      </p:sp>
      <p:sp>
        <p:nvSpPr>
          <p:cNvPr id="11" name="Rounded Rectangle 10">
            <a:extLst>
              <a:ext uri="{FF2B5EF4-FFF2-40B4-BE49-F238E27FC236}">
                <a16:creationId xmlns:a16="http://schemas.microsoft.com/office/drawing/2014/main" id="{63999572-164F-864C-B4A7-D5061EB24874}"/>
              </a:ext>
            </a:extLst>
          </p:cNvPr>
          <p:cNvSpPr/>
          <p:nvPr/>
        </p:nvSpPr>
        <p:spPr>
          <a:xfrm>
            <a:off x="8072989" y="1758416"/>
            <a:ext cx="2553195" cy="1240101"/>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pPr marL="171450" indent="-171450">
              <a:buFont typeface="Arial" panose="020B0604020202020204" pitchFamily="34" charset="0"/>
              <a:buChar char="•"/>
            </a:pPr>
            <a:endParaRPr lang="en-US" sz="1200" b="1" dirty="0"/>
          </a:p>
          <a:p>
            <a:pPr marL="171450" indent="-171450">
              <a:buFont typeface="Arial" panose="020B0604020202020204" pitchFamily="34" charset="0"/>
              <a:buChar char="•"/>
            </a:pPr>
            <a:endParaRPr lang="en-US" sz="1200" b="1" dirty="0"/>
          </a:p>
          <a:p>
            <a:pPr marL="171450" indent="-171450">
              <a:buFont typeface="Arial" panose="020B0604020202020204" pitchFamily="34" charset="0"/>
              <a:buChar char="•"/>
            </a:pPr>
            <a:endParaRPr lang="en-US" sz="1200" b="1" dirty="0"/>
          </a:p>
          <a:p>
            <a:pPr marL="171450" indent="-171450" algn="just">
              <a:buFont typeface="Arial" panose="020B0604020202020204" pitchFamily="34" charset="0"/>
              <a:buChar char="•"/>
            </a:pPr>
            <a:endParaRPr lang="en-US" sz="1200" b="1" dirty="0"/>
          </a:p>
          <a:p>
            <a:pPr marL="171450" indent="-171450" algn="just">
              <a:buFont typeface="Arial" panose="020B0604020202020204" pitchFamily="34" charset="0"/>
              <a:buChar char="•"/>
            </a:pPr>
            <a:r>
              <a:rPr lang="en-US" sz="1200" b="1" dirty="0"/>
              <a:t>Provide citizens with knowledge and skills to meet the future needs of the labor market.</a:t>
            </a:r>
          </a:p>
          <a:p>
            <a:pPr marL="171450" indent="-171450" algn="just">
              <a:buFont typeface="Arial" panose="020B0604020202020204" pitchFamily="34" charset="0"/>
              <a:buChar char="•"/>
            </a:pPr>
            <a:r>
              <a:rPr lang="en-US" sz="1200" b="1" dirty="0"/>
              <a:t>Develop IT sector</a:t>
            </a:r>
            <a:endParaRPr lang="en-US" sz="1200" b="0" dirty="0">
              <a:effectLst/>
            </a:endParaRPr>
          </a:p>
          <a:p>
            <a:br>
              <a:rPr lang="en-US" sz="1200" dirty="0"/>
            </a:br>
            <a:endParaRPr lang="en-US" sz="1200" b="0" dirty="0">
              <a:effectLst/>
            </a:endParaRPr>
          </a:p>
          <a:p>
            <a:br>
              <a:rPr lang="en-US" dirty="0"/>
            </a:br>
            <a:endParaRPr lang="en-US" dirty="0"/>
          </a:p>
        </p:txBody>
      </p:sp>
      <p:sp>
        <p:nvSpPr>
          <p:cNvPr id="12" name="Rounded Rectangle 11">
            <a:extLst>
              <a:ext uri="{FF2B5EF4-FFF2-40B4-BE49-F238E27FC236}">
                <a16:creationId xmlns:a16="http://schemas.microsoft.com/office/drawing/2014/main" id="{B57B51C1-FC3F-4B42-B9EC-08A2F362B0B2}"/>
              </a:ext>
            </a:extLst>
          </p:cNvPr>
          <p:cNvSpPr/>
          <p:nvPr/>
        </p:nvSpPr>
        <p:spPr>
          <a:xfrm>
            <a:off x="8126681" y="5176655"/>
            <a:ext cx="2499504" cy="1179613"/>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en-US" sz="1200" b="1" dirty="0"/>
              <a:t>Achieve the highest levels of transparency and good governance in all sectors Enhance interaction between public authorities and citizens</a:t>
            </a:r>
          </a:p>
        </p:txBody>
      </p:sp>
      <p:sp>
        <p:nvSpPr>
          <p:cNvPr id="13" name="Rounded Rectangle 12">
            <a:extLst>
              <a:ext uri="{FF2B5EF4-FFF2-40B4-BE49-F238E27FC236}">
                <a16:creationId xmlns:a16="http://schemas.microsoft.com/office/drawing/2014/main" id="{13472008-2CF5-B840-9873-451A59285EF6}"/>
              </a:ext>
            </a:extLst>
          </p:cNvPr>
          <p:cNvSpPr/>
          <p:nvPr/>
        </p:nvSpPr>
        <p:spPr>
          <a:xfrm>
            <a:off x="8114553" y="3471607"/>
            <a:ext cx="2553195" cy="123195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en-US" sz="1200" b="1" dirty="0"/>
              <a:t>Expand privatization of governmental services Improve performance, productivity and flexibility of public authorities</a:t>
            </a:r>
          </a:p>
        </p:txBody>
      </p:sp>
      <p:sp>
        <p:nvSpPr>
          <p:cNvPr id="14" name="Rounded Rectangle 13">
            <a:extLst>
              <a:ext uri="{FF2B5EF4-FFF2-40B4-BE49-F238E27FC236}">
                <a16:creationId xmlns:a16="http://schemas.microsoft.com/office/drawing/2014/main" id="{A8022A1A-269B-B646-9CE0-F5AD2487896D}"/>
              </a:ext>
            </a:extLst>
          </p:cNvPr>
          <p:cNvSpPr/>
          <p:nvPr/>
        </p:nvSpPr>
        <p:spPr>
          <a:xfrm>
            <a:off x="2945016" y="3665842"/>
            <a:ext cx="2553195" cy="1062625"/>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en-US" sz="1200" b="1" dirty="0"/>
              <a:t>Accelerate the restructuring and regulation of the postal sector</a:t>
            </a:r>
            <a:endParaRPr lang="en-US" sz="1200" b="1" dirty="0">
              <a:effectLst/>
            </a:endParaRPr>
          </a:p>
          <a:p>
            <a:br>
              <a:rPr lang="en-US" sz="1200" b="1" dirty="0"/>
            </a:br>
            <a:endParaRPr lang="en-US" sz="1200" b="1" dirty="0"/>
          </a:p>
        </p:txBody>
      </p:sp>
      <p:sp>
        <p:nvSpPr>
          <p:cNvPr id="15" name="Rounded Rectangle 14">
            <a:extLst>
              <a:ext uri="{FF2B5EF4-FFF2-40B4-BE49-F238E27FC236}">
                <a16:creationId xmlns:a16="http://schemas.microsoft.com/office/drawing/2014/main" id="{40F57C79-FC8D-E34C-ABB0-71FCB68A40E8}"/>
              </a:ext>
            </a:extLst>
          </p:cNvPr>
          <p:cNvSpPr/>
          <p:nvPr/>
        </p:nvSpPr>
        <p:spPr>
          <a:xfrm>
            <a:off x="2892756" y="1690688"/>
            <a:ext cx="2553195" cy="138127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endParaRPr lang="en-US" sz="1400" b="1" dirty="0"/>
          </a:p>
          <a:p>
            <a:endParaRPr lang="en-US" sz="1400" b="1" dirty="0"/>
          </a:p>
          <a:p>
            <a:pPr algn="just"/>
            <a:r>
              <a:rPr lang="en-US" sz="1200" b="1" dirty="0"/>
              <a:t>Rehabilitation of specialized Saudi human capital and employment of this capital to reduce the gap between supply and demand in the ICT sector.</a:t>
            </a:r>
            <a:endParaRPr lang="en-US" sz="1200" b="1" dirty="0">
              <a:effectLst/>
            </a:endParaRPr>
          </a:p>
          <a:p>
            <a:br>
              <a:rPr lang="en-US" sz="1400" dirty="0"/>
            </a:br>
            <a:endParaRPr lang="en-US" sz="1400" dirty="0"/>
          </a:p>
        </p:txBody>
      </p:sp>
      <p:sp>
        <p:nvSpPr>
          <p:cNvPr id="16" name="Rounded Rectangle 15">
            <a:extLst>
              <a:ext uri="{FF2B5EF4-FFF2-40B4-BE49-F238E27FC236}">
                <a16:creationId xmlns:a16="http://schemas.microsoft.com/office/drawing/2014/main" id="{89B3D624-5803-AF4E-8947-00FD068EFD5F}"/>
              </a:ext>
            </a:extLst>
          </p:cNvPr>
          <p:cNvSpPr/>
          <p:nvPr/>
        </p:nvSpPr>
        <p:spPr>
          <a:xfrm>
            <a:off x="2945017" y="5293642"/>
            <a:ext cx="2553195" cy="1062625"/>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en-US" sz="1200" b="1" dirty="0"/>
              <a:t>Develop and activate smart government transactions based on a common infrastructure </a:t>
            </a:r>
          </a:p>
        </p:txBody>
      </p:sp>
    </p:spTree>
    <p:extLst>
      <p:ext uri="{BB962C8B-B14F-4D97-AF65-F5344CB8AC3E}">
        <p14:creationId xmlns:p14="http://schemas.microsoft.com/office/powerpoint/2010/main" val="1001765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28111-2D0B-324E-BD91-CA76F58D329B}"/>
              </a:ext>
            </a:extLst>
          </p:cNvPr>
          <p:cNvSpPr>
            <a:spLocks noGrp="1"/>
          </p:cNvSpPr>
          <p:nvPr>
            <p:ph type="title"/>
          </p:nvPr>
        </p:nvSpPr>
        <p:spPr/>
        <p:txBody>
          <a:bodyPr/>
          <a:lstStyle/>
          <a:p>
            <a:r>
              <a:rPr lang="en-US" b="1" dirty="0">
                <a:solidFill>
                  <a:schemeClr val="accent6">
                    <a:lumMod val="50000"/>
                  </a:schemeClr>
                </a:solidFill>
                <a:latin typeface="Arial Hebrew" pitchFamily="2" charset="-79"/>
                <a:cs typeface="Arial Hebrew" pitchFamily="2" charset="-79"/>
              </a:rPr>
              <a:t>Strategic Goals for 2030</a:t>
            </a:r>
          </a:p>
        </p:txBody>
      </p:sp>
      <p:pic>
        <p:nvPicPr>
          <p:cNvPr id="3" name="Picture 2">
            <a:extLst>
              <a:ext uri="{FF2B5EF4-FFF2-40B4-BE49-F238E27FC236}">
                <a16:creationId xmlns:a16="http://schemas.microsoft.com/office/drawing/2014/main" id="{1D308591-5F70-974F-912A-3037B659D579}"/>
              </a:ext>
            </a:extLst>
          </p:cNvPr>
          <p:cNvPicPr>
            <a:picLocks noChangeAspect="1"/>
          </p:cNvPicPr>
          <p:nvPr/>
        </p:nvPicPr>
        <p:blipFill>
          <a:blip r:embed="rId2"/>
          <a:stretch>
            <a:fillRect/>
          </a:stretch>
        </p:blipFill>
        <p:spPr>
          <a:xfrm>
            <a:off x="10667748" y="5854535"/>
            <a:ext cx="1524252" cy="1003465"/>
          </a:xfrm>
          <a:prstGeom prst="rect">
            <a:avLst/>
          </a:prstGeom>
        </p:spPr>
      </p:pic>
      <p:sp>
        <p:nvSpPr>
          <p:cNvPr id="5" name="Right Arrow 4">
            <a:extLst>
              <a:ext uri="{FF2B5EF4-FFF2-40B4-BE49-F238E27FC236}">
                <a16:creationId xmlns:a16="http://schemas.microsoft.com/office/drawing/2014/main" id="{DC06DFB3-0907-4E47-AE6C-AA7FF42466E3}"/>
              </a:ext>
            </a:extLst>
          </p:cNvPr>
          <p:cNvSpPr/>
          <p:nvPr/>
        </p:nvSpPr>
        <p:spPr>
          <a:xfrm>
            <a:off x="792804" y="1670677"/>
            <a:ext cx="2048493" cy="1401289"/>
          </a:xfrm>
          <a:prstGeom prst="right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endParaRPr lang="en-US" sz="1600" b="1" dirty="0">
              <a:solidFill>
                <a:schemeClr val="accent6">
                  <a:lumMod val="50000"/>
                </a:schemeClr>
              </a:solidFill>
            </a:endParaRPr>
          </a:p>
          <a:p>
            <a:endParaRPr lang="en-US" sz="1600" b="1" dirty="0">
              <a:solidFill>
                <a:schemeClr val="accent6">
                  <a:lumMod val="50000"/>
                </a:schemeClr>
              </a:solidFill>
            </a:endParaRPr>
          </a:p>
          <a:p>
            <a:pPr algn="ctr"/>
            <a:r>
              <a:rPr lang="en-US" sz="1600" b="1" dirty="0">
                <a:solidFill>
                  <a:schemeClr val="accent6">
                    <a:lumMod val="50000"/>
                  </a:schemeClr>
                </a:solidFill>
              </a:rPr>
              <a:t>Strategic Objectives 4</a:t>
            </a:r>
            <a:endParaRPr lang="en-US" sz="1600" b="0" dirty="0">
              <a:solidFill>
                <a:schemeClr val="accent6">
                  <a:lumMod val="50000"/>
                </a:schemeClr>
              </a:solidFill>
              <a:effectLst/>
            </a:endParaRPr>
          </a:p>
          <a:p>
            <a:br>
              <a:rPr lang="en-US" sz="1600" dirty="0">
                <a:solidFill>
                  <a:schemeClr val="accent6">
                    <a:lumMod val="50000"/>
                  </a:schemeClr>
                </a:solidFill>
              </a:rPr>
            </a:br>
            <a:endParaRPr lang="en-US" sz="1600" dirty="0">
              <a:solidFill>
                <a:schemeClr val="accent6">
                  <a:lumMod val="50000"/>
                </a:schemeClr>
              </a:solidFill>
            </a:endParaRPr>
          </a:p>
        </p:txBody>
      </p:sp>
      <p:sp>
        <p:nvSpPr>
          <p:cNvPr id="6" name="Right Arrow 5">
            <a:extLst>
              <a:ext uri="{FF2B5EF4-FFF2-40B4-BE49-F238E27FC236}">
                <a16:creationId xmlns:a16="http://schemas.microsoft.com/office/drawing/2014/main" id="{331C0036-2CC1-4A42-8860-C7534BBC463F}"/>
              </a:ext>
            </a:extLst>
          </p:cNvPr>
          <p:cNvSpPr/>
          <p:nvPr/>
        </p:nvSpPr>
        <p:spPr>
          <a:xfrm>
            <a:off x="792804" y="5007321"/>
            <a:ext cx="2030680" cy="1401289"/>
          </a:xfrm>
          <a:prstGeom prst="right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600" b="1" dirty="0">
                <a:solidFill>
                  <a:schemeClr val="accent6">
                    <a:lumMod val="50000"/>
                  </a:schemeClr>
                </a:solidFill>
              </a:rPr>
              <a:t>Strategic Objectives 6</a:t>
            </a:r>
            <a:endParaRPr lang="en-US" sz="1600" dirty="0"/>
          </a:p>
        </p:txBody>
      </p:sp>
      <p:sp>
        <p:nvSpPr>
          <p:cNvPr id="7" name="Right Arrow 6">
            <a:extLst>
              <a:ext uri="{FF2B5EF4-FFF2-40B4-BE49-F238E27FC236}">
                <a16:creationId xmlns:a16="http://schemas.microsoft.com/office/drawing/2014/main" id="{F6036E8C-8097-4043-B3F5-AA4C82CC4F40}"/>
              </a:ext>
            </a:extLst>
          </p:cNvPr>
          <p:cNvSpPr/>
          <p:nvPr/>
        </p:nvSpPr>
        <p:spPr>
          <a:xfrm>
            <a:off x="792804" y="3471606"/>
            <a:ext cx="2030680" cy="1401289"/>
          </a:xfrm>
          <a:prstGeom prst="right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600" b="1" dirty="0">
                <a:solidFill>
                  <a:schemeClr val="accent6">
                    <a:lumMod val="50000"/>
                  </a:schemeClr>
                </a:solidFill>
              </a:rPr>
              <a:t>Strategic Objectives 5</a:t>
            </a:r>
            <a:endParaRPr lang="en-US" sz="1600" dirty="0"/>
          </a:p>
        </p:txBody>
      </p:sp>
      <p:sp>
        <p:nvSpPr>
          <p:cNvPr id="8" name="Right Arrow 7">
            <a:extLst>
              <a:ext uri="{FF2B5EF4-FFF2-40B4-BE49-F238E27FC236}">
                <a16:creationId xmlns:a16="http://schemas.microsoft.com/office/drawing/2014/main" id="{01B09359-B42A-124D-ABEA-12CD8A231C2A}"/>
              </a:ext>
            </a:extLst>
          </p:cNvPr>
          <p:cNvSpPr/>
          <p:nvPr/>
        </p:nvSpPr>
        <p:spPr>
          <a:xfrm>
            <a:off x="5744130" y="5124309"/>
            <a:ext cx="2030680" cy="1401289"/>
          </a:xfrm>
          <a:prstGeom prst="right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600" b="1" dirty="0">
              <a:solidFill>
                <a:schemeClr val="accent6">
                  <a:lumMod val="50000"/>
                </a:schemeClr>
              </a:solidFill>
            </a:endParaRPr>
          </a:p>
          <a:p>
            <a:pPr algn="ctr"/>
            <a:r>
              <a:rPr lang="en-US" sz="1600" b="1" dirty="0">
                <a:solidFill>
                  <a:schemeClr val="accent6">
                    <a:lumMod val="50000"/>
                  </a:schemeClr>
                </a:solidFill>
              </a:rPr>
              <a:t>Relevant Vision 2030 Objectives</a:t>
            </a:r>
            <a:endParaRPr lang="en-US" sz="1600" dirty="0">
              <a:solidFill>
                <a:schemeClr val="accent6">
                  <a:lumMod val="50000"/>
                </a:schemeClr>
              </a:solidFill>
            </a:endParaRPr>
          </a:p>
          <a:p>
            <a:pPr algn="ctr"/>
            <a:endParaRPr lang="en-US" dirty="0"/>
          </a:p>
        </p:txBody>
      </p:sp>
      <p:sp>
        <p:nvSpPr>
          <p:cNvPr id="9" name="Right Arrow 8">
            <a:extLst>
              <a:ext uri="{FF2B5EF4-FFF2-40B4-BE49-F238E27FC236}">
                <a16:creationId xmlns:a16="http://schemas.microsoft.com/office/drawing/2014/main" id="{DD1B9B50-B0A2-AB48-9759-E9AC4409E041}"/>
              </a:ext>
            </a:extLst>
          </p:cNvPr>
          <p:cNvSpPr/>
          <p:nvPr/>
        </p:nvSpPr>
        <p:spPr>
          <a:xfrm>
            <a:off x="5744130" y="3390125"/>
            <a:ext cx="2030680" cy="1401289"/>
          </a:xfrm>
          <a:prstGeom prst="right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600" b="1" dirty="0">
              <a:solidFill>
                <a:schemeClr val="accent6">
                  <a:lumMod val="50000"/>
                </a:schemeClr>
              </a:solidFill>
            </a:endParaRPr>
          </a:p>
          <a:p>
            <a:pPr algn="ctr"/>
            <a:r>
              <a:rPr lang="en-US" sz="1600" b="1" dirty="0">
                <a:solidFill>
                  <a:schemeClr val="accent6">
                    <a:lumMod val="50000"/>
                  </a:schemeClr>
                </a:solidFill>
              </a:rPr>
              <a:t>Relevant Vision 2030 Objectives</a:t>
            </a:r>
            <a:endParaRPr lang="en-US" sz="1600" dirty="0">
              <a:solidFill>
                <a:schemeClr val="accent6">
                  <a:lumMod val="50000"/>
                </a:schemeClr>
              </a:solidFill>
            </a:endParaRPr>
          </a:p>
          <a:p>
            <a:pPr algn="ctr"/>
            <a:endParaRPr lang="en-US" dirty="0"/>
          </a:p>
        </p:txBody>
      </p:sp>
      <p:sp>
        <p:nvSpPr>
          <p:cNvPr id="10" name="Right Arrow 9">
            <a:extLst>
              <a:ext uri="{FF2B5EF4-FFF2-40B4-BE49-F238E27FC236}">
                <a16:creationId xmlns:a16="http://schemas.microsoft.com/office/drawing/2014/main" id="{AE314307-C163-FA44-80E4-71C6AAB2DA6E}"/>
              </a:ext>
            </a:extLst>
          </p:cNvPr>
          <p:cNvSpPr/>
          <p:nvPr/>
        </p:nvSpPr>
        <p:spPr>
          <a:xfrm>
            <a:off x="5744130" y="1670677"/>
            <a:ext cx="2030680" cy="1401289"/>
          </a:xfrm>
          <a:prstGeom prst="right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600" b="1" dirty="0">
                <a:solidFill>
                  <a:schemeClr val="accent6">
                    <a:lumMod val="50000"/>
                  </a:schemeClr>
                </a:solidFill>
              </a:rPr>
              <a:t>Relevant Vision 2030 Objectives</a:t>
            </a:r>
            <a:endParaRPr lang="en-US" sz="1600" dirty="0">
              <a:solidFill>
                <a:schemeClr val="accent6">
                  <a:lumMod val="50000"/>
                </a:schemeClr>
              </a:solidFill>
            </a:endParaRPr>
          </a:p>
        </p:txBody>
      </p:sp>
      <p:sp>
        <p:nvSpPr>
          <p:cNvPr id="11" name="Rounded Rectangle 10">
            <a:extLst>
              <a:ext uri="{FF2B5EF4-FFF2-40B4-BE49-F238E27FC236}">
                <a16:creationId xmlns:a16="http://schemas.microsoft.com/office/drawing/2014/main" id="{63999572-164F-864C-B4A7-D5061EB24874}"/>
              </a:ext>
            </a:extLst>
          </p:cNvPr>
          <p:cNvSpPr/>
          <p:nvPr/>
        </p:nvSpPr>
        <p:spPr>
          <a:xfrm>
            <a:off x="7829922" y="1701919"/>
            <a:ext cx="2553195" cy="1228833"/>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US" sz="1200" b="1" dirty="0"/>
              <a:t>Develop IT sector</a:t>
            </a:r>
            <a:endParaRPr lang="en-US" sz="1200" b="1" dirty="0">
              <a:effectLst/>
            </a:endParaRPr>
          </a:p>
          <a:p>
            <a:br>
              <a:rPr lang="en-US" sz="1200" b="1" dirty="0"/>
            </a:br>
            <a:endParaRPr lang="en-US" sz="1200" b="1" dirty="0"/>
          </a:p>
        </p:txBody>
      </p:sp>
      <p:sp>
        <p:nvSpPr>
          <p:cNvPr id="12" name="Rounded Rectangle 11">
            <a:extLst>
              <a:ext uri="{FF2B5EF4-FFF2-40B4-BE49-F238E27FC236}">
                <a16:creationId xmlns:a16="http://schemas.microsoft.com/office/drawing/2014/main" id="{B57B51C1-FC3F-4B42-B9EC-08A2F362B0B2}"/>
              </a:ext>
            </a:extLst>
          </p:cNvPr>
          <p:cNvSpPr/>
          <p:nvPr/>
        </p:nvSpPr>
        <p:spPr>
          <a:xfrm>
            <a:off x="7829922" y="4791415"/>
            <a:ext cx="2796262" cy="199747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marL="171450" indent="-171450">
              <a:buFont typeface="Arial" panose="020B0604020202020204" pitchFamily="34" charset="0"/>
              <a:buChar char="•"/>
            </a:pPr>
            <a:r>
              <a:rPr lang="en-US" sz="1200" b="1" dirty="0"/>
              <a:t>Develop IT sector </a:t>
            </a:r>
          </a:p>
          <a:p>
            <a:pPr marL="171450" indent="-171450">
              <a:buFont typeface="Arial" panose="020B0604020202020204" pitchFamily="34" charset="0"/>
              <a:buChar char="•"/>
            </a:pPr>
            <a:r>
              <a:rPr lang="en-US" sz="1200" b="1" dirty="0"/>
              <a:t>Create an attractive environment for both local and international investors and enhance their confidence in our economy </a:t>
            </a:r>
          </a:p>
          <a:p>
            <a:pPr marL="171450" indent="-171450">
              <a:buFont typeface="Arial" panose="020B0604020202020204" pitchFamily="34" charset="0"/>
              <a:buChar char="•"/>
            </a:pPr>
            <a:r>
              <a:rPr lang="en-US" sz="1200" b="1" dirty="0"/>
              <a:t>Boost Small and Medium enterprises </a:t>
            </a:r>
          </a:p>
          <a:p>
            <a:pPr marL="171450" indent="-171450">
              <a:buFont typeface="Arial" panose="020B0604020202020204" pitchFamily="34" charset="0"/>
              <a:buChar char="•"/>
            </a:pPr>
            <a:r>
              <a:rPr lang="en-US" sz="1200" b="1" dirty="0"/>
              <a:t>Boost Productive Families</a:t>
            </a:r>
          </a:p>
          <a:p>
            <a:pPr marL="171450" indent="-171450">
              <a:buFont typeface="Arial" panose="020B0604020202020204" pitchFamily="34" charset="0"/>
              <a:buChar char="•"/>
            </a:pPr>
            <a:r>
              <a:rPr lang="en-US" sz="1200" b="1" dirty="0"/>
              <a:t>Boost entrepreneurship Empower women and materialize their potentials</a:t>
            </a:r>
          </a:p>
        </p:txBody>
      </p:sp>
      <p:sp>
        <p:nvSpPr>
          <p:cNvPr id="13" name="Rounded Rectangle 12">
            <a:extLst>
              <a:ext uri="{FF2B5EF4-FFF2-40B4-BE49-F238E27FC236}">
                <a16:creationId xmlns:a16="http://schemas.microsoft.com/office/drawing/2014/main" id="{13472008-2CF5-B840-9873-451A59285EF6}"/>
              </a:ext>
            </a:extLst>
          </p:cNvPr>
          <p:cNvSpPr/>
          <p:nvPr/>
        </p:nvSpPr>
        <p:spPr>
          <a:xfrm>
            <a:off x="7871486" y="3071966"/>
            <a:ext cx="2647019" cy="1656501"/>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marL="171450" indent="-171450">
              <a:buFont typeface="Arial" panose="020B0604020202020204" pitchFamily="34" charset="0"/>
              <a:buChar char="•"/>
            </a:pPr>
            <a:r>
              <a:rPr lang="en-US" sz="1200" b="1" dirty="0"/>
              <a:t>Enhance the livability of Saudi cities </a:t>
            </a:r>
          </a:p>
          <a:p>
            <a:pPr marL="171450" indent="-171450">
              <a:buFont typeface="Arial" panose="020B0604020202020204" pitchFamily="34" charset="0"/>
              <a:buChar char="•"/>
            </a:pPr>
            <a:r>
              <a:rPr lang="en-US" sz="1200" b="1" dirty="0"/>
              <a:t>Develop IT sector </a:t>
            </a:r>
          </a:p>
          <a:p>
            <a:pPr marL="171450" indent="-171450">
              <a:buFont typeface="Arial" panose="020B0604020202020204" pitchFamily="34" charset="0"/>
              <a:buChar char="•"/>
            </a:pPr>
            <a:r>
              <a:rPr lang="en-US" sz="1200" b="1" dirty="0"/>
              <a:t>Achieve the highest levels of transparency and good governance in all sectors </a:t>
            </a:r>
          </a:p>
          <a:p>
            <a:pPr marL="171450" indent="-171450">
              <a:buFont typeface="Arial" panose="020B0604020202020204" pitchFamily="34" charset="0"/>
              <a:buChar char="•"/>
            </a:pPr>
            <a:r>
              <a:rPr lang="en-US" sz="1200" b="1" dirty="0"/>
              <a:t>Boost Small and Medium enterprises</a:t>
            </a:r>
          </a:p>
        </p:txBody>
      </p:sp>
      <p:sp>
        <p:nvSpPr>
          <p:cNvPr id="14" name="Rounded Rectangle 13">
            <a:extLst>
              <a:ext uri="{FF2B5EF4-FFF2-40B4-BE49-F238E27FC236}">
                <a16:creationId xmlns:a16="http://schemas.microsoft.com/office/drawing/2014/main" id="{A8022A1A-269B-B646-9CE0-F5AD2487896D}"/>
              </a:ext>
            </a:extLst>
          </p:cNvPr>
          <p:cNvSpPr/>
          <p:nvPr/>
        </p:nvSpPr>
        <p:spPr>
          <a:xfrm>
            <a:off x="2945016" y="3390125"/>
            <a:ext cx="2553195" cy="1421109"/>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200" b="1" dirty="0"/>
              <a:t>Provide broadband services to all KSA regions by stimulating investment in infrastructure and developing tools, technical and regulatory frameworks</a:t>
            </a:r>
          </a:p>
        </p:txBody>
      </p:sp>
      <p:sp>
        <p:nvSpPr>
          <p:cNvPr id="15" name="Rounded Rectangle 14">
            <a:extLst>
              <a:ext uri="{FF2B5EF4-FFF2-40B4-BE49-F238E27FC236}">
                <a16:creationId xmlns:a16="http://schemas.microsoft.com/office/drawing/2014/main" id="{40F57C79-FC8D-E34C-ABB0-71FCB68A40E8}"/>
              </a:ext>
            </a:extLst>
          </p:cNvPr>
          <p:cNvSpPr/>
          <p:nvPr/>
        </p:nvSpPr>
        <p:spPr>
          <a:xfrm>
            <a:off x="2892756" y="1701919"/>
            <a:ext cx="2553195" cy="1370047"/>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endParaRPr lang="en-US" sz="1200" b="1" dirty="0"/>
          </a:p>
          <a:p>
            <a:r>
              <a:rPr lang="en-US" sz="1200" b="1" dirty="0"/>
              <a:t>Provide critical resources, especially frequency spectrum for telecommunications and Information Technology services</a:t>
            </a:r>
            <a:endParaRPr lang="en-US" sz="1200" b="1" dirty="0">
              <a:effectLst/>
            </a:endParaRPr>
          </a:p>
          <a:p>
            <a:br>
              <a:rPr lang="en-US" sz="1200" b="1" dirty="0"/>
            </a:br>
            <a:endParaRPr lang="en-US" sz="1200" b="1" dirty="0"/>
          </a:p>
        </p:txBody>
      </p:sp>
      <p:sp>
        <p:nvSpPr>
          <p:cNvPr id="16" name="Rounded Rectangle 15">
            <a:extLst>
              <a:ext uri="{FF2B5EF4-FFF2-40B4-BE49-F238E27FC236}">
                <a16:creationId xmlns:a16="http://schemas.microsoft.com/office/drawing/2014/main" id="{89B3D624-5803-AF4E-8947-00FD068EFD5F}"/>
              </a:ext>
            </a:extLst>
          </p:cNvPr>
          <p:cNvSpPr/>
          <p:nvPr/>
        </p:nvSpPr>
        <p:spPr>
          <a:xfrm>
            <a:off x="2945016" y="5208975"/>
            <a:ext cx="2553195" cy="123195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200" b="1" dirty="0"/>
              <a:t>Support E-commerce</a:t>
            </a:r>
          </a:p>
        </p:txBody>
      </p:sp>
    </p:spTree>
    <p:extLst>
      <p:ext uri="{BB962C8B-B14F-4D97-AF65-F5344CB8AC3E}">
        <p14:creationId xmlns:p14="http://schemas.microsoft.com/office/powerpoint/2010/main" val="391623137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415</TotalTime>
  <Words>1769</Words>
  <Application>Microsoft Macintosh PowerPoint</Application>
  <PresentationFormat>Widescreen</PresentationFormat>
  <Paragraphs>306</Paragraphs>
  <Slides>22</Slides>
  <Notes>3</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31" baseType="lpstr">
      <vt:lpstr>ＭＳ Ｐゴシック</vt:lpstr>
      <vt:lpstr>Arial</vt:lpstr>
      <vt:lpstr>Arial Hebrew</vt:lpstr>
      <vt:lpstr>Calibri</vt:lpstr>
      <vt:lpstr>Calibri Light</vt:lpstr>
      <vt:lpstr>Sakkal Majalla</vt:lpstr>
      <vt:lpstr>Trebuchet MS</vt:lpstr>
      <vt:lpstr>Office Theme</vt:lpstr>
      <vt:lpstr>think-cell Slide</vt:lpstr>
      <vt:lpstr>Women Empowerment Through Information and Communications Technologies  Saudi Arabia</vt:lpstr>
      <vt:lpstr>Content</vt:lpstr>
      <vt:lpstr>Content</vt:lpstr>
      <vt:lpstr>Saudi Arabia Digital Transformation </vt:lpstr>
      <vt:lpstr>Develop the digital economy Brief, attributes and metrics</vt:lpstr>
      <vt:lpstr>Develop the e-Government Brief, attributes and metrics</vt:lpstr>
      <vt:lpstr>Content</vt:lpstr>
      <vt:lpstr>Strategic Goals for 2030</vt:lpstr>
      <vt:lpstr>Strategic Goals for 2030</vt:lpstr>
      <vt:lpstr>Strategic Goals for 2030</vt:lpstr>
      <vt:lpstr>Strategic Goals for 2030</vt:lpstr>
      <vt:lpstr>Content</vt:lpstr>
      <vt:lpstr>Education and its Role in Supporting Digital National Transformation Plan </vt:lpstr>
      <vt:lpstr>Low female participation in ICT workforce remains a key challenge to increasing the conversion of local graduates into the workforce</vt:lpstr>
      <vt:lpstr>Education and its Role in Supporting Digital National Transformation Plan </vt:lpstr>
      <vt:lpstr>Numbers of Students enrolled in The Scholarship Program</vt:lpstr>
      <vt:lpstr>Programs have been identified to support development of a healthy ICT talent ecosystem</vt:lpstr>
      <vt:lpstr>Content</vt:lpstr>
      <vt:lpstr>Increase women participation in the labor market Brief, attributes and metrics</vt:lpstr>
      <vt:lpstr>Programs have been identified to support development of a healthy ICT talent ecosystem</vt:lpstr>
      <vt:lpstr>The ICT Human Capital Development strategy is a comprehensive revamp program based on three streams and 11 programs</vt:lpstr>
      <vt:lpstr>Thank You</vt:lpstr>
    </vt:vector>
  </TitlesOfParts>
  <Company/>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Saudi Women Empowerment Through Information and Communications Technologies</dc:title>
  <dc:creator>mona m</dc:creator>
  <cp:lastModifiedBy>mona m</cp:lastModifiedBy>
  <cp:revision>29</cp:revision>
  <dcterms:created xsi:type="dcterms:W3CDTF">2018-03-09T15:21:57Z</dcterms:created>
  <dcterms:modified xsi:type="dcterms:W3CDTF">2018-03-12T10:24:07Z</dcterms:modified>
</cp:coreProperties>
</file>