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3" r:id="rId2"/>
    <p:sldId id="264" r:id="rId3"/>
    <p:sldId id="305" r:id="rId4"/>
    <p:sldId id="298" r:id="rId5"/>
    <p:sldId id="268" r:id="rId6"/>
    <p:sldId id="307" r:id="rId7"/>
    <p:sldId id="308" r:id="rId8"/>
    <p:sldId id="299" r:id="rId9"/>
    <p:sldId id="306" r:id="rId10"/>
    <p:sldId id="300" r:id="rId11"/>
    <p:sldId id="303" r:id="rId12"/>
    <p:sldId id="296" r:id="rId13"/>
    <p:sldId id="297" r:id="rId14"/>
    <p:sldId id="309" r:id="rId15"/>
    <p:sldId id="280" r:id="rId16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08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8597C-475A-4F3C-AC31-77583D4731A6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46C09D-6395-4008-8B11-413DFCEC620F}">
      <dgm:prSet phldrT="[Text]" custT="1"/>
      <dgm:spPr/>
      <dgm:t>
        <a:bodyPr/>
        <a:lstStyle/>
        <a:p>
          <a:r>
            <a:rPr lang="en-US" sz="3200" dirty="0" smtClean="0"/>
            <a:t>Population Growth from 132m in 2003 to 193m in 2018 with 46.7% Females (NBS)</a:t>
          </a:r>
          <a:endParaRPr lang="en-US" sz="3200" dirty="0"/>
        </a:p>
      </dgm:t>
    </dgm:pt>
    <dgm:pt modelId="{CF2B809D-FDE3-4D09-89E1-980EACE4ED89}" type="parTrans" cxnId="{ABDAF8B9-069A-4A9A-9005-BD6D20CFD638}">
      <dgm:prSet/>
      <dgm:spPr/>
      <dgm:t>
        <a:bodyPr/>
        <a:lstStyle/>
        <a:p>
          <a:endParaRPr lang="en-US"/>
        </a:p>
      </dgm:t>
    </dgm:pt>
    <dgm:pt modelId="{32F0E830-B6A8-41E8-984F-6AB21C1D9884}" type="sibTrans" cxnId="{ABDAF8B9-069A-4A9A-9005-BD6D20CFD638}">
      <dgm:prSet/>
      <dgm:spPr/>
      <dgm:t>
        <a:bodyPr/>
        <a:lstStyle/>
        <a:p>
          <a:endParaRPr lang="en-US"/>
        </a:p>
      </dgm:t>
    </dgm:pt>
    <dgm:pt modelId="{BE3BCB5A-2FBA-4582-9469-A3FFEB2292C2}">
      <dgm:prSet phldrT="[Text]" custT="1"/>
      <dgm:spPr/>
      <dgm:t>
        <a:bodyPr/>
        <a:lstStyle/>
        <a:p>
          <a:r>
            <a:rPr lang="en-US" sz="2600" dirty="0" smtClean="0"/>
            <a:t>Women’s Access to Justice Guaranteed in 1999 Constitutional Provision</a:t>
          </a:r>
          <a:endParaRPr lang="en-US" sz="2600" dirty="0"/>
        </a:p>
      </dgm:t>
    </dgm:pt>
    <dgm:pt modelId="{660D72B3-FFC7-4F8D-8436-5D3743BFDBA9}" type="parTrans" cxnId="{31C335F9-CDD6-499B-B9CC-07797900DB7A}">
      <dgm:prSet/>
      <dgm:spPr/>
      <dgm:t>
        <a:bodyPr/>
        <a:lstStyle/>
        <a:p>
          <a:endParaRPr lang="en-US"/>
        </a:p>
      </dgm:t>
    </dgm:pt>
    <dgm:pt modelId="{79A4B863-97AD-44E3-B82C-C31D443A4595}" type="sibTrans" cxnId="{31C335F9-CDD6-499B-B9CC-07797900DB7A}">
      <dgm:prSet/>
      <dgm:spPr/>
      <dgm:t>
        <a:bodyPr/>
        <a:lstStyle/>
        <a:p>
          <a:endParaRPr lang="en-US"/>
        </a:p>
      </dgm:t>
    </dgm:pt>
    <dgm:pt modelId="{F722AA99-C03E-4A3E-984C-17F61EDE57E6}">
      <dgm:prSet phldrT="[Text]" custT="1"/>
      <dgm:spPr/>
      <dgm:t>
        <a:bodyPr/>
        <a:lstStyle/>
        <a:p>
          <a:r>
            <a:rPr lang="en-US" sz="2000" dirty="0" smtClean="0"/>
            <a:t>Net Enrolment Rate at Primary School Level  now 56% for Girls</a:t>
          </a:r>
          <a:endParaRPr lang="en-US" sz="2000" dirty="0"/>
        </a:p>
      </dgm:t>
    </dgm:pt>
    <dgm:pt modelId="{874BD9E0-3FBC-4098-B8D4-050CE24DCBAF}" type="parTrans" cxnId="{9107BD39-7766-494D-BB36-75B23A4B6F62}">
      <dgm:prSet/>
      <dgm:spPr/>
      <dgm:t>
        <a:bodyPr/>
        <a:lstStyle/>
        <a:p>
          <a:endParaRPr lang="en-US"/>
        </a:p>
      </dgm:t>
    </dgm:pt>
    <dgm:pt modelId="{CC50D2EE-8980-4B42-9AB0-180BB20AC3D8}" type="sibTrans" cxnId="{9107BD39-7766-494D-BB36-75B23A4B6F62}">
      <dgm:prSet/>
      <dgm:spPr/>
      <dgm:t>
        <a:bodyPr/>
        <a:lstStyle/>
        <a:p>
          <a:endParaRPr lang="en-US"/>
        </a:p>
      </dgm:t>
    </dgm:pt>
    <dgm:pt modelId="{06558605-12BC-462C-A340-70E818F1C27E}">
      <dgm:prSet phldrT="[Text]" custT="1"/>
      <dgm:spPr/>
      <dgm:t>
        <a:bodyPr/>
        <a:lstStyle/>
        <a:p>
          <a:r>
            <a:rPr lang="en-US" sz="2400" dirty="0" smtClean="0"/>
            <a:t>Over 5.5m Girls Out of School </a:t>
          </a:r>
          <a:r>
            <a:rPr lang="en-US" sz="1800" b="1" dirty="0" smtClean="0"/>
            <a:t>(UNESCO 2014) </a:t>
          </a:r>
          <a:endParaRPr lang="en-US" sz="1800" b="1" dirty="0"/>
        </a:p>
      </dgm:t>
    </dgm:pt>
    <dgm:pt modelId="{7DFFBACC-50FF-48E2-A76B-CF7C01845509}" type="parTrans" cxnId="{1B882A75-6F68-46AF-8E0F-A3B9B5CC828D}">
      <dgm:prSet/>
      <dgm:spPr/>
      <dgm:t>
        <a:bodyPr/>
        <a:lstStyle/>
        <a:p>
          <a:endParaRPr lang="en-US"/>
        </a:p>
      </dgm:t>
    </dgm:pt>
    <dgm:pt modelId="{C76C8A18-0051-47B5-9066-059D1B59B6B5}" type="sibTrans" cxnId="{1B882A75-6F68-46AF-8E0F-A3B9B5CC828D}">
      <dgm:prSet/>
      <dgm:spPr/>
      <dgm:t>
        <a:bodyPr/>
        <a:lstStyle/>
        <a:p>
          <a:endParaRPr lang="en-US"/>
        </a:p>
      </dgm:t>
    </dgm:pt>
    <dgm:pt modelId="{FD2B70DC-5DBE-48E1-A963-F85BF15D4136}">
      <dgm:prSet phldrT="[Text]" custT="1"/>
      <dgm:spPr/>
      <dgm:t>
        <a:bodyPr/>
        <a:lstStyle/>
        <a:p>
          <a:r>
            <a:rPr lang="en-US" sz="2200" dirty="0" smtClean="0"/>
            <a:t>40% Women had never attended School </a:t>
          </a:r>
        </a:p>
        <a:p>
          <a:r>
            <a:rPr lang="en-US" sz="1800" b="1" dirty="0" smtClean="0"/>
            <a:t>(NPC 2009)</a:t>
          </a:r>
          <a:endParaRPr lang="en-US" sz="1800" b="1" dirty="0"/>
        </a:p>
      </dgm:t>
    </dgm:pt>
    <dgm:pt modelId="{44C8F7E0-5080-4BD2-9B5F-3D39BD438D00}" type="parTrans" cxnId="{C1602629-1C6C-4FAA-BA93-C72E8FE939C1}">
      <dgm:prSet/>
      <dgm:spPr/>
      <dgm:t>
        <a:bodyPr/>
        <a:lstStyle/>
        <a:p>
          <a:endParaRPr lang="en-US"/>
        </a:p>
      </dgm:t>
    </dgm:pt>
    <dgm:pt modelId="{0F017F8E-2F8E-4B1F-B943-A83B4F2E4DC8}" type="sibTrans" cxnId="{C1602629-1C6C-4FAA-BA93-C72E8FE939C1}">
      <dgm:prSet/>
      <dgm:spPr/>
      <dgm:t>
        <a:bodyPr/>
        <a:lstStyle/>
        <a:p>
          <a:endParaRPr lang="en-US"/>
        </a:p>
      </dgm:t>
    </dgm:pt>
    <dgm:pt modelId="{8B841E10-86BA-473C-B906-088908AE88DF}">
      <dgm:prSet phldrT="[Text]" custT="1"/>
      <dgm:spPr/>
      <dgm:t>
        <a:bodyPr/>
        <a:lstStyle/>
        <a:p>
          <a:r>
            <a:rPr lang="en-US" sz="2300" dirty="0" smtClean="0"/>
            <a:t>Media Social Justice Redress Platform- </a:t>
          </a:r>
          <a:r>
            <a:rPr lang="en-US" sz="2300" dirty="0" err="1" smtClean="0"/>
            <a:t>Berekete</a:t>
          </a:r>
          <a:endParaRPr lang="en-US" sz="2300" dirty="0"/>
        </a:p>
      </dgm:t>
    </dgm:pt>
    <dgm:pt modelId="{339A1947-DD08-4AC6-88EF-A7FCA6BA9AB6}" type="parTrans" cxnId="{AEE97F05-38ED-497F-8011-3529A1B0BF6D}">
      <dgm:prSet/>
      <dgm:spPr/>
      <dgm:t>
        <a:bodyPr/>
        <a:lstStyle/>
        <a:p>
          <a:endParaRPr lang="en-US"/>
        </a:p>
      </dgm:t>
    </dgm:pt>
    <dgm:pt modelId="{830A88AA-7982-4384-83C1-F9DBEAD60B53}" type="sibTrans" cxnId="{AEE97F05-38ED-497F-8011-3529A1B0BF6D}">
      <dgm:prSet/>
      <dgm:spPr/>
      <dgm:t>
        <a:bodyPr/>
        <a:lstStyle/>
        <a:p>
          <a:endParaRPr lang="en-US"/>
        </a:p>
      </dgm:t>
    </dgm:pt>
    <dgm:pt modelId="{57BF00AB-38BB-4093-867E-DCC9029145C5}">
      <dgm:prSet custT="1"/>
      <dgm:spPr/>
      <dgm:t>
        <a:bodyPr/>
        <a:lstStyle/>
        <a:p>
          <a:r>
            <a:rPr lang="en-US" sz="2400" dirty="0" smtClean="0"/>
            <a:t>Culture of Silence on GBV Broken</a:t>
          </a:r>
          <a:endParaRPr lang="en-US" sz="2400" dirty="0"/>
        </a:p>
      </dgm:t>
    </dgm:pt>
    <dgm:pt modelId="{1CAC3B49-F4BE-4734-BCA3-E0BB993F5739}" type="parTrans" cxnId="{82AD208F-B180-4261-96C2-B714EB82C79D}">
      <dgm:prSet/>
      <dgm:spPr/>
      <dgm:t>
        <a:bodyPr/>
        <a:lstStyle/>
        <a:p>
          <a:endParaRPr lang="en-US"/>
        </a:p>
      </dgm:t>
    </dgm:pt>
    <dgm:pt modelId="{8D5AFAA5-8442-4E99-8E25-3F854D479F99}" type="sibTrans" cxnId="{82AD208F-B180-4261-96C2-B714EB82C79D}">
      <dgm:prSet/>
      <dgm:spPr/>
      <dgm:t>
        <a:bodyPr/>
        <a:lstStyle/>
        <a:p>
          <a:endParaRPr lang="en-US"/>
        </a:p>
      </dgm:t>
    </dgm:pt>
    <dgm:pt modelId="{1960B98A-A433-4787-8694-730EE4BD4293}">
      <dgm:prSet phldrT="[Text]"/>
      <dgm:spPr/>
      <dgm:t>
        <a:bodyPr/>
        <a:lstStyle/>
        <a:p>
          <a:r>
            <a:rPr lang="en-US" dirty="0" smtClean="0"/>
            <a:t>2</a:t>
          </a:r>
          <a:r>
            <a:rPr lang="en-US" baseline="30000" dirty="0" smtClean="0"/>
            <a:t>nd</a:t>
          </a:r>
          <a:r>
            <a:rPr lang="en-US" dirty="0" smtClean="0"/>
            <a:t> NAP on UNSCR 1325 to address needs of over 1.5m Women &amp; Girls affected by Conflict (including NE) </a:t>
          </a:r>
          <a:endParaRPr lang="en-US" b="1" dirty="0"/>
        </a:p>
      </dgm:t>
    </dgm:pt>
    <dgm:pt modelId="{F524A429-5A48-4346-9B64-8AB9C2C183C2}" type="parTrans" cxnId="{1023B4C2-1089-433C-A065-B67BB126BE1D}">
      <dgm:prSet/>
      <dgm:spPr/>
      <dgm:t>
        <a:bodyPr/>
        <a:lstStyle/>
        <a:p>
          <a:endParaRPr lang="en-US"/>
        </a:p>
      </dgm:t>
    </dgm:pt>
    <dgm:pt modelId="{8503D796-D081-427B-B4DA-077284728097}" type="sibTrans" cxnId="{1023B4C2-1089-433C-A065-B67BB126BE1D}">
      <dgm:prSet/>
      <dgm:spPr/>
      <dgm:t>
        <a:bodyPr/>
        <a:lstStyle/>
        <a:p>
          <a:endParaRPr lang="en-US"/>
        </a:p>
      </dgm:t>
    </dgm:pt>
    <dgm:pt modelId="{445CFDF2-561B-46F8-9310-075E92B3F5D1}">
      <dgm:prSet/>
      <dgm:spPr/>
      <dgm:t>
        <a:bodyPr/>
        <a:lstStyle/>
        <a:p>
          <a:r>
            <a:rPr lang="en-US" b="1" dirty="0" smtClean="0"/>
            <a:t>Review of Body of Laws of 2004 by Technical Expert Committee (2007)</a:t>
          </a:r>
          <a:endParaRPr lang="en-US" b="1" dirty="0"/>
        </a:p>
      </dgm:t>
    </dgm:pt>
    <dgm:pt modelId="{B36053FE-2E05-4A94-826E-2FFEFAA5D9D8}" type="parTrans" cxnId="{7B08B5EF-E176-4F9B-B283-F202BBA1E316}">
      <dgm:prSet/>
      <dgm:spPr/>
      <dgm:t>
        <a:bodyPr/>
        <a:lstStyle/>
        <a:p>
          <a:endParaRPr lang="en-US"/>
        </a:p>
      </dgm:t>
    </dgm:pt>
    <dgm:pt modelId="{F0D074F4-2C3C-4420-8B76-C1E1F04455DF}" type="sibTrans" cxnId="{7B08B5EF-E176-4F9B-B283-F202BBA1E316}">
      <dgm:prSet/>
      <dgm:spPr/>
      <dgm:t>
        <a:bodyPr/>
        <a:lstStyle/>
        <a:p>
          <a:endParaRPr lang="en-US"/>
        </a:p>
      </dgm:t>
    </dgm:pt>
    <dgm:pt modelId="{AE7AE071-47E9-4696-985F-BD03DBF01D20}" type="pres">
      <dgm:prSet presAssocID="{9608597C-475A-4F3C-AC31-77583D4731A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2B064BB-7E85-4912-89E2-8216292D9448}" type="pres">
      <dgm:prSet presAssocID="{7946C09D-6395-4008-8B11-413DFCEC620F}" presName="vertOne" presStyleCnt="0"/>
      <dgm:spPr/>
    </dgm:pt>
    <dgm:pt modelId="{6160D938-ECCD-4493-A423-61946FE201F5}" type="pres">
      <dgm:prSet presAssocID="{7946C09D-6395-4008-8B11-413DFCEC620F}" presName="txOne" presStyleLbl="node0" presStyleIdx="0" presStyleCnt="3" custScaleY="73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E72671-5404-4ECF-B7A1-2EAAB75E526D}" type="pres">
      <dgm:prSet presAssocID="{7946C09D-6395-4008-8B11-413DFCEC620F}" presName="parTransOne" presStyleCnt="0"/>
      <dgm:spPr/>
    </dgm:pt>
    <dgm:pt modelId="{AE2F9533-8FA4-4589-B2C5-CA4C601BE29D}" type="pres">
      <dgm:prSet presAssocID="{7946C09D-6395-4008-8B11-413DFCEC620F}" presName="horzOne" presStyleCnt="0"/>
      <dgm:spPr/>
    </dgm:pt>
    <dgm:pt modelId="{CA0A7CEA-344C-4E9C-A3F1-B32F030F72FC}" type="pres">
      <dgm:prSet presAssocID="{BE3BCB5A-2FBA-4582-9469-A3FFEB2292C2}" presName="vertTwo" presStyleCnt="0"/>
      <dgm:spPr/>
    </dgm:pt>
    <dgm:pt modelId="{9068C36F-EA35-4089-987F-D864DA5884A0}" type="pres">
      <dgm:prSet presAssocID="{BE3BCB5A-2FBA-4582-9469-A3FFEB2292C2}" presName="txTwo" presStyleLbl="node2" presStyleIdx="0" presStyleCnt="3" custScaleX="127213" custScaleY="75728" custLinFactNeighborX="-3774" custLinFactNeighborY="-376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0C11FE-4C1B-40B0-9094-9040D954BC3A}" type="pres">
      <dgm:prSet presAssocID="{BE3BCB5A-2FBA-4582-9469-A3FFEB2292C2}" presName="parTransTwo" presStyleCnt="0"/>
      <dgm:spPr/>
    </dgm:pt>
    <dgm:pt modelId="{17C862FA-9C4A-483A-8032-50A436B646C7}" type="pres">
      <dgm:prSet presAssocID="{BE3BCB5A-2FBA-4582-9469-A3FFEB2292C2}" presName="horzTwo" presStyleCnt="0"/>
      <dgm:spPr/>
    </dgm:pt>
    <dgm:pt modelId="{05FC91C7-065F-4C63-A1C3-EE9A34B2A57C}" type="pres">
      <dgm:prSet presAssocID="{F722AA99-C03E-4A3E-984C-17F61EDE57E6}" presName="vertThree" presStyleCnt="0"/>
      <dgm:spPr/>
    </dgm:pt>
    <dgm:pt modelId="{1B1D4C06-75EE-4DD0-8316-DC732225DD93}" type="pres">
      <dgm:prSet presAssocID="{F722AA99-C03E-4A3E-984C-17F61EDE57E6}" presName="txThree" presStyleLbl="node3" presStyleIdx="0" presStyleCnt="3" custScaleX="236642" custScaleY="124121" custLinFactX="200000" custLinFactNeighborX="297783" custLinFactNeighborY="113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361F12-D6D0-46AB-8BC2-51D78A2C165D}" type="pres">
      <dgm:prSet presAssocID="{F722AA99-C03E-4A3E-984C-17F61EDE57E6}" presName="horzThree" presStyleCnt="0"/>
      <dgm:spPr/>
    </dgm:pt>
    <dgm:pt modelId="{A73DF849-C9EC-421C-B16F-85E2D7AA145F}" type="pres">
      <dgm:prSet presAssocID="{CC50D2EE-8980-4B42-9AB0-180BB20AC3D8}" presName="sibSpaceThree" presStyleCnt="0"/>
      <dgm:spPr/>
    </dgm:pt>
    <dgm:pt modelId="{2E992373-6B71-462B-B44B-9D90B9DAA70F}" type="pres">
      <dgm:prSet presAssocID="{06558605-12BC-462C-A340-70E818F1C27E}" presName="vertThree" presStyleCnt="0"/>
      <dgm:spPr/>
    </dgm:pt>
    <dgm:pt modelId="{B85E0C1F-1D40-4C42-BC14-F59F4F3181B4}" type="pres">
      <dgm:prSet presAssocID="{06558605-12BC-462C-A340-70E818F1C27E}" presName="txThree" presStyleLbl="node3" presStyleIdx="1" presStyleCnt="3" custScaleX="213553" custScaleY="131956" custLinFactNeighborX="8246" custLinFactNeighborY="214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1F5E06-FB04-4104-8EF9-9078854B393E}" type="pres">
      <dgm:prSet presAssocID="{06558605-12BC-462C-A340-70E818F1C27E}" presName="horzThree" presStyleCnt="0"/>
      <dgm:spPr/>
    </dgm:pt>
    <dgm:pt modelId="{2289176A-7A1A-42E0-BF52-0B60C2944342}" type="pres">
      <dgm:prSet presAssocID="{79A4B863-97AD-44E3-B82C-C31D443A4595}" presName="sibSpaceTwo" presStyleCnt="0"/>
      <dgm:spPr/>
    </dgm:pt>
    <dgm:pt modelId="{D1F748C7-DCC5-4191-86C8-44CA60802CDB}" type="pres">
      <dgm:prSet presAssocID="{FD2B70DC-5DBE-48E1-A963-F85BF15D4136}" presName="vertTwo" presStyleCnt="0"/>
      <dgm:spPr/>
    </dgm:pt>
    <dgm:pt modelId="{8D55699E-18D7-4B18-9011-72CC48E65213}" type="pres">
      <dgm:prSet presAssocID="{FD2B70DC-5DBE-48E1-A963-F85BF15D4136}" presName="txTwo" presStyleLbl="node2" presStyleIdx="1" presStyleCnt="3" custScaleX="119051" custLinFactX="-100000" custLinFactY="85858" custLinFactNeighborX="-18517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DCF112-1A89-499F-866D-CD5F746B5A15}" type="pres">
      <dgm:prSet presAssocID="{FD2B70DC-5DBE-48E1-A963-F85BF15D4136}" presName="parTransTwo" presStyleCnt="0"/>
      <dgm:spPr/>
    </dgm:pt>
    <dgm:pt modelId="{4DAACB1C-13BA-46CB-B531-E5AE3620FEE8}" type="pres">
      <dgm:prSet presAssocID="{FD2B70DC-5DBE-48E1-A963-F85BF15D4136}" presName="horzTwo" presStyleCnt="0"/>
      <dgm:spPr/>
    </dgm:pt>
    <dgm:pt modelId="{F6288822-AC14-4BD9-A37F-A34E258A71A5}" type="pres">
      <dgm:prSet presAssocID="{8B841E10-86BA-473C-B906-088908AE88DF}" presName="vertThree" presStyleCnt="0"/>
      <dgm:spPr/>
    </dgm:pt>
    <dgm:pt modelId="{781208D2-9D2D-4810-89C2-5D1291FA0EF3}" type="pres">
      <dgm:prSet presAssocID="{8B841E10-86BA-473C-B906-088908AE88DF}" presName="txThree" presStyleLbl="node3" presStyleIdx="2" presStyleCnt="3" custScaleX="241435" custScaleY="119037" custLinFactX="200000" custLinFactNeighborX="265174" custLinFactNeighborY="-438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EDE92B-1CD8-41CC-9631-0DE57A4680D2}" type="pres">
      <dgm:prSet presAssocID="{8B841E10-86BA-473C-B906-088908AE88DF}" presName="horzThree" presStyleCnt="0"/>
      <dgm:spPr/>
    </dgm:pt>
    <dgm:pt modelId="{BA4A80B3-6B09-4D8F-B2E6-E7FBD0129B37}" type="pres">
      <dgm:prSet presAssocID="{0F017F8E-2F8E-4B1F-B943-A83B4F2E4DC8}" presName="sibSpaceTwo" presStyleCnt="0"/>
      <dgm:spPr/>
    </dgm:pt>
    <dgm:pt modelId="{DCCEC2E3-62C5-478B-9A62-67B00E413BE2}" type="pres">
      <dgm:prSet presAssocID="{57BF00AB-38BB-4093-867E-DCC9029145C5}" presName="vertTwo" presStyleCnt="0"/>
      <dgm:spPr/>
    </dgm:pt>
    <dgm:pt modelId="{013322D2-D931-44F5-BDDF-2C15625BCBB3}" type="pres">
      <dgm:prSet presAssocID="{57BF00AB-38BB-4093-867E-DCC9029145C5}" presName="txTwo" presStyleLbl="node2" presStyleIdx="2" presStyleCnt="3" custScaleX="228384" custLinFactNeighborX="-35429" custLinFactNeighborY="-5127">
        <dgm:presLayoutVars>
          <dgm:chPref val="3"/>
        </dgm:presLayoutVars>
      </dgm:prSet>
      <dgm:spPr/>
    </dgm:pt>
    <dgm:pt modelId="{A27D6288-403D-4554-AD90-68F153E74E2A}" type="pres">
      <dgm:prSet presAssocID="{57BF00AB-38BB-4093-867E-DCC9029145C5}" presName="horzTwo" presStyleCnt="0"/>
      <dgm:spPr/>
    </dgm:pt>
    <dgm:pt modelId="{76A8E04E-0324-4116-B5F9-8C453F4E6B32}" type="pres">
      <dgm:prSet presAssocID="{32F0E830-B6A8-41E8-984F-6AB21C1D9884}" presName="sibSpaceOne" presStyleCnt="0"/>
      <dgm:spPr/>
    </dgm:pt>
    <dgm:pt modelId="{0A76DBBB-713D-4C57-A5C6-05AFC459DB34}" type="pres">
      <dgm:prSet presAssocID="{1960B98A-A433-4787-8694-730EE4BD4293}" presName="vertOne" presStyleCnt="0"/>
      <dgm:spPr/>
    </dgm:pt>
    <dgm:pt modelId="{353B1207-7B9F-4BEE-B8F1-40DED21134E2}" type="pres">
      <dgm:prSet presAssocID="{1960B98A-A433-4787-8694-730EE4BD4293}" presName="txOne" presStyleLbl="node0" presStyleIdx="1" presStyleCnt="3" custScaleX="232476" custLinFactX="-106672" custLinFactY="88994" custLinFactNeighborX="-2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26ECC1-786D-495F-89E6-2F3C832AFD7E}" type="pres">
      <dgm:prSet presAssocID="{1960B98A-A433-4787-8694-730EE4BD4293}" presName="horzOne" presStyleCnt="0"/>
      <dgm:spPr/>
    </dgm:pt>
    <dgm:pt modelId="{D9E56A53-1A43-4D2C-81CD-4CAC7C37FC26}" type="pres">
      <dgm:prSet presAssocID="{8503D796-D081-427B-B4DA-077284728097}" presName="sibSpaceOne" presStyleCnt="0"/>
      <dgm:spPr/>
    </dgm:pt>
    <dgm:pt modelId="{C5EAD0B7-186B-4352-9DBE-574792466E9D}" type="pres">
      <dgm:prSet presAssocID="{445CFDF2-561B-46F8-9310-075E92B3F5D1}" presName="vertOne" presStyleCnt="0"/>
      <dgm:spPr/>
    </dgm:pt>
    <dgm:pt modelId="{1F290F22-0BA0-4B3D-9AC0-518EC46A7EFC}" type="pres">
      <dgm:prSet presAssocID="{445CFDF2-561B-46F8-9310-075E92B3F5D1}" presName="txOne" presStyleLbl="node0" presStyleIdx="2" presStyleCnt="3" custScaleX="226161" custScaleY="95035" custLinFactX="-379222" custLinFactNeighborX="-400000" custLinFactNeighborY="811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4C335B-C2A4-4438-B10A-71D7BBABB967}" type="pres">
      <dgm:prSet presAssocID="{445CFDF2-561B-46F8-9310-075E92B3F5D1}" presName="horzOne" presStyleCnt="0"/>
      <dgm:spPr/>
    </dgm:pt>
  </dgm:ptLst>
  <dgm:cxnLst>
    <dgm:cxn modelId="{9107BD39-7766-494D-BB36-75B23A4B6F62}" srcId="{BE3BCB5A-2FBA-4582-9469-A3FFEB2292C2}" destId="{F722AA99-C03E-4A3E-984C-17F61EDE57E6}" srcOrd="0" destOrd="0" parTransId="{874BD9E0-3FBC-4098-B8D4-050CE24DCBAF}" sibTransId="{CC50D2EE-8980-4B42-9AB0-180BB20AC3D8}"/>
    <dgm:cxn modelId="{E9E4D1B1-AD85-4371-9FC7-B958827D72F4}" type="presOf" srcId="{FD2B70DC-5DBE-48E1-A963-F85BF15D4136}" destId="{8D55699E-18D7-4B18-9011-72CC48E65213}" srcOrd="0" destOrd="0" presId="urn:microsoft.com/office/officeart/2005/8/layout/hierarchy4"/>
    <dgm:cxn modelId="{9AB44088-8F97-4616-9986-E8368810D3E1}" type="presOf" srcId="{57BF00AB-38BB-4093-867E-DCC9029145C5}" destId="{013322D2-D931-44F5-BDDF-2C15625BCBB3}" srcOrd="0" destOrd="0" presId="urn:microsoft.com/office/officeart/2005/8/layout/hierarchy4"/>
    <dgm:cxn modelId="{874E0453-8941-4068-A964-6C660963A1D0}" type="presOf" srcId="{1960B98A-A433-4787-8694-730EE4BD4293}" destId="{353B1207-7B9F-4BEE-B8F1-40DED21134E2}" srcOrd="0" destOrd="0" presId="urn:microsoft.com/office/officeart/2005/8/layout/hierarchy4"/>
    <dgm:cxn modelId="{29A6C9D7-F6FD-4865-9715-BEBAAD32E578}" type="presOf" srcId="{8B841E10-86BA-473C-B906-088908AE88DF}" destId="{781208D2-9D2D-4810-89C2-5D1291FA0EF3}" srcOrd="0" destOrd="0" presId="urn:microsoft.com/office/officeart/2005/8/layout/hierarchy4"/>
    <dgm:cxn modelId="{1023B4C2-1089-433C-A065-B67BB126BE1D}" srcId="{9608597C-475A-4F3C-AC31-77583D4731A6}" destId="{1960B98A-A433-4787-8694-730EE4BD4293}" srcOrd="1" destOrd="0" parTransId="{F524A429-5A48-4346-9B64-8AB9C2C183C2}" sibTransId="{8503D796-D081-427B-B4DA-077284728097}"/>
    <dgm:cxn modelId="{C129C571-14DE-4B42-A79B-93E5E8918FCF}" type="presOf" srcId="{445CFDF2-561B-46F8-9310-075E92B3F5D1}" destId="{1F290F22-0BA0-4B3D-9AC0-518EC46A7EFC}" srcOrd="0" destOrd="0" presId="urn:microsoft.com/office/officeart/2005/8/layout/hierarchy4"/>
    <dgm:cxn modelId="{C1602629-1C6C-4FAA-BA93-C72E8FE939C1}" srcId="{7946C09D-6395-4008-8B11-413DFCEC620F}" destId="{FD2B70DC-5DBE-48E1-A963-F85BF15D4136}" srcOrd="1" destOrd="0" parTransId="{44C8F7E0-5080-4BD2-9B5F-3D39BD438D00}" sibTransId="{0F017F8E-2F8E-4B1F-B943-A83B4F2E4DC8}"/>
    <dgm:cxn modelId="{65002DBB-0220-4E55-ADC0-35CE7E4843A8}" type="presOf" srcId="{06558605-12BC-462C-A340-70E818F1C27E}" destId="{B85E0C1F-1D40-4C42-BC14-F59F4F3181B4}" srcOrd="0" destOrd="0" presId="urn:microsoft.com/office/officeart/2005/8/layout/hierarchy4"/>
    <dgm:cxn modelId="{BB1D7CA5-5FBD-4CC6-874D-65AD0CD26DE0}" type="presOf" srcId="{F722AA99-C03E-4A3E-984C-17F61EDE57E6}" destId="{1B1D4C06-75EE-4DD0-8316-DC732225DD93}" srcOrd="0" destOrd="0" presId="urn:microsoft.com/office/officeart/2005/8/layout/hierarchy4"/>
    <dgm:cxn modelId="{65739FCC-60DD-4A1C-A4AD-925D5F706F2A}" type="presOf" srcId="{9608597C-475A-4F3C-AC31-77583D4731A6}" destId="{AE7AE071-47E9-4696-985F-BD03DBF01D20}" srcOrd="0" destOrd="0" presId="urn:microsoft.com/office/officeart/2005/8/layout/hierarchy4"/>
    <dgm:cxn modelId="{28A92DFC-FFB5-47E5-A3A2-85B1F64E0DA3}" type="presOf" srcId="{7946C09D-6395-4008-8B11-413DFCEC620F}" destId="{6160D938-ECCD-4493-A423-61946FE201F5}" srcOrd="0" destOrd="0" presId="urn:microsoft.com/office/officeart/2005/8/layout/hierarchy4"/>
    <dgm:cxn modelId="{ABDAF8B9-069A-4A9A-9005-BD6D20CFD638}" srcId="{9608597C-475A-4F3C-AC31-77583D4731A6}" destId="{7946C09D-6395-4008-8B11-413DFCEC620F}" srcOrd="0" destOrd="0" parTransId="{CF2B809D-FDE3-4D09-89E1-980EACE4ED89}" sibTransId="{32F0E830-B6A8-41E8-984F-6AB21C1D9884}"/>
    <dgm:cxn modelId="{7B08B5EF-E176-4F9B-B283-F202BBA1E316}" srcId="{9608597C-475A-4F3C-AC31-77583D4731A6}" destId="{445CFDF2-561B-46F8-9310-075E92B3F5D1}" srcOrd="2" destOrd="0" parTransId="{B36053FE-2E05-4A94-826E-2FFEFAA5D9D8}" sibTransId="{F0D074F4-2C3C-4420-8B76-C1E1F04455DF}"/>
    <dgm:cxn modelId="{31C335F9-CDD6-499B-B9CC-07797900DB7A}" srcId="{7946C09D-6395-4008-8B11-413DFCEC620F}" destId="{BE3BCB5A-2FBA-4582-9469-A3FFEB2292C2}" srcOrd="0" destOrd="0" parTransId="{660D72B3-FFC7-4F8D-8436-5D3743BFDBA9}" sibTransId="{79A4B863-97AD-44E3-B82C-C31D443A4595}"/>
    <dgm:cxn modelId="{1B882A75-6F68-46AF-8E0F-A3B9B5CC828D}" srcId="{BE3BCB5A-2FBA-4582-9469-A3FFEB2292C2}" destId="{06558605-12BC-462C-A340-70E818F1C27E}" srcOrd="1" destOrd="0" parTransId="{7DFFBACC-50FF-48E2-A76B-CF7C01845509}" sibTransId="{C76C8A18-0051-47B5-9066-059D1B59B6B5}"/>
    <dgm:cxn modelId="{C0CDEB93-B8A2-4D47-924B-33BF9307E996}" type="presOf" srcId="{BE3BCB5A-2FBA-4582-9469-A3FFEB2292C2}" destId="{9068C36F-EA35-4089-987F-D864DA5884A0}" srcOrd="0" destOrd="0" presId="urn:microsoft.com/office/officeart/2005/8/layout/hierarchy4"/>
    <dgm:cxn modelId="{82AD208F-B180-4261-96C2-B714EB82C79D}" srcId="{7946C09D-6395-4008-8B11-413DFCEC620F}" destId="{57BF00AB-38BB-4093-867E-DCC9029145C5}" srcOrd="2" destOrd="0" parTransId="{1CAC3B49-F4BE-4734-BCA3-E0BB993F5739}" sibTransId="{8D5AFAA5-8442-4E99-8E25-3F854D479F99}"/>
    <dgm:cxn modelId="{AEE97F05-38ED-497F-8011-3529A1B0BF6D}" srcId="{FD2B70DC-5DBE-48E1-A963-F85BF15D4136}" destId="{8B841E10-86BA-473C-B906-088908AE88DF}" srcOrd="0" destOrd="0" parTransId="{339A1947-DD08-4AC6-88EF-A7FCA6BA9AB6}" sibTransId="{830A88AA-7982-4384-83C1-F9DBEAD60B53}"/>
    <dgm:cxn modelId="{4D44F8E0-D973-4EA4-A49F-F69ADBC66ACB}" type="presParOf" srcId="{AE7AE071-47E9-4696-985F-BD03DBF01D20}" destId="{D2B064BB-7E85-4912-89E2-8216292D9448}" srcOrd="0" destOrd="0" presId="urn:microsoft.com/office/officeart/2005/8/layout/hierarchy4"/>
    <dgm:cxn modelId="{6B5A17BC-F29D-4994-9EB2-7D059635903F}" type="presParOf" srcId="{D2B064BB-7E85-4912-89E2-8216292D9448}" destId="{6160D938-ECCD-4493-A423-61946FE201F5}" srcOrd="0" destOrd="0" presId="urn:microsoft.com/office/officeart/2005/8/layout/hierarchy4"/>
    <dgm:cxn modelId="{BEED7587-EDF6-4335-84D1-18E266E3A811}" type="presParOf" srcId="{D2B064BB-7E85-4912-89E2-8216292D9448}" destId="{0DE72671-5404-4ECF-B7A1-2EAAB75E526D}" srcOrd="1" destOrd="0" presId="urn:microsoft.com/office/officeart/2005/8/layout/hierarchy4"/>
    <dgm:cxn modelId="{D5A6FB2D-BE91-426E-9F8D-9E9D00F9BAA1}" type="presParOf" srcId="{D2B064BB-7E85-4912-89E2-8216292D9448}" destId="{AE2F9533-8FA4-4589-B2C5-CA4C601BE29D}" srcOrd="2" destOrd="0" presId="urn:microsoft.com/office/officeart/2005/8/layout/hierarchy4"/>
    <dgm:cxn modelId="{A920B9BD-FD9C-4532-B82E-5D03B3BEA55E}" type="presParOf" srcId="{AE2F9533-8FA4-4589-B2C5-CA4C601BE29D}" destId="{CA0A7CEA-344C-4E9C-A3F1-B32F030F72FC}" srcOrd="0" destOrd="0" presId="urn:microsoft.com/office/officeart/2005/8/layout/hierarchy4"/>
    <dgm:cxn modelId="{52AF7238-8EA3-434F-A000-90896B0A1678}" type="presParOf" srcId="{CA0A7CEA-344C-4E9C-A3F1-B32F030F72FC}" destId="{9068C36F-EA35-4089-987F-D864DA5884A0}" srcOrd="0" destOrd="0" presId="urn:microsoft.com/office/officeart/2005/8/layout/hierarchy4"/>
    <dgm:cxn modelId="{2E0DF0C7-FCA8-4844-B4F9-7704758A3566}" type="presParOf" srcId="{CA0A7CEA-344C-4E9C-A3F1-B32F030F72FC}" destId="{5B0C11FE-4C1B-40B0-9094-9040D954BC3A}" srcOrd="1" destOrd="0" presId="urn:microsoft.com/office/officeart/2005/8/layout/hierarchy4"/>
    <dgm:cxn modelId="{814E3CE0-7C48-4147-A659-AC847A601E38}" type="presParOf" srcId="{CA0A7CEA-344C-4E9C-A3F1-B32F030F72FC}" destId="{17C862FA-9C4A-483A-8032-50A436B646C7}" srcOrd="2" destOrd="0" presId="urn:microsoft.com/office/officeart/2005/8/layout/hierarchy4"/>
    <dgm:cxn modelId="{9A1E9ABB-AB0B-4181-84E2-0F5B3E9815C9}" type="presParOf" srcId="{17C862FA-9C4A-483A-8032-50A436B646C7}" destId="{05FC91C7-065F-4C63-A1C3-EE9A34B2A57C}" srcOrd="0" destOrd="0" presId="urn:microsoft.com/office/officeart/2005/8/layout/hierarchy4"/>
    <dgm:cxn modelId="{76E87015-408E-4358-9D85-2032861ECC9F}" type="presParOf" srcId="{05FC91C7-065F-4C63-A1C3-EE9A34B2A57C}" destId="{1B1D4C06-75EE-4DD0-8316-DC732225DD93}" srcOrd="0" destOrd="0" presId="urn:microsoft.com/office/officeart/2005/8/layout/hierarchy4"/>
    <dgm:cxn modelId="{F2C83352-8169-48F7-8B09-6D0BED43661C}" type="presParOf" srcId="{05FC91C7-065F-4C63-A1C3-EE9A34B2A57C}" destId="{8F361F12-D6D0-46AB-8BC2-51D78A2C165D}" srcOrd="1" destOrd="0" presId="urn:microsoft.com/office/officeart/2005/8/layout/hierarchy4"/>
    <dgm:cxn modelId="{08BEBADA-7027-4C8D-80A2-258FBAF510EE}" type="presParOf" srcId="{17C862FA-9C4A-483A-8032-50A436B646C7}" destId="{A73DF849-C9EC-421C-B16F-85E2D7AA145F}" srcOrd="1" destOrd="0" presId="urn:microsoft.com/office/officeart/2005/8/layout/hierarchy4"/>
    <dgm:cxn modelId="{9831B3E3-2D4E-4E44-A790-CB0E89B0BB1C}" type="presParOf" srcId="{17C862FA-9C4A-483A-8032-50A436B646C7}" destId="{2E992373-6B71-462B-B44B-9D90B9DAA70F}" srcOrd="2" destOrd="0" presId="urn:microsoft.com/office/officeart/2005/8/layout/hierarchy4"/>
    <dgm:cxn modelId="{1449341A-EAC4-4BEE-9646-9D6447BCF88A}" type="presParOf" srcId="{2E992373-6B71-462B-B44B-9D90B9DAA70F}" destId="{B85E0C1F-1D40-4C42-BC14-F59F4F3181B4}" srcOrd="0" destOrd="0" presId="urn:microsoft.com/office/officeart/2005/8/layout/hierarchy4"/>
    <dgm:cxn modelId="{36A0566B-072F-444A-B7DE-1A55E3DD04CB}" type="presParOf" srcId="{2E992373-6B71-462B-B44B-9D90B9DAA70F}" destId="{701F5E06-FB04-4104-8EF9-9078854B393E}" srcOrd="1" destOrd="0" presId="urn:microsoft.com/office/officeart/2005/8/layout/hierarchy4"/>
    <dgm:cxn modelId="{96984AC4-B503-4467-B6CA-EAD50F069D4C}" type="presParOf" srcId="{AE2F9533-8FA4-4589-B2C5-CA4C601BE29D}" destId="{2289176A-7A1A-42E0-BF52-0B60C2944342}" srcOrd="1" destOrd="0" presId="urn:microsoft.com/office/officeart/2005/8/layout/hierarchy4"/>
    <dgm:cxn modelId="{892BC960-B350-42F1-A3CB-DC35F3095560}" type="presParOf" srcId="{AE2F9533-8FA4-4589-B2C5-CA4C601BE29D}" destId="{D1F748C7-DCC5-4191-86C8-44CA60802CDB}" srcOrd="2" destOrd="0" presId="urn:microsoft.com/office/officeart/2005/8/layout/hierarchy4"/>
    <dgm:cxn modelId="{231722FB-7C17-429D-AD68-1812BAC198FD}" type="presParOf" srcId="{D1F748C7-DCC5-4191-86C8-44CA60802CDB}" destId="{8D55699E-18D7-4B18-9011-72CC48E65213}" srcOrd="0" destOrd="0" presId="urn:microsoft.com/office/officeart/2005/8/layout/hierarchy4"/>
    <dgm:cxn modelId="{99AF1B13-F003-412C-BFE8-6F52A46AFE73}" type="presParOf" srcId="{D1F748C7-DCC5-4191-86C8-44CA60802CDB}" destId="{1FDCF112-1A89-499F-866D-CD5F746B5A15}" srcOrd="1" destOrd="0" presId="urn:microsoft.com/office/officeart/2005/8/layout/hierarchy4"/>
    <dgm:cxn modelId="{F90D2A98-1775-4DCC-8A7F-2977F9423D16}" type="presParOf" srcId="{D1F748C7-DCC5-4191-86C8-44CA60802CDB}" destId="{4DAACB1C-13BA-46CB-B531-E5AE3620FEE8}" srcOrd="2" destOrd="0" presId="urn:microsoft.com/office/officeart/2005/8/layout/hierarchy4"/>
    <dgm:cxn modelId="{2E58CD60-DB85-4FD9-8A0A-7DEC8A68AA1B}" type="presParOf" srcId="{4DAACB1C-13BA-46CB-B531-E5AE3620FEE8}" destId="{F6288822-AC14-4BD9-A37F-A34E258A71A5}" srcOrd="0" destOrd="0" presId="urn:microsoft.com/office/officeart/2005/8/layout/hierarchy4"/>
    <dgm:cxn modelId="{B3928E0A-37B2-4363-8D1D-857C7B494855}" type="presParOf" srcId="{F6288822-AC14-4BD9-A37F-A34E258A71A5}" destId="{781208D2-9D2D-4810-89C2-5D1291FA0EF3}" srcOrd="0" destOrd="0" presId="urn:microsoft.com/office/officeart/2005/8/layout/hierarchy4"/>
    <dgm:cxn modelId="{749DCD68-45E4-43B2-9059-541D22A3D3D9}" type="presParOf" srcId="{F6288822-AC14-4BD9-A37F-A34E258A71A5}" destId="{75EDE92B-1CD8-41CC-9631-0DE57A4680D2}" srcOrd="1" destOrd="0" presId="urn:microsoft.com/office/officeart/2005/8/layout/hierarchy4"/>
    <dgm:cxn modelId="{1BA8DF30-58E1-483F-A696-1AE25FB5A4E8}" type="presParOf" srcId="{AE2F9533-8FA4-4589-B2C5-CA4C601BE29D}" destId="{BA4A80B3-6B09-4D8F-B2E6-E7FBD0129B37}" srcOrd="3" destOrd="0" presId="urn:microsoft.com/office/officeart/2005/8/layout/hierarchy4"/>
    <dgm:cxn modelId="{DD2C23B9-CCA8-4CA1-A2B8-50B9E2DCCF0B}" type="presParOf" srcId="{AE2F9533-8FA4-4589-B2C5-CA4C601BE29D}" destId="{DCCEC2E3-62C5-478B-9A62-67B00E413BE2}" srcOrd="4" destOrd="0" presId="urn:microsoft.com/office/officeart/2005/8/layout/hierarchy4"/>
    <dgm:cxn modelId="{FF5D1BDC-F67B-40DC-9FD2-E994CF0B8AF1}" type="presParOf" srcId="{DCCEC2E3-62C5-478B-9A62-67B00E413BE2}" destId="{013322D2-D931-44F5-BDDF-2C15625BCBB3}" srcOrd="0" destOrd="0" presId="urn:microsoft.com/office/officeart/2005/8/layout/hierarchy4"/>
    <dgm:cxn modelId="{72B6BF91-C56C-4615-B0A4-63C558C682EC}" type="presParOf" srcId="{DCCEC2E3-62C5-478B-9A62-67B00E413BE2}" destId="{A27D6288-403D-4554-AD90-68F153E74E2A}" srcOrd="1" destOrd="0" presId="urn:microsoft.com/office/officeart/2005/8/layout/hierarchy4"/>
    <dgm:cxn modelId="{00FA3FF4-8412-4E7D-99D5-68A0F4E6DED7}" type="presParOf" srcId="{AE7AE071-47E9-4696-985F-BD03DBF01D20}" destId="{76A8E04E-0324-4116-B5F9-8C453F4E6B32}" srcOrd="1" destOrd="0" presId="urn:microsoft.com/office/officeart/2005/8/layout/hierarchy4"/>
    <dgm:cxn modelId="{DC4BB1D7-4342-4BD0-8A78-AA99090CB565}" type="presParOf" srcId="{AE7AE071-47E9-4696-985F-BD03DBF01D20}" destId="{0A76DBBB-713D-4C57-A5C6-05AFC459DB34}" srcOrd="2" destOrd="0" presId="urn:microsoft.com/office/officeart/2005/8/layout/hierarchy4"/>
    <dgm:cxn modelId="{1833DC4E-CD71-4B1B-B283-E515FDFF90DA}" type="presParOf" srcId="{0A76DBBB-713D-4C57-A5C6-05AFC459DB34}" destId="{353B1207-7B9F-4BEE-B8F1-40DED21134E2}" srcOrd="0" destOrd="0" presId="urn:microsoft.com/office/officeart/2005/8/layout/hierarchy4"/>
    <dgm:cxn modelId="{80BF5D27-D947-42BE-9905-6DBAA4DF3CBC}" type="presParOf" srcId="{0A76DBBB-713D-4C57-A5C6-05AFC459DB34}" destId="{D526ECC1-786D-495F-89E6-2F3C832AFD7E}" srcOrd="1" destOrd="0" presId="urn:microsoft.com/office/officeart/2005/8/layout/hierarchy4"/>
    <dgm:cxn modelId="{51C477B2-7CAF-442C-B01A-42CFB93D2472}" type="presParOf" srcId="{AE7AE071-47E9-4696-985F-BD03DBF01D20}" destId="{D9E56A53-1A43-4D2C-81CD-4CAC7C37FC26}" srcOrd="3" destOrd="0" presId="urn:microsoft.com/office/officeart/2005/8/layout/hierarchy4"/>
    <dgm:cxn modelId="{A2CCE947-E2AA-44C6-AE00-BEA37988759F}" type="presParOf" srcId="{AE7AE071-47E9-4696-985F-BD03DBF01D20}" destId="{C5EAD0B7-186B-4352-9DBE-574792466E9D}" srcOrd="4" destOrd="0" presId="urn:microsoft.com/office/officeart/2005/8/layout/hierarchy4"/>
    <dgm:cxn modelId="{86A967DB-CD3D-4FEB-8C6D-8A48987E3179}" type="presParOf" srcId="{C5EAD0B7-186B-4352-9DBE-574792466E9D}" destId="{1F290F22-0BA0-4B3D-9AC0-518EC46A7EFC}" srcOrd="0" destOrd="0" presId="urn:microsoft.com/office/officeart/2005/8/layout/hierarchy4"/>
    <dgm:cxn modelId="{3EA7A1C4-3121-4C2C-AA8F-AAF8625132D3}" type="presParOf" srcId="{C5EAD0B7-186B-4352-9DBE-574792466E9D}" destId="{644C335B-C2A4-4438-B10A-71D7BBABB96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14F20-E050-414C-AB1C-3A4A18FC0AD2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B835E9-8A43-4053-805E-8A4686DD1354}">
      <dgm:prSet phldrT="[Text]" custT="1"/>
      <dgm:spPr/>
      <dgm:t>
        <a:bodyPr/>
        <a:lstStyle/>
        <a:p>
          <a:r>
            <a:rPr lang="en-US" sz="2000" dirty="0" smtClean="0"/>
            <a:t>Economic Empower-</a:t>
          </a:r>
          <a:r>
            <a:rPr lang="en-US" sz="2000" dirty="0" err="1" smtClean="0"/>
            <a:t>ment</a:t>
          </a:r>
          <a:endParaRPr lang="en-US" sz="2000" dirty="0"/>
        </a:p>
      </dgm:t>
    </dgm:pt>
    <dgm:pt modelId="{0DF467CB-91EE-491A-90DA-3D09AA2EA56F}" type="parTrans" cxnId="{543FB94E-86FC-465F-8636-EF2F96660D4F}">
      <dgm:prSet/>
      <dgm:spPr/>
      <dgm:t>
        <a:bodyPr/>
        <a:lstStyle/>
        <a:p>
          <a:endParaRPr lang="en-US"/>
        </a:p>
      </dgm:t>
    </dgm:pt>
    <dgm:pt modelId="{4BD7E4E9-0948-4A4B-82B5-DB0F083B4ACB}" type="sibTrans" cxnId="{543FB94E-86FC-465F-8636-EF2F96660D4F}">
      <dgm:prSet/>
      <dgm:spPr/>
      <dgm:t>
        <a:bodyPr/>
        <a:lstStyle/>
        <a:p>
          <a:endParaRPr lang="en-US"/>
        </a:p>
      </dgm:t>
    </dgm:pt>
    <dgm:pt modelId="{BDD1B173-6682-4E57-A3FD-27C5EF1BF21D}">
      <dgm:prSet phldrT="[Text]" custT="1"/>
      <dgm:spPr/>
      <dgm:t>
        <a:bodyPr/>
        <a:lstStyle/>
        <a:p>
          <a:r>
            <a:rPr lang="en-US" sz="1800" dirty="0" smtClean="0"/>
            <a:t>Women Fund for Economic Empowerment (WOFEE)</a:t>
          </a:r>
          <a:endParaRPr lang="en-US" sz="1800" dirty="0"/>
        </a:p>
      </dgm:t>
    </dgm:pt>
    <dgm:pt modelId="{64E5A3C9-E3E9-4D36-962C-979204752854}" type="parTrans" cxnId="{0DA81468-4450-467E-BFBF-E31B4B767458}">
      <dgm:prSet/>
      <dgm:spPr/>
      <dgm:t>
        <a:bodyPr/>
        <a:lstStyle/>
        <a:p>
          <a:endParaRPr lang="en-US"/>
        </a:p>
      </dgm:t>
    </dgm:pt>
    <dgm:pt modelId="{BCCE554F-0296-4B9C-A611-7B7311092F9C}" type="sibTrans" cxnId="{0DA81468-4450-467E-BFBF-E31B4B767458}">
      <dgm:prSet/>
      <dgm:spPr/>
      <dgm:t>
        <a:bodyPr/>
        <a:lstStyle/>
        <a:p>
          <a:endParaRPr lang="en-US"/>
        </a:p>
      </dgm:t>
    </dgm:pt>
    <dgm:pt modelId="{410B888C-942C-4137-8935-84D9891F2439}">
      <dgm:prSet phldrT="[Text]" custT="1"/>
      <dgm:spPr/>
      <dgm:t>
        <a:bodyPr/>
        <a:lstStyle/>
        <a:p>
          <a:r>
            <a:rPr lang="en-US" sz="2400" dirty="0" smtClean="0"/>
            <a:t>ICT Led Actions</a:t>
          </a:r>
          <a:endParaRPr lang="en-US" sz="2400" dirty="0"/>
        </a:p>
      </dgm:t>
    </dgm:pt>
    <dgm:pt modelId="{9E5E4761-A807-4355-B394-1C11632908F8}" type="parTrans" cxnId="{F7BF3089-9C23-4A12-887B-56520E3A320B}">
      <dgm:prSet/>
      <dgm:spPr/>
      <dgm:t>
        <a:bodyPr/>
        <a:lstStyle/>
        <a:p>
          <a:endParaRPr lang="en-US"/>
        </a:p>
      </dgm:t>
    </dgm:pt>
    <dgm:pt modelId="{71EB585F-29B4-4B6D-86BD-B4B5E2FB45B9}" type="sibTrans" cxnId="{F7BF3089-9C23-4A12-887B-56520E3A320B}">
      <dgm:prSet/>
      <dgm:spPr/>
      <dgm:t>
        <a:bodyPr/>
        <a:lstStyle/>
        <a:p>
          <a:endParaRPr lang="en-US"/>
        </a:p>
      </dgm:t>
    </dgm:pt>
    <dgm:pt modelId="{F16EB042-4EA1-42DB-9CD3-1FE7C049CAAA}">
      <dgm:prSet phldrT="[Text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dirty="0" smtClean="0"/>
            <a:t>Smart Women Initiatives</a:t>
          </a:r>
          <a:endParaRPr lang="en-US" sz="1800" dirty="0"/>
        </a:p>
      </dgm:t>
    </dgm:pt>
    <dgm:pt modelId="{26E3632D-318B-4799-96C6-7B7A7FA3E27D}" type="parTrans" cxnId="{995AD6CE-8912-4214-ACC9-AA5BC1289FC3}">
      <dgm:prSet/>
      <dgm:spPr/>
      <dgm:t>
        <a:bodyPr/>
        <a:lstStyle/>
        <a:p>
          <a:endParaRPr lang="en-US"/>
        </a:p>
      </dgm:t>
    </dgm:pt>
    <dgm:pt modelId="{BA3FDAB9-3EA5-4EE7-8870-4B876008D332}" type="sibTrans" cxnId="{995AD6CE-8912-4214-ACC9-AA5BC1289FC3}">
      <dgm:prSet/>
      <dgm:spPr/>
      <dgm:t>
        <a:bodyPr/>
        <a:lstStyle/>
        <a:p>
          <a:endParaRPr lang="en-US"/>
        </a:p>
      </dgm:t>
    </dgm:pt>
    <dgm:pt modelId="{50F75FA5-220B-47EF-A5C3-E8B6746245DA}">
      <dgm:prSet phldrT="[Text]" custT="1"/>
      <dgm:spPr/>
      <dgm:t>
        <a:bodyPr/>
        <a:lstStyle/>
        <a:p>
          <a:r>
            <a:rPr lang="en-US" sz="2000" dirty="0" smtClean="0"/>
            <a:t>Technology Solutions to Livelihoods</a:t>
          </a:r>
          <a:endParaRPr lang="en-US" sz="2000" dirty="0"/>
        </a:p>
      </dgm:t>
    </dgm:pt>
    <dgm:pt modelId="{26B3B33F-448C-441B-BD2C-62A3937E3382}" type="parTrans" cxnId="{9186E6F1-BF27-4512-B344-A0343F110820}">
      <dgm:prSet/>
      <dgm:spPr/>
      <dgm:t>
        <a:bodyPr/>
        <a:lstStyle/>
        <a:p>
          <a:endParaRPr lang="en-US"/>
        </a:p>
      </dgm:t>
    </dgm:pt>
    <dgm:pt modelId="{0FEDEED5-1C4B-4B34-9E59-337168CD6D2F}" type="sibTrans" cxnId="{9186E6F1-BF27-4512-B344-A0343F110820}">
      <dgm:prSet/>
      <dgm:spPr/>
      <dgm:t>
        <a:bodyPr/>
        <a:lstStyle/>
        <a:p>
          <a:endParaRPr lang="en-US"/>
        </a:p>
      </dgm:t>
    </dgm:pt>
    <dgm:pt modelId="{CD9B133C-79EB-46AF-BC8D-EE9714EE4E05}">
      <dgm:prSet phldrT="[Text]" custT="1"/>
      <dgm:spPr/>
      <dgm:t>
        <a:bodyPr/>
        <a:lstStyle/>
        <a:p>
          <a:r>
            <a:rPr lang="en-US" sz="1800" dirty="0" smtClean="0"/>
            <a:t>Government Enterprise &amp; Empowerment Programme (GEEP)</a:t>
          </a:r>
          <a:endParaRPr lang="en-US" sz="1800" dirty="0"/>
        </a:p>
      </dgm:t>
    </dgm:pt>
    <dgm:pt modelId="{98223E91-8CC9-49FC-985A-55C4698F3D08}" type="parTrans" cxnId="{003A78BB-18B4-498F-8712-965E28EEF652}">
      <dgm:prSet/>
      <dgm:spPr/>
      <dgm:t>
        <a:bodyPr/>
        <a:lstStyle/>
        <a:p>
          <a:endParaRPr lang="en-US"/>
        </a:p>
      </dgm:t>
    </dgm:pt>
    <dgm:pt modelId="{C4462436-27DF-47A3-BA0A-7642CE3016E8}" type="sibTrans" cxnId="{003A78BB-18B4-498F-8712-965E28EEF652}">
      <dgm:prSet/>
      <dgm:spPr/>
      <dgm:t>
        <a:bodyPr/>
        <a:lstStyle/>
        <a:p>
          <a:endParaRPr lang="en-US"/>
        </a:p>
      </dgm:t>
    </dgm:pt>
    <dgm:pt modelId="{C27C83AE-B18A-416B-A14E-DA004508689E}">
      <dgm:prSet phldrT="[Text]" custT="1"/>
      <dgm:spPr/>
      <dgm:t>
        <a:bodyPr/>
        <a:lstStyle/>
        <a:p>
          <a:endParaRPr lang="en-US" sz="1800" dirty="0"/>
        </a:p>
      </dgm:t>
    </dgm:pt>
    <dgm:pt modelId="{72AD8C74-7078-40FB-8DE5-A619600926AC}" type="parTrans" cxnId="{28D5B693-40EC-40C3-A757-5DF3F8F7471A}">
      <dgm:prSet/>
      <dgm:spPr/>
      <dgm:t>
        <a:bodyPr/>
        <a:lstStyle/>
        <a:p>
          <a:endParaRPr lang="en-US"/>
        </a:p>
      </dgm:t>
    </dgm:pt>
    <dgm:pt modelId="{6065FD39-A47D-4B7E-80B0-21B63F2AE9CB}" type="sibTrans" cxnId="{28D5B693-40EC-40C3-A757-5DF3F8F7471A}">
      <dgm:prSet/>
      <dgm:spPr/>
      <dgm:t>
        <a:bodyPr/>
        <a:lstStyle/>
        <a:p>
          <a:endParaRPr lang="en-US"/>
        </a:p>
      </dgm:t>
    </dgm:pt>
    <dgm:pt modelId="{29132EC6-6102-495A-AEE6-A052E64168E3}">
      <dgm:prSet phldrT="[Text]" custT="1"/>
      <dgm:spPr/>
      <dgm:t>
        <a:bodyPr/>
        <a:lstStyle/>
        <a:p>
          <a:r>
            <a:rPr lang="en-US" sz="1800" dirty="0" smtClean="0"/>
            <a:t>National Women Empowerment Fund (NAWEF)</a:t>
          </a:r>
          <a:endParaRPr lang="en-US" sz="1800" dirty="0"/>
        </a:p>
      </dgm:t>
    </dgm:pt>
    <dgm:pt modelId="{69B5D9FB-48D4-4986-835F-C58EE44C02D9}" type="parTrans" cxnId="{12F7469F-6416-4EB3-8143-C6E1EE10A7AF}">
      <dgm:prSet/>
      <dgm:spPr/>
      <dgm:t>
        <a:bodyPr/>
        <a:lstStyle/>
        <a:p>
          <a:endParaRPr lang="en-US"/>
        </a:p>
      </dgm:t>
    </dgm:pt>
    <dgm:pt modelId="{E659393E-A753-4B13-9E4D-3D3A8927630E}" type="sibTrans" cxnId="{12F7469F-6416-4EB3-8143-C6E1EE10A7AF}">
      <dgm:prSet/>
      <dgm:spPr/>
      <dgm:t>
        <a:bodyPr/>
        <a:lstStyle/>
        <a:p>
          <a:endParaRPr lang="en-US"/>
        </a:p>
      </dgm:t>
    </dgm:pt>
    <dgm:pt modelId="{985A1218-95D8-470C-A071-DDE78DC7F74F}">
      <dgm:prSet phldrT="[Text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dirty="0" smtClean="0"/>
            <a:t>E-Wallet </a:t>
          </a:r>
          <a:r>
            <a:rPr lang="en-US" sz="1800" dirty="0" err="1" smtClean="0"/>
            <a:t>Agric</a:t>
          </a:r>
          <a:r>
            <a:rPr lang="en-US" sz="1800" dirty="0" smtClean="0"/>
            <a:t> Scheme </a:t>
          </a:r>
          <a:endParaRPr lang="en-US" sz="1800" dirty="0"/>
        </a:p>
      </dgm:t>
    </dgm:pt>
    <dgm:pt modelId="{08BFB666-D5C4-402D-A205-25EC3062AF08}" type="parTrans" cxnId="{5DD1A9F9-B43B-4A96-9698-C808AA79FAE0}">
      <dgm:prSet/>
      <dgm:spPr/>
      <dgm:t>
        <a:bodyPr/>
        <a:lstStyle/>
        <a:p>
          <a:endParaRPr lang="en-US"/>
        </a:p>
      </dgm:t>
    </dgm:pt>
    <dgm:pt modelId="{A58AEEA5-5CFE-45F0-8FEC-F08500843284}" type="sibTrans" cxnId="{5DD1A9F9-B43B-4A96-9698-C808AA79FAE0}">
      <dgm:prSet/>
      <dgm:spPr/>
      <dgm:t>
        <a:bodyPr/>
        <a:lstStyle/>
        <a:p>
          <a:endParaRPr lang="en-US"/>
        </a:p>
      </dgm:t>
    </dgm:pt>
    <dgm:pt modelId="{5B418E75-F9E3-40C2-B517-25CFF775C507}">
      <dgm:prSet phldrT="[Text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dirty="0" smtClean="0"/>
            <a:t>     </a:t>
          </a:r>
          <a:r>
            <a:rPr lang="en-US" sz="1600" dirty="0" smtClean="0"/>
            <a:t>         </a:t>
          </a:r>
          <a:endParaRPr lang="en-US" sz="1600" dirty="0">
            <a:latin typeface="+mn-lt"/>
          </a:endParaRPr>
        </a:p>
      </dgm:t>
    </dgm:pt>
    <dgm:pt modelId="{6C2501A9-2EAB-4E9B-8406-6A5BCBE87451}" type="parTrans" cxnId="{9A956819-C3D9-4DB1-8266-58BAA058BF71}">
      <dgm:prSet/>
      <dgm:spPr/>
      <dgm:t>
        <a:bodyPr/>
        <a:lstStyle/>
        <a:p>
          <a:endParaRPr lang="en-US"/>
        </a:p>
      </dgm:t>
    </dgm:pt>
    <dgm:pt modelId="{EA27EB69-B56D-4C64-A869-22DEFC9C1FE2}" type="sibTrans" cxnId="{9A956819-C3D9-4DB1-8266-58BAA058BF71}">
      <dgm:prSet/>
      <dgm:spPr/>
      <dgm:t>
        <a:bodyPr/>
        <a:lstStyle/>
        <a:p>
          <a:endParaRPr lang="en-US"/>
        </a:p>
      </dgm:t>
    </dgm:pt>
    <dgm:pt modelId="{AA917D26-7B32-49CE-8F1C-8AD69B0A8061}">
      <dgm:prSet phldrT="[Text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dirty="0" err="1" smtClean="0"/>
            <a:t>Abiye</a:t>
          </a:r>
          <a:r>
            <a:rPr lang="en-US" sz="1800" dirty="0" smtClean="0"/>
            <a:t>-Safe Motherhood </a:t>
          </a:r>
          <a:r>
            <a:rPr lang="en-US" sz="1800" dirty="0" err="1" smtClean="0"/>
            <a:t>Prog</a:t>
          </a:r>
          <a:endParaRPr lang="en-US" sz="1800" dirty="0"/>
        </a:p>
      </dgm:t>
    </dgm:pt>
    <dgm:pt modelId="{5F0A189B-6CC6-457F-BF3A-CCCAAFEF760F}" type="parTrans" cxnId="{9A88DFEE-F66E-48B6-A1CE-75B5F2DA87AE}">
      <dgm:prSet/>
      <dgm:spPr/>
      <dgm:t>
        <a:bodyPr/>
        <a:lstStyle/>
        <a:p>
          <a:endParaRPr lang="en-US"/>
        </a:p>
      </dgm:t>
    </dgm:pt>
    <dgm:pt modelId="{002C82E6-2B8C-4CA0-9F62-DACFFCDC6EBA}" type="sibTrans" cxnId="{9A88DFEE-F66E-48B6-A1CE-75B5F2DA87AE}">
      <dgm:prSet/>
      <dgm:spPr/>
      <dgm:t>
        <a:bodyPr/>
        <a:lstStyle/>
        <a:p>
          <a:endParaRPr lang="en-US"/>
        </a:p>
      </dgm:t>
    </dgm:pt>
    <dgm:pt modelId="{D2D9A162-A8CA-4A94-85B0-904B438D7891}">
      <dgm:prSet phldrT="[Text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dirty="0" smtClean="0"/>
            <a:t> </a:t>
          </a:r>
          <a:r>
            <a:rPr lang="en-US" sz="1800" dirty="0" smtClean="0">
              <a:latin typeface="Corbel"/>
            </a:rPr>
            <a:t>Eight Digital Hubs  ( Lagos &amp;    </a:t>
          </a:r>
          <a:r>
            <a:rPr lang="en-US" sz="1800" dirty="0" err="1" smtClean="0">
              <a:latin typeface="Corbel"/>
            </a:rPr>
            <a:t>AAdamawa</a:t>
          </a:r>
          <a:r>
            <a:rPr lang="en-US" sz="1800" dirty="0" smtClean="0">
              <a:latin typeface="Corbel"/>
            </a:rPr>
            <a:t> Commissioned)</a:t>
          </a:r>
          <a:endParaRPr lang="en-US" sz="1800" dirty="0"/>
        </a:p>
      </dgm:t>
    </dgm:pt>
    <dgm:pt modelId="{7F8F326A-7C12-40AC-8251-DB5DD4ED1878}" type="parTrans" cxnId="{497F2826-8149-4123-953E-C6F1CF016258}">
      <dgm:prSet/>
      <dgm:spPr/>
      <dgm:t>
        <a:bodyPr/>
        <a:lstStyle/>
        <a:p>
          <a:endParaRPr lang="en-US"/>
        </a:p>
      </dgm:t>
    </dgm:pt>
    <dgm:pt modelId="{1C74B2AF-E384-43BB-8880-FBA1EB293749}" type="sibTrans" cxnId="{497F2826-8149-4123-953E-C6F1CF016258}">
      <dgm:prSet/>
      <dgm:spPr/>
      <dgm:t>
        <a:bodyPr/>
        <a:lstStyle/>
        <a:p>
          <a:endParaRPr lang="en-US"/>
        </a:p>
      </dgm:t>
    </dgm:pt>
    <dgm:pt modelId="{C24DED0B-50DD-43D1-B459-BE1FC9B8E81F}">
      <dgm:prSet phldrT="[Text]" custT="1"/>
      <dgm:spPr/>
      <dgm:t>
        <a:bodyPr/>
        <a:lstStyle/>
        <a:p>
          <a:r>
            <a:rPr lang="en-US" sz="1600" dirty="0" smtClean="0"/>
            <a:t>Sectoral Gender Policies</a:t>
          </a:r>
          <a:endParaRPr lang="en-US" sz="1600" dirty="0"/>
        </a:p>
      </dgm:t>
    </dgm:pt>
    <dgm:pt modelId="{992A1A47-3561-4980-B79B-4EB58412A7D1}" type="parTrans" cxnId="{E1C061C4-1302-4ACF-B12B-FE768AE91864}">
      <dgm:prSet/>
      <dgm:spPr/>
      <dgm:t>
        <a:bodyPr/>
        <a:lstStyle/>
        <a:p>
          <a:endParaRPr lang="en-US"/>
        </a:p>
      </dgm:t>
    </dgm:pt>
    <dgm:pt modelId="{BD07D7A6-B1BC-4A97-BF7E-6B7D53ACDCEA}" type="sibTrans" cxnId="{E1C061C4-1302-4ACF-B12B-FE768AE91864}">
      <dgm:prSet/>
      <dgm:spPr/>
      <dgm:t>
        <a:bodyPr/>
        <a:lstStyle/>
        <a:p>
          <a:endParaRPr lang="en-US"/>
        </a:p>
      </dgm:t>
    </dgm:pt>
    <dgm:pt modelId="{C857803B-7DC8-4D28-A992-91371596C2B1}">
      <dgm:prSet phldrT="[Text]" custT="1"/>
      <dgm:spPr/>
      <dgm:t>
        <a:bodyPr/>
        <a:lstStyle/>
        <a:p>
          <a:r>
            <a:rPr lang="en-US" sz="1600" dirty="0" smtClean="0"/>
            <a:t>14 </a:t>
          </a:r>
          <a:r>
            <a:rPr lang="en-US" sz="1600" dirty="0" err="1" smtClean="0"/>
            <a:t>yr</a:t>
          </a:r>
          <a:r>
            <a:rPr lang="en-US" sz="1600" dirty="0" smtClean="0"/>
            <a:t> VAPP Bill Campaign by FMWASD &amp; LACVAW</a:t>
          </a:r>
          <a:endParaRPr lang="en-US" sz="1600" dirty="0"/>
        </a:p>
      </dgm:t>
    </dgm:pt>
    <dgm:pt modelId="{12376D30-3E1E-45E7-B195-37F5FF136422}" type="parTrans" cxnId="{14DCB1F5-CD81-43AC-829E-A1A54AE279F4}">
      <dgm:prSet/>
      <dgm:spPr/>
      <dgm:t>
        <a:bodyPr/>
        <a:lstStyle/>
        <a:p>
          <a:endParaRPr lang="en-US"/>
        </a:p>
      </dgm:t>
    </dgm:pt>
    <dgm:pt modelId="{5E2D81A3-757C-4470-8A45-2C70BB3ACC3D}" type="sibTrans" cxnId="{14DCB1F5-CD81-43AC-829E-A1A54AE279F4}">
      <dgm:prSet/>
      <dgm:spPr/>
      <dgm:t>
        <a:bodyPr/>
        <a:lstStyle/>
        <a:p>
          <a:endParaRPr lang="en-US"/>
        </a:p>
      </dgm:t>
    </dgm:pt>
    <dgm:pt modelId="{784EBC34-86DB-4625-94AD-3881A5133221}">
      <dgm:prSet phldrT="[Text]" custT="1"/>
      <dgm:spPr/>
      <dgm:t>
        <a:bodyPr/>
        <a:lstStyle/>
        <a:p>
          <a:r>
            <a:rPr lang="en-US" sz="1600" dirty="0" smtClean="0"/>
            <a:t>Gender Focal Person in Media Houses, MDAs &amp; weekly Gender Programme on Topical issues</a:t>
          </a:r>
          <a:endParaRPr lang="en-US" sz="1600" dirty="0"/>
        </a:p>
      </dgm:t>
    </dgm:pt>
    <dgm:pt modelId="{5B7505F6-70F7-4521-9AE1-B226C3C76059}" type="parTrans" cxnId="{541989DF-4132-4E9A-BBCD-057A10EB9675}">
      <dgm:prSet/>
      <dgm:spPr/>
      <dgm:t>
        <a:bodyPr/>
        <a:lstStyle/>
        <a:p>
          <a:endParaRPr lang="en-US"/>
        </a:p>
      </dgm:t>
    </dgm:pt>
    <dgm:pt modelId="{68AC42DB-98D2-4910-A00A-8542D790D0FF}" type="sibTrans" cxnId="{541989DF-4132-4E9A-BBCD-057A10EB9675}">
      <dgm:prSet/>
      <dgm:spPr/>
      <dgm:t>
        <a:bodyPr/>
        <a:lstStyle/>
        <a:p>
          <a:endParaRPr lang="en-US"/>
        </a:p>
      </dgm:t>
    </dgm:pt>
    <dgm:pt modelId="{89EEBFD8-0D6C-427C-B41F-0A3D9255E122}">
      <dgm:prSet phldrT="[Text]" custT="1"/>
      <dgm:spPr/>
      <dgm:t>
        <a:bodyPr/>
        <a:lstStyle/>
        <a:p>
          <a:endParaRPr lang="en-US" sz="1600" dirty="0"/>
        </a:p>
      </dgm:t>
    </dgm:pt>
    <dgm:pt modelId="{189B18C9-7F40-44D7-9461-3198D1A8CFF5}" type="parTrans" cxnId="{0E16740D-1441-4D7D-A501-493ACED52D65}">
      <dgm:prSet/>
      <dgm:spPr/>
      <dgm:t>
        <a:bodyPr/>
        <a:lstStyle/>
        <a:p>
          <a:endParaRPr lang="en-US"/>
        </a:p>
      </dgm:t>
    </dgm:pt>
    <dgm:pt modelId="{9554981E-7769-47D3-BDD6-665A73F59641}" type="sibTrans" cxnId="{0E16740D-1441-4D7D-A501-493ACED52D65}">
      <dgm:prSet/>
      <dgm:spPr/>
      <dgm:t>
        <a:bodyPr/>
        <a:lstStyle/>
        <a:p>
          <a:endParaRPr lang="en-US"/>
        </a:p>
      </dgm:t>
    </dgm:pt>
    <dgm:pt modelId="{C25907E4-8130-4002-88B9-651249DB7C9C}">
      <dgm:prSet phldrT="[Text]" custT="1"/>
      <dgm:spPr/>
      <dgm:t>
        <a:bodyPr/>
        <a:lstStyle/>
        <a:p>
          <a:r>
            <a:rPr lang="en-US" sz="1600" dirty="0" smtClean="0"/>
            <a:t>Dedicated HR Radio with daily Citizen’s Redress Platform</a:t>
          </a:r>
          <a:endParaRPr lang="en-US" sz="1600" dirty="0"/>
        </a:p>
      </dgm:t>
    </dgm:pt>
    <dgm:pt modelId="{D1244AC9-246B-443A-A7F9-8DD5386CBA7F}" type="parTrans" cxnId="{BAE863E7-5276-4387-9398-E6CAF023EDC1}">
      <dgm:prSet/>
      <dgm:spPr/>
      <dgm:t>
        <a:bodyPr/>
        <a:lstStyle/>
        <a:p>
          <a:endParaRPr lang="en-US"/>
        </a:p>
      </dgm:t>
    </dgm:pt>
    <dgm:pt modelId="{F10A7EC1-64DD-4031-A023-8D06D6D94E97}" type="sibTrans" cxnId="{BAE863E7-5276-4387-9398-E6CAF023EDC1}">
      <dgm:prSet/>
      <dgm:spPr/>
      <dgm:t>
        <a:bodyPr/>
        <a:lstStyle/>
        <a:p>
          <a:endParaRPr lang="en-US"/>
        </a:p>
      </dgm:t>
    </dgm:pt>
    <dgm:pt modelId="{E771649B-3FC8-4BA2-A15D-213AE9CC7FAB}">
      <dgm:prSet phldrT="[Text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dirty="0" smtClean="0"/>
            <a:t>     </a:t>
          </a:r>
          <a:r>
            <a:rPr lang="en-US" sz="1800" dirty="0" smtClean="0">
              <a:latin typeface="Corbel"/>
            </a:rPr>
            <a:t>•  </a:t>
          </a:r>
          <a:r>
            <a:rPr lang="en-US" sz="1800" dirty="0" err="1" smtClean="0">
              <a:latin typeface="Corbel"/>
            </a:rPr>
            <a:t>Nig</a:t>
          </a:r>
          <a:r>
            <a:rPr lang="en-US" sz="1800" dirty="0" smtClean="0">
              <a:latin typeface="Corbel"/>
            </a:rPr>
            <a:t> Won ITU/UN Women</a:t>
          </a:r>
          <a:endParaRPr lang="en-US" sz="1800" dirty="0"/>
        </a:p>
      </dgm:t>
    </dgm:pt>
    <dgm:pt modelId="{B7930EF8-FDB9-4C9D-B37B-DF9418C2E96F}" type="parTrans" cxnId="{72702832-B018-4455-9772-DFCCD4E043A7}">
      <dgm:prSet/>
      <dgm:spPr/>
      <dgm:t>
        <a:bodyPr/>
        <a:lstStyle/>
        <a:p>
          <a:endParaRPr lang="en-US"/>
        </a:p>
      </dgm:t>
    </dgm:pt>
    <dgm:pt modelId="{FDF909E0-8598-43CC-87B3-22734D085180}" type="sibTrans" cxnId="{72702832-B018-4455-9772-DFCCD4E043A7}">
      <dgm:prSet/>
      <dgm:spPr/>
      <dgm:t>
        <a:bodyPr/>
        <a:lstStyle/>
        <a:p>
          <a:endParaRPr lang="en-US"/>
        </a:p>
      </dgm:t>
    </dgm:pt>
    <dgm:pt modelId="{8ED32D3E-32CD-4D8A-A23A-AD715E459739}">
      <dgm:prSet phldrT="[Text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dirty="0" smtClean="0">
              <a:latin typeface="Corbel"/>
            </a:rPr>
            <a:t>          •</a:t>
          </a:r>
          <a:r>
            <a:rPr lang="en-US" sz="1600" dirty="0" smtClean="0">
              <a:latin typeface="Corbel"/>
            </a:rPr>
            <a:t>Kano, Lagos &amp;Edo Lady</a:t>
          </a:r>
          <a:endParaRPr lang="en-US" sz="1600" dirty="0"/>
        </a:p>
      </dgm:t>
    </dgm:pt>
    <dgm:pt modelId="{43830881-585F-4872-8717-876242FD0F16}" type="parTrans" cxnId="{354FD647-DD6A-4E84-A713-5F20C6163F3C}">
      <dgm:prSet/>
      <dgm:spPr/>
      <dgm:t>
        <a:bodyPr/>
        <a:lstStyle/>
        <a:p>
          <a:endParaRPr lang="en-US"/>
        </a:p>
      </dgm:t>
    </dgm:pt>
    <dgm:pt modelId="{6515523E-C688-4BAB-9ADC-3C77EE2ED2C3}" type="sibTrans" cxnId="{354FD647-DD6A-4E84-A713-5F20C6163F3C}">
      <dgm:prSet/>
      <dgm:spPr/>
      <dgm:t>
        <a:bodyPr/>
        <a:lstStyle/>
        <a:p>
          <a:endParaRPr lang="en-US"/>
        </a:p>
      </dgm:t>
    </dgm:pt>
    <dgm:pt modelId="{5F2D3B02-D42D-43D7-911D-2ECED3A1952F}">
      <dgm:prSet phldrT="[Text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dirty="0" smtClean="0"/>
            <a:t>        GEMTECH  Award 2014</a:t>
          </a:r>
          <a:endParaRPr lang="en-US" sz="1800" dirty="0"/>
        </a:p>
      </dgm:t>
    </dgm:pt>
    <dgm:pt modelId="{32FCC8A7-7B8A-4CE8-B94F-AB6C02A00460}" type="parTrans" cxnId="{A0CFAB2A-1A77-4B74-8033-C6B0204ECE2A}">
      <dgm:prSet/>
      <dgm:spPr/>
      <dgm:t>
        <a:bodyPr/>
        <a:lstStyle/>
        <a:p>
          <a:endParaRPr lang="en-US"/>
        </a:p>
      </dgm:t>
    </dgm:pt>
    <dgm:pt modelId="{956E415E-42B9-4B57-90E6-E8829C2FBC34}" type="sibTrans" cxnId="{A0CFAB2A-1A77-4B74-8033-C6B0204ECE2A}">
      <dgm:prSet/>
      <dgm:spPr/>
      <dgm:t>
        <a:bodyPr/>
        <a:lstStyle/>
        <a:p>
          <a:endParaRPr lang="en-US"/>
        </a:p>
      </dgm:t>
    </dgm:pt>
    <dgm:pt modelId="{020F944B-64D7-4027-941D-7002A2C1508F}">
      <dgm:prSet phldrT="[Text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dirty="0"/>
        </a:p>
      </dgm:t>
    </dgm:pt>
    <dgm:pt modelId="{A0854B48-77F3-4BAF-9678-C9D38D43803F}" type="parTrans" cxnId="{F29F441E-A0D6-426A-94CC-20A37A18B164}">
      <dgm:prSet/>
      <dgm:spPr/>
      <dgm:t>
        <a:bodyPr/>
        <a:lstStyle/>
        <a:p>
          <a:endParaRPr lang="en-US"/>
        </a:p>
      </dgm:t>
    </dgm:pt>
    <dgm:pt modelId="{135DB2B3-379B-4FC2-8228-9F8BFC0AA7C3}" type="sibTrans" cxnId="{F29F441E-A0D6-426A-94CC-20A37A18B164}">
      <dgm:prSet/>
      <dgm:spPr/>
      <dgm:t>
        <a:bodyPr/>
        <a:lstStyle/>
        <a:p>
          <a:endParaRPr lang="en-US"/>
        </a:p>
      </dgm:t>
    </dgm:pt>
    <dgm:pt modelId="{20527D54-C1FB-404A-80A9-78E4761B445A}">
      <dgm:prSet phldrT="[Text]" custT="1"/>
      <dgm:spPr/>
      <dgm:t>
        <a:bodyPr/>
        <a:lstStyle/>
        <a:p>
          <a:r>
            <a:rPr lang="en-US" sz="1800" dirty="0" smtClean="0"/>
            <a:t>36 States Women Empowerment Projects</a:t>
          </a:r>
          <a:endParaRPr lang="en-US" sz="1800" dirty="0"/>
        </a:p>
      </dgm:t>
    </dgm:pt>
    <dgm:pt modelId="{40799EEF-5993-48C0-ABE1-B78570123CC4}" type="parTrans" cxnId="{5AAF28DA-1A35-45DC-AFC4-FBCCE61EA96E}">
      <dgm:prSet/>
      <dgm:spPr/>
      <dgm:t>
        <a:bodyPr/>
        <a:lstStyle/>
        <a:p>
          <a:endParaRPr lang="en-US"/>
        </a:p>
      </dgm:t>
    </dgm:pt>
    <dgm:pt modelId="{40BD8923-9FAC-4E91-9BB1-519F8ACCEE38}" type="sibTrans" cxnId="{5AAF28DA-1A35-45DC-AFC4-FBCCE61EA96E}">
      <dgm:prSet/>
      <dgm:spPr/>
      <dgm:t>
        <a:bodyPr/>
        <a:lstStyle/>
        <a:p>
          <a:endParaRPr lang="en-US"/>
        </a:p>
      </dgm:t>
    </dgm:pt>
    <dgm:pt modelId="{80DBD0EE-489C-4D35-A6E5-730E882E37CD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latin typeface="Corbel"/>
            </a:rPr>
            <a:t>•             • </a:t>
          </a:r>
          <a:r>
            <a:rPr lang="en-US" sz="1600" dirty="0" smtClean="0">
              <a:latin typeface="Corbel"/>
            </a:rPr>
            <a:t>Tony </a:t>
          </a:r>
          <a:r>
            <a:rPr lang="en-US" sz="1600" dirty="0" err="1" smtClean="0">
              <a:latin typeface="Corbel"/>
            </a:rPr>
            <a:t>Elumelu</a:t>
          </a:r>
          <a:r>
            <a:rPr lang="en-US" sz="1600" dirty="0" smtClean="0">
              <a:latin typeface="Corbel"/>
            </a:rPr>
            <a:t> </a:t>
          </a:r>
          <a:r>
            <a:rPr lang="en-US" sz="1600" dirty="0" smtClean="0">
              <a:latin typeface="Corbel"/>
            </a:rPr>
            <a:t>Foundation Youth</a:t>
          </a:r>
          <a:endParaRPr lang="en-US" sz="1600" dirty="0" smtClean="0"/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dirty="0" smtClean="0"/>
            <a:t>             Technology Innovation Fund</a:t>
          </a:r>
          <a:endParaRPr lang="en-US" sz="1600" dirty="0"/>
        </a:p>
      </dgm:t>
    </dgm:pt>
    <dgm:pt modelId="{A506397F-AEEA-4BE3-94FF-7E9CEAFB831D}" type="parTrans" cxnId="{B704BA5B-2485-45A7-B9AA-6B20F4B57A8C}">
      <dgm:prSet/>
      <dgm:spPr/>
      <dgm:t>
        <a:bodyPr/>
        <a:lstStyle/>
        <a:p>
          <a:endParaRPr lang="en-US"/>
        </a:p>
      </dgm:t>
    </dgm:pt>
    <dgm:pt modelId="{FC091BCF-CC59-465C-A042-09097269B6EC}" type="sibTrans" cxnId="{B704BA5B-2485-45A7-B9AA-6B20F4B57A8C}">
      <dgm:prSet/>
      <dgm:spPr/>
      <dgm:t>
        <a:bodyPr/>
        <a:lstStyle/>
        <a:p>
          <a:endParaRPr lang="en-US"/>
        </a:p>
      </dgm:t>
    </dgm:pt>
    <dgm:pt modelId="{881C4250-890C-4FFD-9F13-686F3A90DFD8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dirty="0" smtClean="0"/>
            <a:t>                </a:t>
          </a:r>
          <a:endParaRPr lang="en-US" sz="1600" dirty="0"/>
        </a:p>
      </dgm:t>
    </dgm:pt>
    <dgm:pt modelId="{65F4A216-8A18-495E-A1EF-4F49005632A4}" type="parTrans" cxnId="{BB24E403-789C-4A14-9550-91E04A24C739}">
      <dgm:prSet/>
      <dgm:spPr/>
      <dgm:t>
        <a:bodyPr/>
        <a:lstStyle/>
        <a:p>
          <a:endParaRPr lang="en-US"/>
        </a:p>
      </dgm:t>
    </dgm:pt>
    <dgm:pt modelId="{8F009030-6E86-4711-B8D6-E92790B868C0}" type="sibTrans" cxnId="{BB24E403-789C-4A14-9550-91E04A24C739}">
      <dgm:prSet/>
      <dgm:spPr/>
      <dgm:t>
        <a:bodyPr/>
        <a:lstStyle/>
        <a:p>
          <a:endParaRPr lang="en-US"/>
        </a:p>
      </dgm:t>
    </dgm:pt>
    <dgm:pt modelId="{388E1D6B-01C9-4383-94F5-E8BF7755BD9C}">
      <dgm:prSet phldrT="[Text]" custT="1"/>
      <dgm:spPr/>
      <dgm:t>
        <a:bodyPr/>
        <a:lstStyle/>
        <a:p>
          <a:r>
            <a:rPr lang="en-US" sz="1600" dirty="0" smtClean="0"/>
            <a:t>National Gender Policy</a:t>
          </a:r>
          <a:endParaRPr lang="en-US" sz="1600" dirty="0"/>
        </a:p>
      </dgm:t>
    </dgm:pt>
    <dgm:pt modelId="{7090ABC1-506E-47F7-AD87-282A71567053}" type="sibTrans" cxnId="{AE631871-D635-41E0-B6C3-486AB0C2A091}">
      <dgm:prSet/>
      <dgm:spPr/>
      <dgm:t>
        <a:bodyPr/>
        <a:lstStyle/>
        <a:p>
          <a:endParaRPr lang="en-US"/>
        </a:p>
      </dgm:t>
    </dgm:pt>
    <dgm:pt modelId="{2D66F226-0EE3-4009-80A4-B2FCD86F3A21}" type="parTrans" cxnId="{AE631871-D635-41E0-B6C3-486AB0C2A091}">
      <dgm:prSet/>
      <dgm:spPr/>
      <dgm:t>
        <a:bodyPr/>
        <a:lstStyle/>
        <a:p>
          <a:endParaRPr lang="en-US"/>
        </a:p>
      </dgm:t>
    </dgm:pt>
    <dgm:pt modelId="{01BBEF27-9693-4569-B40D-A6CC12A33382}">
      <dgm:prSet phldrT="[Text]" custT="1"/>
      <dgm:spPr/>
      <dgm:t>
        <a:bodyPr/>
        <a:lstStyle/>
        <a:p>
          <a:endParaRPr lang="en-US" sz="2000" dirty="0" smtClean="0"/>
        </a:p>
        <a:p>
          <a:r>
            <a:rPr lang="en-US" sz="1800" b="1" dirty="0" smtClean="0"/>
            <a:t>Media Advocacy for HR Protection,</a:t>
          </a:r>
        </a:p>
        <a:p>
          <a:r>
            <a:rPr lang="en-US" sz="1800" b="1" dirty="0" smtClean="0"/>
            <a:t>Policy &amp; Legal Reforms</a:t>
          </a:r>
          <a:endParaRPr lang="en-US" sz="1800" b="1" dirty="0"/>
        </a:p>
      </dgm:t>
    </dgm:pt>
    <dgm:pt modelId="{C7463226-A6B6-42F4-9EB3-24D10028E293}" type="sibTrans" cxnId="{A6BE1C9D-0812-4EC2-8B05-726110296A17}">
      <dgm:prSet/>
      <dgm:spPr/>
      <dgm:t>
        <a:bodyPr/>
        <a:lstStyle/>
        <a:p>
          <a:endParaRPr lang="en-US"/>
        </a:p>
      </dgm:t>
    </dgm:pt>
    <dgm:pt modelId="{1A2DC72B-5ED7-4575-951B-058127ED2196}" type="parTrans" cxnId="{A6BE1C9D-0812-4EC2-8B05-726110296A17}">
      <dgm:prSet/>
      <dgm:spPr/>
      <dgm:t>
        <a:bodyPr/>
        <a:lstStyle/>
        <a:p>
          <a:endParaRPr lang="en-US"/>
        </a:p>
      </dgm:t>
    </dgm:pt>
    <dgm:pt modelId="{ECD2E1F7-D3E0-441F-BFA5-1FE01159147F}">
      <dgm:prSet phldrT="[Text]" custT="1"/>
      <dgm:spPr/>
      <dgm:t>
        <a:bodyPr/>
        <a:lstStyle/>
        <a:p>
          <a:r>
            <a:rPr lang="en-US" sz="1600" dirty="0" smtClean="0"/>
            <a:t>Pilot Young Women Artisanship Training</a:t>
          </a:r>
          <a:endParaRPr lang="en-US" sz="1600" dirty="0"/>
        </a:p>
      </dgm:t>
    </dgm:pt>
    <dgm:pt modelId="{B088C2C2-D69C-4D15-A23D-4130DA2AD281}" type="sibTrans" cxnId="{5F02658E-E44D-4A6C-A203-0D6AB3F3AFBD}">
      <dgm:prSet/>
      <dgm:spPr/>
      <dgm:t>
        <a:bodyPr/>
        <a:lstStyle/>
        <a:p>
          <a:endParaRPr lang="en-US"/>
        </a:p>
      </dgm:t>
    </dgm:pt>
    <dgm:pt modelId="{DC4963D8-327C-4AB9-B59A-9FFC8BB1953B}" type="parTrans" cxnId="{5F02658E-E44D-4A6C-A203-0D6AB3F3AFBD}">
      <dgm:prSet/>
      <dgm:spPr/>
      <dgm:t>
        <a:bodyPr/>
        <a:lstStyle/>
        <a:p>
          <a:endParaRPr lang="en-US"/>
        </a:p>
      </dgm:t>
    </dgm:pt>
    <dgm:pt modelId="{C256874A-80C2-49B7-A439-F676C8C76260}">
      <dgm:prSet phldrT="[Text]" custT="1"/>
      <dgm:spPr/>
      <dgm:t>
        <a:bodyPr/>
        <a:lstStyle/>
        <a:p>
          <a:r>
            <a:rPr lang="en-US" sz="1600" dirty="0" smtClean="0">
              <a:latin typeface="Corbel"/>
            </a:rPr>
            <a:t>Value Chain Addition </a:t>
          </a:r>
          <a:r>
            <a:rPr lang="en-US" sz="1600" dirty="0" smtClean="0">
              <a:latin typeface="Corbel"/>
            </a:rPr>
            <a:t>  Agro-Processing</a:t>
          </a:r>
          <a:endParaRPr lang="en-US" sz="1600" dirty="0"/>
        </a:p>
      </dgm:t>
    </dgm:pt>
    <dgm:pt modelId="{90FACBDE-BD7F-4B84-84F8-3D53861CB782}" type="sibTrans" cxnId="{1206DB71-B178-46F4-9D8F-2BE81D71F3EC}">
      <dgm:prSet/>
      <dgm:spPr/>
      <dgm:t>
        <a:bodyPr/>
        <a:lstStyle/>
        <a:p>
          <a:endParaRPr lang="en-US"/>
        </a:p>
      </dgm:t>
    </dgm:pt>
    <dgm:pt modelId="{3B2BC095-D504-4CB5-B108-A0700F468739}" type="parTrans" cxnId="{1206DB71-B178-46F4-9D8F-2BE81D71F3EC}">
      <dgm:prSet/>
      <dgm:spPr/>
      <dgm:t>
        <a:bodyPr/>
        <a:lstStyle/>
        <a:p>
          <a:endParaRPr lang="en-US"/>
        </a:p>
      </dgm:t>
    </dgm:pt>
    <dgm:pt modelId="{2AF3FEFF-3ED5-4070-B67B-52DB8A2C6B66}">
      <dgm:prSet phldrT="[Text]" custT="1"/>
      <dgm:spPr/>
      <dgm:t>
        <a:bodyPr/>
        <a:lstStyle/>
        <a:p>
          <a:r>
            <a:rPr lang="en-US" sz="1600" dirty="0" smtClean="0">
              <a:latin typeface="Corbel"/>
            </a:rPr>
            <a:t>Lady Cobbler Shoe Centre</a:t>
          </a:r>
          <a:endParaRPr lang="en-US" sz="1600" dirty="0"/>
        </a:p>
      </dgm:t>
    </dgm:pt>
    <dgm:pt modelId="{EFFFEAE1-EAEC-47BB-8A08-B8B32F091F81}" type="sibTrans" cxnId="{3F2F09D5-7DA4-486D-B5D2-627DB4C17D52}">
      <dgm:prSet/>
      <dgm:spPr/>
      <dgm:t>
        <a:bodyPr/>
        <a:lstStyle/>
        <a:p>
          <a:endParaRPr lang="en-US"/>
        </a:p>
      </dgm:t>
    </dgm:pt>
    <dgm:pt modelId="{6412CCAC-7DBE-41BE-B8B4-FEBB146446FC}" type="parTrans" cxnId="{3F2F09D5-7DA4-486D-B5D2-627DB4C17D52}">
      <dgm:prSet/>
      <dgm:spPr/>
      <dgm:t>
        <a:bodyPr/>
        <a:lstStyle/>
        <a:p>
          <a:endParaRPr lang="en-US"/>
        </a:p>
      </dgm:t>
    </dgm:pt>
    <dgm:pt modelId="{3D9EC3CA-B5DE-41DC-8114-9FEB6030F6A5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dirty="0" smtClean="0"/>
            <a:t>         Motor Mechanic Workshops</a:t>
          </a:r>
          <a:endParaRPr lang="en-US" sz="1600" dirty="0"/>
        </a:p>
      </dgm:t>
    </dgm:pt>
    <dgm:pt modelId="{DCA81B48-37CF-49A6-AA34-6578B3847DB2}" type="parTrans" cxnId="{2A62FEA9-81E2-4C1F-8B1C-4AEBB5DE9F5E}">
      <dgm:prSet/>
      <dgm:spPr/>
      <dgm:t>
        <a:bodyPr/>
        <a:lstStyle/>
        <a:p>
          <a:endParaRPr lang="en-US"/>
        </a:p>
      </dgm:t>
    </dgm:pt>
    <dgm:pt modelId="{F666BB9C-C262-4D3B-86AF-5BF0D7790E01}" type="sibTrans" cxnId="{2A62FEA9-81E2-4C1F-8B1C-4AEBB5DE9F5E}">
      <dgm:prSet/>
      <dgm:spPr/>
      <dgm:t>
        <a:bodyPr/>
        <a:lstStyle/>
        <a:p>
          <a:endParaRPr lang="en-US"/>
        </a:p>
      </dgm:t>
    </dgm:pt>
    <dgm:pt modelId="{0B493D84-ED84-44C1-AB2F-8EF1B7532274}">
      <dgm:prSet phldrT="[Text]" custT="1"/>
      <dgm:spPr/>
      <dgm:t>
        <a:bodyPr/>
        <a:lstStyle/>
        <a:p>
          <a:r>
            <a:rPr lang="en-US" sz="1600" dirty="0" smtClean="0"/>
            <a:t>  Support for </a:t>
          </a:r>
          <a:r>
            <a:rPr lang="en-US" sz="1600" dirty="0" err="1" smtClean="0"/>
            <a:t>WWDisabilities</a:t>
          </a:r>
          <a:r>
            <a:rPr lang="en-US" sz="1600" dirty="0" smtClean="0"/>
            <a:t> &amp; Prisoners</a:t>
          </a:r>
          <a:endParaRPr lang="en-US" sz="1600" dirty="0"/>
        </a:p>
      </dgm:t>
    </dgm:pt>
    <dgm:pt modelId="{2237C2E6-3944-4FA2-A899-D4B41AFE4340}" type="parTrans" cxnId="{45C42EDF-7789-47A6-9ACC-11A432C6EC6D}">
      <dgm:prSet/>
      <dgm:spPr/>
      <dgm:t>
        <a:bodyPr/>
        <a:lstStyle/>
        <a:p>
          <a:endParaRPr lang="en-US"/>
        </a:p>
      </dgm:t>
    </dgm:pt>
    <dgm:pt modelId="{C996632A-9460-4F50-9A2A-9B5981352C5F}" type="sibTrans" cxnId="{45C42EDF-7789-47A6-9ACC-11A432C6EC6D}">
      <dgm:prSet/>
      <dgm:spPr/>
      <dgm:t>
        <a:bodyPr/>
        <a:lstStyle/>
        <a:p>
          <a:endParaRPr lang="en-US"/>
        </a:p>
      </dgm:t>
    </dgm:pt>
    <dgm:pt modelId="{A67B68F2-55C9-4762-A5CC-D0FED08FA659}">
      <dgm:prSet phldrT="[Text]" custT="1"/>
      <dgm:spPr/>
      <dgm:t>
        <a:bodyPr/>
        <a:lstStyle/>
        <a:p>
          <a:r>
            <a:rPr lang="en-US" sz="1600" dirty="0" smtClean="0"/>
            <a:t>Digital Capture of CCT Beneficiaries</a:t>
          </a:r>
          <a:endParaRPr lang="en-US" sz="1600" dirty="0"/>
        </a:p>
      </dgm:t>
    </dgm:pt>
    <dgm:pt modelId="{B05CE7B6-A138-480E-A0D1-029A6082A47F}" type="parTrans" cxnId="{646FDB85-F94D-4F11-856C-47858F8A4710}">
      <dgm:prSet/>
      <dgm:spPr/>
      <dgm:t>
        <a:bodyPr/>
        <a:lstStyle/>
        <a:p>
          <a:endParaRPr lang="en-US"/>
        </a:p>
      </dgm:t>
    </dgm:pt>
    <dgm:pt modelId="{98CC38E9-A61F-4120-B394-D9D5BBE7F343}" type="sibTrans" cxnId="{646FDB85-F94D-4F11-856C-47858F8A4710}">
      <dgm:prSet/>
      <dgm:spPr/>
      <dgm:t>
        <a:bodyPr/>
        <a:lstStyle/>
        <a:p>
          <a:endParaRPr lang="en-US"/>
        </a:p>
      </dgm:t>
    </dgm:pt>
    <dgm:pt modelId="{14447CEA-2471-4C6E-9F45-F128B714363E}">
      <dgm:prSet phldrT="[Text]" custT="1"/>
      <dgm:spPr/>
      <dgm:t>
        <a:bodyPr/>
        <a:lstStyle/>
        <a:p>
          <a:r>
            <a:rPr lang="en-US" sz="1800" dirty="0" smtClean="0"/>
            <a:t>Business Development Fund for Women (BUDFOW)</a:t>
          </a:r>
          <a:endParaRPr lang="en-US" sz="1800" dirty="0"/>
        </a:p>
      </dgm:t>
    </dgm:pt>
    <dgm:pt modelId="{B002B977-090B-401E-BBBF-22C311121969}" type="parTrans" cxnId="{2D6CE8F1-E8C0-45D6-864A-B2D3CF811279}">
      <dgm:prSet/>
      <dgm:spPr/>
      <dgm:t>
        <a:bodyPr/>
        <a:lstStyle/>
        <a:p>
          <a:endParaRPr lang="en-US"/>
        </a:p>
      </dgm:t>
    </dgm:pt>
    <dgm:pt modelId="{D11FCAD1-A45B-4175-B82E-4C9A261EA86C}" type="sibTrans" cxnId="{2D6CE8F1-E8C0-45D6-864A-B2D3CF811279}">
      <dgm:prSet/>
      <dgm:spPr/>
      <dgm:t>
        <a:bodyPr/>
        <a:lstStyle/>
        <a:p>
          <a:endParaRPr lang="en-US"/>
        </a:p>
      </dgm:t>
    </dgm:pt>
    <dgm:pt modelId="{5197395C-CB13-4F9F-9439-0946B55B8223}">
      <dgm:prSet phldrT="[Text]" custT="1"/>
      <dgm:spPr/>
      <dgm:t>
        <a:bodyPr/>
        <a:lstStyle/>
        <a:p>
          <a:r>
            <a:rPr lang="en-US" sz="1600" dirty="0" err="1" smtClean="0"/>
            <a:t>HeforShe</a:t>
          </a:r>
          <a:r>
            <a:rPr lang="en-US" sz="1600" dirty="0" smtClean="0"/>
            <a:t> Nigeria Campaign flagged of by Acting President</a:t>
          </a:r>
          <a:endParaRPr lang="en-US" sz="1600" dirty="0"/>
        </a:p>
      </dgm:t>
    </dgm:pt>
    <dgm:pt modelId="{E10EB481-9642-47CA-97EF-C2D2F477EF6D}" type="parTrans" cxnId="{57A71815-41B0-442C-978C-45D108016202}">
      <dgm:prSet/>
      <dgm:spPr/>
      <dgm:t>
        <a:bodyPr/>
        <a:lstStyle/>
        <a:p>
          <a:endParaRPr lang="en-US"/>
        </a:p>
      </dgm:t>
    </dgm:pt>
    <dgm:pt modelId="{51F7218B-DFEE-4CCE-A366-3E028C068A53}" type="sibTrans" cxnId="{57A71815-41B0-442C-978C-45D108016202}">
      <dgm:prSet/>
      <dgm:spPr/>
      <dgm:t>
        <a:bodyPr/>
        <a:lstStyle/>
        <a:p>
          <a:endParaRPr lang="en-US"/>
        </a:p>
      </dgm:t>
    </dgm:pt>
    <dgm:pt modelId="{C5533589-2D21-4A36-8CF0-5B04157BB7B4}">
      <dgm:prSet phldrT="[Text]" custT="1"/>
      <dgm:spPr/>
      <dgm:t>
        <a:bodyPr/>
        <a:lstStyle/>
        <a:p>
          <a:r>
            <a:rPr lang="en-US" sz="1600" dirty="0" smtClean="0"/>
            <a:t>Specialized Livelihood</a:t>
          </a:r>
          <a:endParaRPr lang="en-US" sz="1600" dirty="0"/>
        </a:p>
      </dgm:t>
    </dgm:pt>
    <dgm:pt modelId="{DD4F7D25-5120-4B64-81AF-981D92BAEB46}" type="parTrans" cxnId="{3DCC5E02-6F21-40E0-8EB8-4B5F70BCBB63}">
      <dgm:prSet/>
      <dgm:spPr/>
      <dgm:t>
        <a:bodyPr/>
        <a:lstStyle/>
        <a:p>
          <a:endParaRPr lang="en-US"/>
        </a:p>
      </dgm:t>
    </dgm:pt>
    <dgm:pt modelId="{C9501F0E-9EA4-45A3-AC85-4562C36F3C15}" type="sibTrans" cxnId="{3DCC5E02-6F21-40E0-8EB8-4B5F70BCBB63}">
      <dgm:prSet/>
      <dgm:spPr/>
      <dgm:t>
        <a:bodyPr/>
        <a:lstStyle/>
        <a:p>
          <a:endParaRPr lang="en-US"/>
        </a:p>
      </dgm:t>
    </dgm:pt>
    <dgm:pt modelId="{52594E4C-9D75-4C06-953B-E43DEACE0A6C}" type="pres">
      <dgm:prSet presAssocID="{32414F20-E050-414C-AB1C-3A4A18FC0AD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4AADBDA-F3E7-486D-AF57-EF5A57DC8BF0}" type="pres">
      <dgm:prSet presAssocID="{32414F20-E050-414C-AB1C-3A4A18FC0AD2}" presName="children" presStyleCnt="0"/>
      <dgm:spPr/>
    </dgm:pt>
    <dgm:pt modelId="{8FD19974-AD15-4C34-8812-70F2CBD297C0}" type="pres">
      <dgm:prSet presAssocID="{32414F20-E050-414C-AB1C-3A4A18FC0AD2}" presName="child1group" presStyleCnt="0"/>
      <dgm:spPr/>
    </dgm:pt>
    <dgm:pt modelId="{F64CC9CA-78CB-4913-9169-4C83BFB13793}" type="pres">
      <dgm:prSet presAssocID="{32414F20-E050-414C-AB1C-3A4A18FC0AD2}" presName="child1" presStyleLbl="bgAcc1" presStyleIdx="0" presStyleCnt="4" custScaleX="187971" custScaleY="171641" custLinFactNeighborX="-7501" custLinFactNeighborY="25358"/>
      <dgm:spPr/>
      <dgm:t>
        <a:bodyPr/>
        <a:lstStyle/>
        <a:p>
          <a:endParaRPr lang="en-US"/>
        </a:p>
      </dgm:t>
    </dgm:pt>
    <dgm:pt modelId="{3A1008B3-41EF-408C-B157-3E3C2C52CB27}" type="pres">
      <dgm:prSet presAssocID="{32414F20-E050-414C-AB1C-3A4A18FC0AD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61B7D-A5CE-43CA-8AD2-55019BBEA6FE}" type="pres">
      <dgm:prSet presAssocID="{32414F20-E050-414C-AB1C-3A4A18FC0AD2}" presName="child2group" presStyleCnt="0"/>
      <dgm:spPr/>
    </dgm:pt>
    <dgm:pt modelId="{22C5C12C-9540-442B-812B-22652E6F9749}" type="pres">
      <dgm:prSet presAssocID="{32414F20-E050-414C-AB1C-3A4A18FC0AD2}" presName="child2" presStyleLbl="bgAcc1" presStyleIdx="1" presStyleCnt="4" custScaleX="222874" custScaleY="152238" custLinFactNeighborX="35619" custLinFactNeighborY="21228"/>
      <dgm:spPr/>
      <dgm:t>
        <a:bodyPr/>
        <a:lstStyle/>
        <a:p>
          <a:endParaRPr lang="en-US"/>
        </a:p>
      </dgm:t>
    </dgm:pt>
    <dgm:pt modelId="{2B263CCF-9B39-4C35-AF23-E23418A56580}" type="pres">
      <dgm:prSet presAssocID="{32414F20-E050-414C-AB1C-3A4A18FC0AD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ECD96-070E-47D1-A7E5-2200FEEC412E}" type="pres">
      <dgm:prSet presAssocID="{32414F20-E050-414C-AB1C-3A4A18FC0AD2}" presName="child3group" presStyleCnt="0"/>
      <dgm:spPr/>
    </dgm:pt>
    <dgm:pt modelId="{631CEE88-4D7B-4994-9E0C-D555DE1ED7DE}" type="pres">
      <dgm:prSet presAssocID="{32414F20-E050-414C-AB1C-3A4A18FC0AD2}" presName="child3" presStyleLbl="bgAcc1" presStyleIdx="2" presStyleCnt="4" custScaleX="186446" custScaleY="196994" custLinFactNeighborX="46045" custLinFactNeighborY="-15292"/>
      <dgm:spPr/>
      <dgm:t>
        <a:bodyPr/>
        <a:lstStyle/>
        <a:p>
          <a:endParaRPr lang="en-US"/>
        </a:p>
      </dgm:t>
    </dgm:pt>
    <dgm:pt modelId="{9B9820AA-1388-474F-90F3-95D478801331}" type="pres">
      <dgm:prSet presAssocID="{32414F20-E050-414C-AB1C-3A4A18FC0AD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FF973-2894-4598-81EA-4C77D0E3C387}" type="pres">
      <dgm:prSet presAssocID="{32414F20-E050-414C-AB1C-3A4A18FC0AD2}" presName="child4group" presStyleCnt="0"/>
      <dgm:spPr/>
    </dgm:pt>
    <dgm:pt modelId="{066838A7-C328-4FA4-80F2-475B24FCB03F}" type="pres">
      <dgm:prSet presAssocID="{32414F20-E050-414C-AB1C-3A4A18FC0AD2}" presName="child4" presStyleLbl="bgAcc1" presStyleIdx="3" presStyleCnt="4" custScaleX="186073" custScaleY="199314" custLinFactNeighborX="-8761" custLinFactNeighborY="-47334"/>
      <dgm:spPr/>
      <dgm:t>
        <a:bodyPr/>
        <a:lstStyle/>
        <a:p>
          <a:endParaRPr lang="en-US"/>
        </a:p>
      </dgm:t>
    </dgm:pt>
    <dgm:pt modelId="{5FE29D7A-A814-49DC-AE3A-8515C8D1C1D3}" type="pres">
      <dgm:prSet presAssocID="{32414F20-E050-414C-AB1C-3A4A18FC0AD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BAA32-3143-400F-B480-7EA64DBEB644}" type="pres">
      <dgm:prSet presAssocID="{32414F20-E050-414C-AB1C-3A4A18FC0AD2}" presName="childPlaceholder" presStyleCnt="0"/>
      <dgm:spPr/>
    </dgm:pt>
    <dgm:pt modelId="{9D710DD5-DB21-47E0-A790-C7B656AB8872}" type="pres">
      <dgm:prSet presAssocID="{32414F20-E050-414C-AB1C-3A4A18FC0AD2}" presName="circle" presStyleCnt="0"/>
      <dgm:spPr/>
    </dgm:pt>
    <dgm:pt modelId="{86D38DF9-0816-4A1A-A7EC-52F07BD33F75}" type="pres">
      <dgm:prSet presAssocID="{32414F20-E050-414C-AB1C-3A4A18FC0AD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DA389-D3A9-4899-A84D-27F07CD8C332}" type="pres">
      <dgm:prSet presAssocID="{32414F20-E050-414C-AB1C-3A4A18FC0AD2}" presName="quadrant2" presStyleLbl="node1" presStyleIdx="1" presStyleCnt="4" custLinFactNeighborX="3213" custLinFactNeighborY="-16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A9F9D-4D0F-4E92-A182-D28D593EAF1B}" type="pres">
      <dgm:prSet presAssocID="{32414F20-E050-414C-AB1C-3A4A18FC0AD2}" presName="quadrant3" presStyleLbl="node1" presStyleIdx="2" presStyleCnt="4" custLinFactNeighborX="-1249" custLinFactNeighborY="-1249">
        <dgm:presLayoutVars>
          <dgm:chMax val="1"/>
          <dgm:bulletEnabled val="1"/>
        </dgm:presLayoutVars>
      </dgm:prSet>
      <dgm:spPr/>
    </dgm:pt>
    <dgm:pt modelId="{28382793-3F73-4FB5-A78A-E92962CD4DAF}" type="pres">
      <dgm:prSet presAssocID="{32414F20-E050-414C-AB1C-3A4A18FC0AD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28E04-E214-4386-9345-B5C8174D00D3}" type="pres">
      <dgm:prSet presAssocID="{32414F20-E050-414C-AB1C-3A4A18FC0AD2}" presName="quadrantPlaceholder" presStyleCnt="0"/>
      <dgm:spPr/>
    </dgm:pt>
    <dgm:pt modelId="{E90964E7-976F-4FC2-846C-6E9C9D514B5F}" type="pres">
      <dgm:prSet presAssocID="{32414F20-E050-414C-AB1C-3A4A18FC0AD2}" presName="center1" presStyleLbl="fgShp" presStyleIdx="0" presStyleCnt="2"/>
      <dgm:spPr/>
    </dgm:pt>
    <dgm:pt modelId="{CE428547-4202-45B9-8F99-45B11D02DFC9}" type="pres">
      <dgm:prSet presAssocID="{32414F20-E050-414C-AB1C-3A4A18FC0AD2}" presName="center2" presStyleLbl="fgShp" presStyleIdx="1" presStyleCnt="2"/>
      <dgm:spPr/>
    </dgm:pt>
  </dgm:ptLst>
  <dgm:cxnLst>
    <dgm:cxn modelId="{28AC5E71-E34D-4214-8CF8-50074BFD0A5E}" type="presOf" srcId="{CD9B133C-79EB-46AF-BC8D-EE9714EE4E05}" destId="{F64CC9CA-78CB-4913-9169-4C83BFB13793}" srcOrd="0" destOrd="2" presId="urn:microsoft.com/office/officeart/2005/8/layout/cycle4"/>
    <dgm:cxn modelId="{45C42EDF-7789-47A6-9ACC-11A432C6EC6D}" srcId="{50F75FA5-220B-47EF-A5C3-E8B6746245DA}" destId="{0B493D84-ED84-44C1-AB2F-8EF1B7532274}" srcOrd="3" destOrd="0" parTransId="{2237C2E6-3944-4FA2-A899-D4B41AFE4340}" sibTransId="{C996632A-9460-4F50-9A2A-9B5981352C5F}"/>
    <dgm:cxn modelId="{24555605-3B93-4C23-88AB-28EF7F2389BB}" type="presOf" srcId="{80DBD0EE-489C-4D35-A6E5-730E882E37CD}" destId="{2B263CCF-9B39-4C35-AF23-E23418A56580}" srcOrd="1" destOrd="6" presId="urn:microsoft.com/office/officeart/2005/8/layout/cycle4"/>
    <dgm:cxn modelId="{12F7469F-6416-4EB3-8143-C6E1EE10A7AF}" srcId="{97B835E9-8A43-4053-805E-8A4686DD1354}" destId="{29132EC6-6102-495A-AEE6-A052E64168E3}" srcOrd="3" destOrd="0" parTransId="{69B5D9FB-48D4-4986-835F-C58EE44C02D9}" sibTransId="{E659393E-A753-4B13-9E4D-3D3A8927630E}"/>
    <dgm:cxn modelId="{57A71815-41B0-442C-978C-45D108016202}" srcId="{01BBEF27-9693-4569-B40D-A6CC12A33382}" destId="{5197395C-CB13-4F9F-9439-0946B55B8223}" srcOrd="5" destOrd="0" parTransId="{E10EB481-9642-47CA-97EF-C2D2F477EF6D}" sibTransId="{51F7218B-DFEE-4CCE-A366-3E028C068A53}"/>
    <dgm:cxn modelId="{354FD647-DD6A-4E84-A713-5F20C6163F3C}" srcId="{410B888C-942C-4137-8935-84D9891F2439}" destId="{8ED32D3E-32CD-4D8A-A23A-AD715E459739}" srcOrd="9" destOrd="0" parTransId="{43830881-585F-4872-8717-876242FD0F16}" sibTransId="{6515523E-C688-4BAB-9ADC-3C77EE2ED2C3}"/>
    <dgm:cxn modelId="{2A03F8AC-50B8-4016-A9E5-BAA8000ADEDE}" type="presOf" srcId="{C27C83AE-B18A-416B-A14E-DA004508689E}" destId="{F64CC9CA-78CB-4913-9169-4C83BFB13793}" srcOrd="0" destOrd="5" presId="urn:microsoft.com/office/officeart/2005/8/layout/cycle4"/>
    <dgm:cxn modelId="{ED4C8042-F1A5-4254-BCF5-4DECFEFA1B7E}" type="presOf" srcId="{8ED32D3E-32CD-4D8A-A23A-AD715E459739}" destId="{22C5C12C-9540-442B-812B-22652E6F9749}" srcOrd="0" destOrd="9" presId="urn:microsoft.com/office/officeart/2005/8/layout/cycle4"/>
    <dgm:cxn modelId="{0A44E75E-72EF-4519-BF62-BE06CD194FD8}" type="presOf" srcId="{20527D54-C1FB-404A-80A9-78E4761B445A}" destId="{3A1008B3-41EF-408C-B157-3E3C2C52CB27}" srcOrd="1" destOrd="4" presId="urn:microsoft.com/office/officeart/2005/8/layout/cycle4"/>
    <dgm:cxn modelId="{DB2D20F8-FF14-48A5-8563-34BA73D59A41}" type="presOf" srcId="{C5533589-2D21-4A36-8CF0-5B04157BB7B4}" destId="{9B9820AA-1388-474F-90F3-95D478801331}" srcOrd="1" destOrd="2" presId="urn:microsoft.com/office/officeart/2005/8/layout/cycle4"/>
    <dgm:cxn modelId="{8EFE728F-B1DA-4373-BF49-234E3C99350A}" type="presOf" srcId="{2AF3FEFF-3ED5-4070-B67B-52DB8A2C6B66}" destId="{631CEE88-4D7B-4994-9E0C-D555DE1ED7DE}" srcOrd="0" destOrd="0" presId="urn:microsoft.com/office/officeart/2005/8/layout/cycle4"/>
    <dgm:cxn modelId="{F1691A43-9880-4C77-9681-FEF5CA85C1CC}" type="presOf" srcId="{F16EB042-4EA1-42DB-9CD3-1FE7C049CAAA}" destId="{22C5C12C-9540-442B-812B-22652E6F9749}" srcOrd="0" destOrd="0" presId="urn:microsoft.com/office/officeart/2005/8/layout/cycle4"/>
    <dgm:cxn modelId="{06A90C18-4192-4124-AA95-0C3DEE0CA03B}" type="presOf" srcId="{985A1218-95D8-470C-A071-DDE78DC7F74F}" destId="{2B263CCF-9B39-4C35-AF23-E23418A56580}" srcOrd="1" destOrd="1" presId="urn:microsoft.com/office/officeart/2005/8/layout/cycle4"/>
    <dgm:cxn modelId="{3C4DFA76-6E22-4C5A-B303-216BA3F5EA95}" type="presOf" srcId="{ECD2E1F7-D3E0-441F-BFA5-1FE01159147F}" destId="{631CEE88-4D7B-4994-9E0C-D555DE1ED7DE}" srcOrd="0" destOrd="4" presId="urn:microsoft.com/office/officeart/2005/8/layout/cycle4"/>
    <dgm:cxn modelId="{BFFC9714-D0FD-43C5-9CBC-F335A8F86A0C}" type="presOf" srcId="{80DBD0EE-489C-4D35-A6E5-730E882E37CD}" destId="{22C5C12C-9540-442B-812B-22652E6F9749}" srcOrd="0" destOrd="6" presId="urn:microsoft.com/office/officeart/2005/8/layout/cycle4"/>
    <dgm:cxn modelId="{BB24E403-789C-4A14-9550-91E04A24C739}" srcId="{410B888C-942C-4137-8935-84D9891F2439}" destId="{881C4250-890C-4FFD-9F13-686F3A90DFD8}" srcOrd="7" destOrd="0" parTransId="{65F4A216-8A18-495E-A1EF-4F49005632A4}" sibTransId="{8F009030-6E86-4711-B8D6-E92790B868C0}"/>
    <dgm:cxn modelId="{1A872963-CB8B-4F71-8E46-61FD091E015D}" type="presOf" srcId="{32414F20-E050-414C-AB1C-3A4A18FC0AD2}" destId="{52594E4C-9D75-4C06-953B-E43DEACE0A6C}" srcOrd="0" destOrd="0" presId="urn:microsoft.com/office/officeart/2005/8/layout/cycle4"/>
    <dgm:cxn modelId="{BAE863E7-5276-4387-9398-E6CAF023EDC1}" srcId="{01BBEF27-9693-4569-B40D-A6CC12A33382}" destId="{C25907E4-8130-4002-88B9-651249DB7C9C}" srcOrd="4" destOrd="0" parTransId="{D1244AC9-246B-443A-A7F9-8DD5386CBA7F}" sibTransId="{F10A7EC1-64DD-4031-A023-8D06D6D94E97}"/>
    <dgm:cxn modelId="{995AD6CE-8912-4214-ACC9-AA5BC1289FC3}" srcId="{410B888C-942C-4137-8935-84D9891F2439}" destId="{F16EB042-4EA1-42DB-9CD3-1FE7C049CAAA}" srcOrd="0" destOrd="0" parTransId="{26E3632D-318B-4799-96C6-7B7A7FA3E27D}" sibTransId="{BA3FDAB9-3EA5-4EE7-8870-4B876008D332}"/>
    <dgm:cxn modelId="{1206DB71-B178-46F4-9D8F-2BE81D71F3EC}" srcId="{50F75FA5-220B-47EF-A5C3-E8B6746245DA}" destId="{C256874A-80C2-49B7-A439-F676C8C76260}" srcOrd="1" destOrd="0" parTransId="{3B2BC095-D504-4CB5-B108-A0700F468739}" sibTransId="{90FACBDE-BD7F-4B84-84F8-3D53861CB782}"/>
    <dgm:cxn modelId="{F29F441E-A0D6-426A-94CC-20A37A18B164}" srcId="{410B888C-942C-4137-8935-84D9891F2439}" destId="{020F944B-64D7-4027-941D-7002A2C1508F}" srcOrd="8" destOrd="0" parTransId="{A0854B48-77F3-4BAF-9678-C9D38D43803F}" sibTransId="{135DB2B3-379B-4FC2-8228-9F8BFC0AA7C3}"/>
    <dgm:cxn modelId="{C4881D5D-959F-44D5-BFD0-17C02DBE1CE9}" type="presOf" srcId="{C27C83AE-B18A-416B-A14E-DA004508689E}" destId="{3A1008B3-41EF-408C-B157-3E3C2C52CB27}" srcOrd="1" destOrd="5" presId="urn:microsoft.com/office/officeart/2005/8/layout/cycle4"/>
    <dgm:cxn modelId="{60E068D0-642F-4D10-96F8-DBD1699D0720}" type="presOf" srcId="{D2D9A162-A8CA-4A94-85B0-904B438D7891}" destId="{2B263CCF-9B39-4C35-AF23-E23418A56580}" srcOrd="1" destOrd="3" presId="urn:microsoft.com/office/officeart/2005/8/layout/cycle4"/>
    <dgm:cxn modelId="{65813772-DCB6-4E1E-95D5-A6D5B1B3794B}" type="presOf" srcId="{8ED32D3E-32CD-4D8A-A23A-AD715E459739}" destId="{2B263CCF-9B39-4C35-AF23-E23418A56580}" srcOrd="1" destOrd="9" presId="urn:microsoft.com/office/officeart/2005/8/layout/cycle4"/>
    <dgm:cxn modelId="{72702832-B018-4455-9772-DFCCD4E043A7}" srcId="{410B888C-942C-4137-8935-84D9891F2439}" destId="{E771649B-3FC8-4BA2-A15D-213AE9CC7FAB}" srcOrd="4" destOrd="0" parTransId="{B7930EF8-FDB9-4C9D-B37B-DF9418C2E96F}" sibTransId="{FDF909E0-8598-43CC-87B3-22734D085180}"/>
    <dgm:cxn modelId="{D5EE8078-F995-4F2B-96F5-E21AE8E4C651}" type="presOf" srcId="{020F944B-64D7-4027-941D-7002A2C1508F}" destId="{22C5C12C-9540-442B-812B-22652E6F9749}" srcOrd="0" destOrd="8" presId="urn:microsoft.com/office/officeart/2005/8/layout/cycle4"/>
    <dgm:cxn modelId="{DC9D33FD-5416-47FD-8579-FE18FBFF2EF5}" type="presOf" srcId="{14447CEA-2471-4C6E-9F45-F128B714363E}" destId="{3A1008B3-41EF-408C-B157-3E3C2C52CB27}" srcOrd="1" destOrd="1" presId="urn:microsoft.com/office/officeart/2005/8/layout/cycle4"/>
    <dgm:cxn modelId="{AA5F86C7-06C1-4324-9897-F1595364D9D8}" type="presOf" srcId="{784EBC34-86DB-4625-94AD-3881A5133221}" destId="{066838A7-C328-4FA4-80F2-475B24FCB03F}" srcOrd="0" destOrd="3" presId="urn:microsoft.com/office/officeart/2005/8/layout/cycle4"/>
    <dgm:cxn modelId="{ABEF6172-A2CC-488B-A144-7A104B15DC7D}" type="presOf" srcId="{C857803B-7DC8-4D28-A992-91371596C2B1}" destId="{066838A7-C328-4FA4-80F2-475B24FCB03F}" srcOrd="0" destOrd="2" presId="urn:microsoft.com/office/officeart/2005/8/layout/cycle4"/>
    <dgm:cxn modelId="{E1C061C4-1302-4ACF-B12B-FE768AE91864}" srcId="{01BBEF27-9693-4569-B40D-A6CC12A33382}" destId="{C24DED0B-50DD-43D1-B459-BE1FC9B8E81F}" srcOrd="1" destOrd="0" parTransId="{992A1A47-3561-4980-B79B-4EB58412A7D1}" sibTransId="{BD07D7A6-B1BC-4A97-BF7E-6B7D53ACDCEA}"/>
    <dgm:cxn modelId="{5AC5DBAD-A1C5-49F6-80D6-5C8EF124EB4D}" type="presOf" srcId="{C24DED0B-50DD-43D1-B459-BE1FC9B8E81F}" destId="{5FE29D7A-A814-49DC-AE3A-8515C8D1C1D3}" srcOrd="1" destOrd="1" presId="urn:microsoft.com/office/officeart/2005/8/layout/cycle4"/>
    <dgm:cxn modelId="{B267E767-7C55-4B6A-BE34-DA968943D8DC}" type="presOf" srcId="{14447CEA-2471-4C6E-9F45-F128B714363E}" destId="{F64CC9CA-78CB-4913-9169-4C83BFB13793}" srcOrd="0" destOrd="1" presId="urn:microsoft.com/office/officeart/2005/8/layout/cycle4"/>
    <dgm:cxn modelId="{39C5890D-880B-4904-807C-2C2E69EA6494}" type="presOf" srcId="{A67B68F2-55C9-4762-A5CC-D0FED08FA659}" destId="{9B9820AA-1388-474F-90F3-95D478801331}" srcOrd="1" destOrd="5" presId="urn:microsoft.com/office/officeart/2005/8/layout/cycle4"/>
    <dgm:cxn modelId="{51CD7EBD-75DD-4A09-96B2-790CF63D4FB2}" type="presOf" srcId="{388E1D6B-01C9-4383-94F5-E8BF7755BD9C}" destId="{066838A7-C328-4FA4-80F2-475B24FCB03F}" srcOrd="0" destOrd="0" presId="urn:microsoft.com/office/officeart/2005/8/layout/cycle4"/>
    <dgm:cxn modelId="{D9B88130-72EB-496D-AE42-CB0C9D08CCB2}" type="presOf" srcId="{AA917D26-7B32-49CE-8F1C-8AD69B0A8061}" destId="{2B263CCF-9B39-4C35-AF23-E23418A56580}" srcOrd="1" destOrd="2" presId="urn:microsoft.com/office/officeart/2005/8/layout/cycle4"/>
    <dgm:cxn modelId="{5DD1A9F9-B43B-4A96-9698-C808AA79FAE0}" srcId="{410B888C-942C-4137-8935-84D9891F2439}" destId="{985A1218-95D8-470C-A071-DDE78DC7F74F}" srcOrd="1" destOrd="0" parTransId="{08BFB666-D5C4-402D-A205-25EC3062AF08}" sibTransId="{A58AEEA5-5CFE-45F0-8FEC-F08500843284}"/>
    <dgm:cxn modelId="{497F2826-8149-4123-953E-C6F1CF016258}" srcId="{410B888C-942C-4137-8935-84D9891F2439}" destId="{D2D9A162-A8CA-4A94-85B0-904B438D7891}" srcOrd="3" destOrd="0" parTransId="{7F8F326A-7C12-40AC-8251-DB5DD4ED1878}" sibTransId="{1C74B2AF-E384-43BB-8880-FBA1EB293749}"/>
    <dgm:cxn modelId="{9F3A7B84-00E4-4A02-AB02-81FA7C0B8B9F}" type="presOf" srcId="{D2D9A162-A8CA-4A94-85B0-904B438D7891}" destId="{22C5C12C-9540-442B-812B-22652E6F9749}" srcOrd="0" destOrd="3" presId="urn:microsoft.com/office/officeart/2005/8/layout/cycle4"/>
    <dgm:cxn modelId="{720D7945-5402-439A-9D92-7BF86D0A4822}" type="presOf" srcId="{89EEBFD8-0D6C-427C-B41F-0A3D9255E122}" destId="{5FE29D7A-A814-49DC-AE3A-8515C8D1C1D3}" srcOrd="1" destOrd="6" presId="urn:microsoft.com/office/officeart/2005/8/layout/cycle4"/>
    <dgm:cxn modelId="{109C5AD6-950D-4C0F-9BBB-9DF936EDADF6}" type="presOf" srcId="{CD9B133C-79EB-46AF-BC8D-EE9714EE4E05}" destId="{3A1008B3-41EF-408C-B157-3E3C2C52CB27}" srcOrd="1" destOrd="2" presId="urn:microsoft.com/office/officeart/2005/8/layout/cycle4"/>
    <dgm:cxn modelId="{5F02658E-E44D-4A6C-A203-0D6AB3F3AFBD}" srcId="{50F75FA5-220B-47EF-A5C3-E8B6746245DA}" destId="{ECD2E1F7-D3E0-441F-BFA5-1FE01159147F}" srcOrd="4" destOrd="0" parTransId="{DC4963D8-327C-4AB9-B59A-9FFC8BB1953B}" sibTransId="{B088C2C2-D69C-4D15-A23D-4130DA2AD281}"/>
    <dgm:cxn modelId="{F7BF3089-9C23-4A12-887B-56520E3A320B}" srcId="{32414F20-E050-414C-AB1C-3A4A18FC0AD2}" destId="{410B888C-942C-4137-8935-84D9891F2439}" srcOrd="1" destOrd="0" parTransId="{9E5E4761-A807-4355-B394-1C11632908F8}" sibTransId="{71EB585F-29B4-4B6D-86BD-B4B5E2FB45B9}"/>
    <dgm:cxn modelId="{DFB60E09-06FC-4845-8435-2E0E885A9AE8}" type="presOf" srcId="{5B418E75-F9E3-40C2-B517-25CFF775C507}" destId="{22C5C12C-9540-442B-812B-22652E6F9749}" srcOrd="0" destOrd="11" presId="urn:microsoft.com/office/officeart/2005/8/layout/cycle4"/>
    <dgm:cxn modelId="{7FCD8EBF-015C-499B-A4CD-B6542604DE12}" type="presOf" srcId="{01BBEF27-9693-4569-B40D-A6CC12A33382}" destId="{28382793-3F73-4FB5-A78A-E92962CD4DAF}" srcOrd="0" destOrd="0" presId="urn:microsoft.com/office/officeart/2005/8/layout/cycle4"/>
    <dgm:cxn modelId="{337BF79D-FAA9-4A4B-AA06-C25CA07C571B}" type="presOf" srcId="{388E1D6B-01C9-4383-94F5-E8BF7755BD9C}" destId="{5FE29D7A-A814-49DC-AE3A-8515C8D1C1D3}" srcOrd="1" destOrd="0" presId="urn:microsoft.com/office/officeart/2005/8/layout/cycle4"/>
    <dgm:cxn modelId="{52B549B1-4EAC-4234-9E77-86058DE31FBA}" type="presOf" srcId="{5F2D3B02-D42D-43D7-911D-2ECED3A1952F}" destId="{2B263CCF-9B39-4C35-AF23-E23418A56580}" srcOrd="1" destOrd="5" presId="urn:microsoft.com/office/officeart/2005/8/layout/cycle4"/>
    <dgm:cxn modelId="{21D06129-06D1-49DC-83E8-F11BEF55FA68}" type="presOf" srcId="{5197395C-CB13-4F9F-9439-0946B55B8223}" destId="{066838A7-C328-4FA4-80F2-475B24FCB03F}" srcOrd="0" destOrd="5" presId="urn:microsoft.com/office/officeart/2005/8/layout/cycle4"/>
    <dgm:cxn modelId="{4CCAEA30-4D7E-4689-BD15-B2BD681EFD72}" type="presOf" srcId="{BDD1B173-6682-4E57-A3FD-27C5EF1BF21D}" destId="{F64CC9CA-78CB-4913-9169-4C83BFB13793}" srcOrd="0" destOrd="0" presId="urn:microsoft.com/office/officeart/2005/8/layout/cycle4"/>
    <dgm:cxn modelId="{201F2B5A-128D-49FF-96A3-D60B67A94D8F}" type="presOf" srcId="{C256874A-80C2-49B7-A439-F676C8C76260}" destId="{9B9820AA-1388-474F-90F3-95D478801331}" srcOrd="1" destOrd="1" presId="urn:microsoft.com/office/officeart/2005/8/layout/cycle4"/>
    <dgm:cxn modelId="{E2B20CD6-AB25-41F2-8543-D71959058E53}" type="presOf" srcId="{C24DED0B-50DD-43D1-B459-BE1FC9B8E81F}" destId="{066838A7-C328-4FA4-80F2-475B24FCB03F}" srcOrd="0" destOrd="1" presId="urn:microsoft.com/office/officeart/2005/8/layout/cycle4"/>
    <dgm:cxn modelId="{DD34E938-4006-458B-9413-3FB847D41C1B}" type="presOf" srcId="{BDD1B173-6682-4E57-A3FD-27C5EF1BF21D}" destId="{3A1008B3-41EF-408C-B157-3E3C2C52CB27}" srcOrd="1" destOrd="0" presId="urn:microsoft.com/office/officeart/2005/8/layout/cycle4"/>
    <dgm:cxn modelId="{32313F42-386B-4BCA-97D9-3C1DA348F73D}" type="presOf" srcId="{3D9EC3CA-B5DE-41DC-8114-9FEB6030F6A5}" destId="{22C5C12C-9540-442B-812B-22652E6F9749}" srcOrd="0" destOrd="10" presId="urn:microsoft.com/office/officeart/2005/8/layout/cycle4"/>
    <dgm:cxn modelId="{14DCB1F5-CD81-43AC-829E-A1A54AE279F4}" srcId="{01BBEF27-9693-4569-B40D-A6CC12A33382}" destId="{C857803B-7DC8-4D28-A992-91371596C2B1}" srcOrd="2" destOrd="0" parTransId="{12376D30-3E1E-45E7-B195-37F5FF136422}" sibTransId="{5E2D81A3-757C-4470-8A45-2C70BB3ACC3D}"/>
    <dgm:cxn modelId="{A2E06880-FE4C-4B36-9D1A-7300B0CBB5AC}" type="presOf" srcId="{29132EC6-6102-495A-AEE6-A052E64168E3}" destId="{F64CC9CA-78CB-4913-9169-4C83BFB13793}" srcOrd="0" destOrd="3" presId="urn:microsoft.com/office/officeart/2005/8/layout/cycle4"/>
    <dgm:cxn modelId="{A0CFAB2A-1A77-4B74-8033-C6B0204ECE2A}" srcId="{410B888C-942C-4137-8935-84D9891F2439}" destId="{5F2D3B02-D42D-43D7-911D-2ECED3A1952F}" srcOrd="5" destOrd="0" parTransId="{32FCC8A7-7B8A-4CE8-B94F-AB6C02A00460}" sibTransId="{956E415E-42B9-4B57-90E6-E8829C2FBC34}"/>
    <dgm:cxn modelId="{A5452404-B1EA-4BA1-BB01-F8469E3C948C}" type="presOf" srcId="{C256874A-80C2-49B7-A439-F676C8C76260}" destId="{631CEE88-4D7B-4994-9E0C-D555DE1ED7DE}" srcOrd="0" destOrd="1" presId="urn:microsoft.com/office/officeart/2005/8/layout/cycle4"/>
    <dgm:cxn modelId="{003A78BB-18B4-498F-8712-965E28EEF652}" srcId="{97B835E9-8A43-4053-805E-8A4686DD1354}" destId="{CD9B133C-79EB-46AF-BC8D-EE9714EE4E05}" srcOrd="2" destOrd="0" parTransId="{98223E91-8CC9-49FC-985A-55C4698F3D08}" sibTransId="{C4462436-27DF-47A3-BA0A-7642CE3016E8}"/>
    <dgm:cxn modelId="{2A62FEA9-81E2-4C1F-8B1C-4AEBB5DE9F5E}" srcId="{410B888C-942C-4137-8935-84D9891F2439}" destId="{3D9EC3CA-B5DE-41DC-8114-9FEB6030F6A5}" srcOrd="10" destOrd="0" parTransId="{DCA81B48-37CF-49A6-AA34-6578B3847DB2}" sibTransId="{F666BB9C-C262-4D3B-86AF-5BF0D7790E01}"/>
    <dgm:cxn modelId="{3BC0D314-B0D6-4432-9F9C-3F8FD0284E60}" type="presOf" srcId="{ECD2E1F7-D3E0-441F-BFA5-1FE01159147F}" destId="{9B9820AA-1388-474F-90F3-95D478801331}" srcOrd="1" destOrd="4" presId="urn:microsoft.com/office/officeart/2005/8/layout/cycle4"/>
    <dgm:cxn modelId="{1DDBDAF6-6EA3-4868-B6C9-C73A20A40DFA}" type="presOf" srcId="{881C4250-890C-4FFD-9F13-686F3A90DFD8}" destId="{22C5C12C-9540-442B-812B-22652E6F9749}" srcOrd="0" destOrd="7" presId="urn:microsoft.com/office/officeart/2005/8/layout/cycle4"/>
    <dgm:cxn modelId="{F5E4F5CE-600C-4175-B817-B35904D6EBD8}" type="presOf" srcId="{A67B68F2-55C9-4762-A5CC-D0FED08FA659}" destId="{631CEE88-4D7B-4994-9E0C-D555DE1ED7DE}" srcOrd="0" destOrd="5" presId="urn:microsoft.com/office/officeart/2005/8/layout/cycle4"/>
    <dgm:cxn modelId="{7C2794F2-B123-4E5B-A6EC-EFFCE9D2CCCD}" type="presOf" srcId="{881C4250-890C-4FFD-9F13-686F3A90DFD8}" destId="{2B263CCF-9B39-4C35-AF23-E23418A56580}" srcOrd="1" destOrd="7" presId="urn:microsoft.com/office/officeart/2005/8/layout/cycle4"/>
    <dgm:cxn modelId="{D3AB79F8-90A1-4103-8279-0A2C063645BF}" type="presOf" srcId="{2AF3FEFF-3ED5-4070-B67B-52DB8A2C6B66}" destId="{9B9820AA-1388-474F-90F3-95D478801331}" srcOrd="1" destOrd="0" presId="urn:microsoft.com/office/officeart/2005/8/layout/cycle4"/>
    <dgm:cxn modelId="{B704BA5B-2485-45A7-B9AA-6B20F4B57A8C}" srcId="{410B888C-942C-4137-8935-84D9891F2439}" destId="{80DBD0EE-489C-4D35-A6E5-730E882E37CD}" srcOrd="6" destOrd="0" parTransId="{A506397F-AEEA-4BE3-94FF-7E9CEAFB831D}" sibTransId="{FC091BCF-CC59-465C-A042-09097269B6EC}"/>
    <dgm:cxn modelId="{957941DF-9F58-4246-A84A-11711262140F}" type="presOf" srcId="{985A1218-95D8-470C-A071-DDE78DC7F74F}" destId="{22C5C12C-9540-442B-812B-22652E6F9749}" srcOrd="0" destOrd="1" presId="urn:microsoft.com/office/officeart/2005/8/layout/cycle4"/>
    <dgm:cxn modelId="{0E16740D-1441-4D7D-A501-493ACED52D65}" srcId="{01BBEF27-9693-4569-B40D-A6CC12A33382}" destId="{89EEBFD8-0D6C-427C-B41F-0A3D9255E122}" srcOrd="6" destOrd="0" parTransId="{189B18C9-7F40-44D7-9461-3198D1A8CFF5}" sibTransId="{9554981E-7769-47D3-BDD6-665A73F59641}"/>
    <dgm:cxn modelId="{02ACC382-2F65-45D8-9D28-03B7F8DB0B7B}" type="presOf" srcId="{0B493D84-ED84-44C1-AB2F-8EF1B7532274}" destId="{631CEE88-4D7B-4994-9E0C-D555DE1ED7DE}" srcOrd="0" destOrd="3" presId="urn:microsoft.com/office/officeart/2005/8/layout/cycle4"/>
    <dgm:cxn modelId="{A72C57B4-6782-4BF1-B13C-343EFA9B51C0}" type="presOf" srcId="{5197395C-CB13-4F9F-9439-0946B55B8223}" destId="{5FE29D7A-A814-49DC-AE3A-8515C8D1C1D3}" srcOrd="1" destOrd="5" presId="urn:microsoft.com/office/officeart/2005/8/layout/cycle4"/>
    <dgm:cxn modelId="{FF036D0D-4E0D-4871-BBA9-3BF021CDF7B1}" type="presOf" srcId="{E771649B-3FC8-4BA2-A15D-213AE9CC7FAB}" destId="{22C5C12C-9540-442B-812B-22652E6F9749}" srcOrd="0" destOrd="4" presId="urn:microsoft.com/office/officeart/2005/8/layout/cycle4"/>
    <dgm:cxn modelId="{9A88DFEE-F66E-48B6-A1CE-75B5F2DA87AE}" srcId="{410B888C-942C-4137-8935-84D9891F2439}" destId="{AA917D26-7B32-49CE-8F1C-8AD69B0A8061}" srcOrd="2" destOrd="0" parTransId="{5F0A189B-6CC6-457F-BF3A-CCCAAFEF760F}" sibTransId="{002C82E6-2B8C-4CA0-9F62-DACFFCDC6EBA}"/>
    <dgm:cxn modelId="{9A956819-C3D9-4DB1-8266-58BAA058BF71}" srcId="{410B888C-942C-4137-8935-84D9891F2439}" destId="{5B418E75-F9E3-40C2-B517-25CFF775C507}" srcOrd="11" destOrd="0" parTransId="{6C2501A9-2EAB-4E9B-8406-6A5BCBE87451}" sibTransId="{EA27EB69-B56D-4C64-A869-22DEFC9C1FE2}"/>
    <dgm:cxn modelId="{D0C7F24E-8B8F-4E86-9AA5-1C4303BC8263}" type="presOf" srcId="{C857803B-7DC8-4D28-A992-91371596C2B1}" destId="{5FE29D7A-A814-49DC-AE3A-8515C8D1C1D3}" srcOrd="1" destOrd="2" presId="urn:microsoft.com/office/officeart/2005/8/layout/cycle4"/>
    <dgm:cxn modelId="{E48E3A3E-E506-4DB8-B992-610992FE03BC}" type="presOf" srcId="{E771649B-3FC8-4BA2-A15D-213AE9CC7FAB}" destId="{2B263CCF-9B39-4C35-AF23-E23418A56580}" srcOrd="1" destOrd="4" presId="urn:microsoft.com/office/officeart/2005/8/layout/cycle4"/>
    <dgm:cxn modelId="{646FDB85-F94D-4F11-856C-47858F8A4710}" srcId="{50F75FA5-220B-47EF-A5C3-E8B6746245DA}" destId="{A67B68F2-55C9-4762-A5CC-D0FED08FA659}" srcOrd="5" destOrd="0" parTransId="{B05CE7B6-A138-480E-A0D1-029A6082A47F}" sibTransId="{98CC38E9-A61F-4120-B394-D9D5BBE7F343}"/>
    <dgm:cxn modelId="{A20DE502-9C30-4123-BA28-0A0226DF1702}" type="presOf" srcId="{5F2D3B02-D42D-43D7-911D-2ECED3A1952F}" destId="{22C5C12C-9540-442B-812B-22652E6F9749}" srcOrd="0" destOrd="5" presId="urn:microsoft.com/office/officeart/2005/8/layout/cycle4"/>
    <dgm:cxn modelId="{AE631871-D635-41E0-B6C3-486AB0C2A091}" srcId="{01BBEF27-9693-4569-B40D-A6CC12A33382}" destId="{388E1D6B-01C9-4383-94F5-E8BF7755BD9C}" srcOrd="0" destOrd="0" parTransId="{2D66F226-0EE3-4009-80A4-B2FCD86F3A21}" sibTransId="{7090ABC1-506E-47F7-AD87-282A71567053}"/>
    <dgm:cxn modelId="{5AAF28DA-1A35-45DC-AFC4-FBCCE61EA96E}" srcId="{97B835E9-8A43-4053-805E-8A4686DD1354}" destId="{20527D54-C1FB-404A-80A9-78E4761B445A}" srcOrd="4" destOrd="0" parTransId="{40799EEF-5993-48C0-ABE1-B78570123CC4}" sibTransId="{40BD8923-9FAC-4E91-9BB1-519F8ACCEE38}"/>
    <dgm:cxn modelId="{CB73C460-6B72-4359-BA16-203C3C5948A8}" type="presOf" srcId="{89EEBFD8-0D6C-427C-B41F-0A3D9255E122}" destId="{066838A7-C328-4FA4-80F2-475B24FCB03F}" srcOrd="0" destOrd="6" presId="urn:microsoft.com/office/officeart/2005/8/layout/cycle4"/>
    <dgm:cxn modelId="{4C9ED035-F1D4-451D-80F0-DB2763787B9A}" type="presOf" srcId="{C25907E4-8130-4002-88B9-651249DB7C9C}" destId="{066838A7-C328-4FA4-80F2-475B24FCB03F}" srcOrd="0" destOrd="4" presId="urn:microsoft.com/office/officeart/2005/8/layout/cycle4"/>
    <dgm:cxn modelId="{8B314030-1209-457B-865D-6DD607E66741}" type="presOf" srcId="{AA917D26-7B32-49CE-8F1C-8AD69B0A8061}" destId="{22C5C12C-9540-442B-812B-22652E6F9749}" srcOrd="0" destOrd="2" presId="urn:microsoft.com/office/officeart/2005/8/layout/cycle4"/>
    <dgm:cxn modelId="{75451BD1-09C7-4271-884A-E347CACECC84}" type="presOf" srcId="{29132EC6-6102-495A-AEE6-A052E64168E3}" destId="{3A1008B3-41EF-408C-B157-3E3C2C52CB27}" srcOrd="1" destOrd="3" presId="urn:microsoft.com/office/officeart/2005/8/layout/cycle4"/>
    <dgm:cxn modelId="{35C4BD0A-C7C1-4912-B1F9-BCF73D146AEB}" type="presOf" srcId="{020F944B-64D7-4027-941D-7002A2C1508F}" destId="{2B263CCF-9B39-4C35-AF23-E23418A56580}" srcOrd="1" destOrd="8" presId="urn:microsoft.com/office/officeart/2005/8/layout/cycle4"/>
    <dgm:cxn modelId="{6BC8E5A7-3E26-4392-8387-55697656601A}" type="presOf" srcId="{F16EB042-4EA1-42DB-9CD3-1FE7C049CAAA}" destId="{2B263CCF-9B39-4C35-AF23-E23418A56580}" srcOrd="1" destOrd="0" presId="urn:microsoft.com/office/officeart/2005/8/layout/cycle4"/>
    <dgm:cxn modelId="{543FB94E-86FC-465F-8636-EF2F96660D4F}" srcId="{32414F20-E050-414C-AB1C-3A4A18FC0AD2}" destId="{97B835E9-8A43-4053-805E-8A4686DD1354}" srcOrd="0" destOrd="0" parTransId="{0DF467CB-91EE-491A-90DA-3D09AA2EA56F}" sibTransId="{4BD7E4E9-0948-4A4B-82B5-DB0F083B4ACB}"/>
    <dgm:cxn modelId="{89CFAB63-DD8F-40ED-9186-EAD165CD52F9}" type="presOf" srcId="{0B493D84-ED84-44C1-AB2F-8EF1B7532274}" destId="{9B9820AA-1388-474F-90F3-95D478801331}" srcOrd="1" destOrd="3" presId="urn:microsoft.com/office/officeart/2005/8/layout/cycle4"/>
    <dgm:cxn modelId="{05313BBA-C1CD-4329-80F7-3E793E882291}" type="presOf" srcId="{50F75FA5-220B-47EF-A5C3-E8B6746245DA}" destId="{F59A9F9D-4D0F-4E92-A182-D28D593EAF1B}" srcOrd="0" destOrd="0" presId="urn:microsoft.com/office/officeart/2005/8/layout/cycle4"/>
    <dgm:cxn modelId="{A6BE1C9D-0812-4EC2-8B05-726110296A17}" srcId="{32414F20-E050-414C-AB1C-3A4A18FC0AD2}" destId="{01BBEF27-9693-4569-B40D-A6CC12A33382}" srcOrd="3" destOrd="0" parTransId="{1A2DC72B-5ED7-4575-951B-058127ED2196}" sibTransId="{C7463226-A6B6-42F4-9EB3-24D10028E293}"/>
    <dgm:cxn modelId="{541989DF-4132-4E9A-BBCD-057A10EB9675}" srcId="{01BBEF27-9693-4569-B40D-A6CC12A33382}" destId="{784EBC34-86DB-4625-94AD-3881A5133221}" srcOrd="3" destOrd="0" parTransId="{5B7505F6-70F7-4521-9AE1-B226C3C76059}" sibTransId="{68AC42DB-98D2-4910-A00A-8542D790D0FF}"/>
    <dgm:cxn modelId="{0DA81468-4450-467E-BFBF-E31B4B767458}" srcId="{97B835E9-8A43-4053-805E-8A4686DD1354}" destId="{BDD1B173-6682-4E57-A3FD-27C5EF1BF21D}" srcOrd="0" destOrd="0" parTransId="{64E5A3C9-E3E9-4D36-962C-979204752854}" sibTransId="{BCCE554F-0296-4B9C-A611-7B7311092F9C}"/>
    <dgm:cxn modelId="{3F2F09D5-7DA4-486D-B5D2-627DB4C17D52}" srcId="{50F75FA5-220B-47EF-A5C3-E8B6746245DA}" destId="{2AF3FEFF-3ED5-4070-B67B-52DB8A2C6B66}" srcOrd="0" destOrd="0" parTransId="{6412CCAC-7DBE-41BE-B8B4-FEBB146446FC}" sibTransId="{EFFFEAE1-EAEC-47BB-8A08-B8B32F091F81}"/>
    <dgm:cxn modelId="{3DCC5E02-6F21-40E0-8EB8-4B5F70BCBB63}" srcId="{50F75FA5-220B-47EF-A5C3-E8B6746245DA}" destId="{C5533589-2D21-4A36-8CF0-5B04157BB7B4}" srcOrd="2" destOrd="0" parTransId="{DD4F7D25-5120-4B64-81AF-981D92BAEB46}" sibTransId="{C9501F0E-9EA4-45A3-AC85-4562C36F3C15}"/>
    <dgm:cxn modelId="{F1E365E5-EDB0-4BF7-A934-D74D09504444}" type="presOf" srcId="{5B418E75-F9E3-40C2-B517-25CFF775C507}" destId="{2B263CCF-9B39-4C35-AF23-E23418A56580}" srcOrd="1" destOrd="11" presId="urn:microsoft.com/office/officeart/2005/8/layout/cycle4"/>
    <dgm:cxn modelId="{8A55C9A7-2ACB-4462-88E1-4F262AC79939}" type="presOf" srcId="{3D9EC3CA-B5DE-41DC-8114-9FEB6030F6A5}" destId="{2B263CCF-9B39-4C35-AF23-E23418A56580}" srcOrd="1" destOrd="10" presId="urn:microsoft.com/office/officeart/2005/8/layout/cycle4"/>
    <dgm:cxn modelId="{AB1F34EA-8744-415B-9AA9-E32EA3BD5CE7}" type="presOf" srcId="{97B835E9-8A43-4053-805E-8A4686DD1354}" destId="{86D38DF9-0816-4A1A-A7EC-52F07BD33F75}" srcOrd="0" destOrd="0" presId="urn:microsoft.com/office/officeart/2005/8/layout/cycle4"/>
    <dgm:cxn modelId="{C821E3E3-8D0E-4BFF-92AF-55BBEDCD79C5}" type="presOf" srcId="{C5533589-2D21-4A36-8CF0-5B04157BB7B4}" destId="{631CEE88-4D7B-4994-9E0C-D555DE1ED7DE}" srcOrd="0" destOrd="2" presId="urn:microsoft.com/office/officeart/2005/8/layout/cycle4"/>
    <dgm:cxn modelId="{2D6CE8F1-E8C0-45D6-864A-B2D3CF811279}" srcId="{97B835E9-8A43-4053-805E-8A4686DD1354}" destId="{14447CEA-2471-4C6E-9F45-F128B714363E}" srcOrd="1" destOrd="0" parTransId="{B002B977-090B-401E-BBBF-22C311121969}" sibTransId="{D11FCAD1-A45B-4175-B82E-4C9A261EA86C}"/>
    <dgm:cxn modelId="{EBEC75F7-EE2A-4C35-9F17-0E7ED7C7DDCE}" type="presOf" srcId="{410B888C-942C-4137-8935-84D9891F2439}" destId="{926DA389-D3A9-4899-A84D-27F07CD8C332}" srcOrd="0" destOrd="0" presId="urn:microsoft.com/office/officeart/2005/8/layout/cycle4"/>
    <dgm:cxn modelId="{B0F253BE-3BE7-4B3D-A18B-72A0EA10EDCE}" type="presOf" srcId="{C25907E4-8130-4002-88B9-651249DB7C9C}" destId="{5FE29D7A-A814-49DC-AE3A-8515C8D1C1D3}" srcOrd="1" destOrd="4" presId="urn:microsoft.com/office/officeart/2005/8/layout/cycle4"/>
    <dgm:cxn modelId="{9186E6F1-BF27-4512-B344-A0343F110820}" srcId="{32414F20-E050-414C-AB1C-3A4A18FC0AD2}" destId="{50F75FA5-220B-47EF-A5C3-E8B6746245DA}" srcOrd="2" destOrd="0" parTransId="{26B3B33F-448C-441B-BD2C-62A3937E3382}" sibTransId="{0FEDEED5-1C4B-4B34-9E59-337168CD6D2F}"/>
    <dgm:cxn modelId="{31FFF768-F5E1-441A-8485-2FBB0679664F}" type="presOf" srcId="{20527D54-C1FB-404A-80A9-78E4761B445A}" destId="{F64CC9CA-78CB-4913-9169-4C83BFB13793}" srcOrd="0" destOrd="4" presId="urn:microsoft.com/office/officeart/2005/8/layout/cycle4"/>
    <dgm:cxn modelId="{8C1442A7-A06C-4C60-B6D9-D30FFA8EA85D}" type="presOf" srcId="{784EBC34-86DB-4625-94AD-3881A5133221}" destId="{5FE29D7A-A814-49DC-AE3A-8515C8D1C1D3}" srcOrd="1" destOrd="3" presId="urn:microsoft.com/office/officeart/2005/8/layout/cycle4"/>
    <dgm:cxn modelId="{28D5B693-40EC-40C3-A757-5DF3F8F7471A}" srcId="{97B835E9-8A43-4053-805E-8A4686DD1354}" destId="{C27C83AE-B18A-416B-A14E-DA004508689E}" srcOrd="5" destOrd="0" parTransId="{72AD8C74-7078-40FB-8DE5-A619600926AC}" sibTransId="{6065FD39-A47D-4B7E-80B0-21B63F2AE9CB}"/>
    <dgm:cxn modelId="{CDD1EE34-5C79-484B-979B-A5DE6AC7901B}" type="presParOf" srcId="{52594E4C-9D75-4C06-953B-E43DEACE0A6C}" destId="{D4AADBDA-F3E7-486D-AF57-EF5A57DC8BF0}" srcOrd="0" destOrd="0" presId="urn:microsoft.com/office/officeart/2005/8/layout/cycle4"/>
    <dgm:cxn modelId="{51660262-9C52-4C5F-8FA1-746B9B55BAF2}" type="presParOf" srcId="{D4AADBDA-F3E7-486D-AF57-EF5A57DC8BF0}" destId="{8FD19974-AD15-4C34-8812-70F2CBD297C0}" srcOrd="0" destOrd="0" presId="urn:microsoft.com/office/officeart/2005/8/layout/cycle4"/>
    <dgm:cxn modelId="{DEBEAB48-FB4B-4EB0-8396-B44D76D0FD5C}" type="presParOf" srcId="{8FD19974-AD15-4C34-8812-70F2CBD297C0}" destId="{F64CC9CA-78CB-4913-9169-4C83BFB13793}" srcOrd="0" destOrd="0" presId="urn:microsoft.com/office/officeart/2005/8/layout/cycle4"/>
    <dgm:cxn modelId="{0A386ACF-1484-4003-8097-38200D0ACDB3}" type="presParOf" srcId="{8FD19974-AD15-4C34-8812-70F2CBD297C0}" destId="{3A1008B3-41EF-408C-B157-3E3C2C52CB27}" srcOrd="1" destOrd="0" presId="urn:microsoft.com/office/officeart/2005/8/layout/cycle4"/>
    <dgm:cxn modelId="{8A6D8D3F-8729-41F3-88D7-44EAA90B79AD}" type="presParOf" srcId="{D4AADBDA-F3E7-486D-AF57-EF5A57DC8BF0}" destId="{56A61B7D-A5CE-43CA-8AD2-55019BBEA6FE}" srcOrd="1" destOrd="0" presId="urn:microsoft.com/office/officeart/2005/8/layout/cycle4"/>
    <dgm:cxn modelId="{6571B326-904F-4CBD-BD5A-173CE635E997}" type="presParOf" srcId="{56A61B7D-A5CE-43CA-8AD2-55019BBEA6FE}" destId="{22C5C12C-9540-442B-812B-22652E6F9749}" srcOrd="0" destOrd="0" presId="urn:microsoft.com/office/officeart/2005/8/layout/cycle4"/>
    <dgm:cxn modelId="{AD93CE43-B529-4361-B95A-D98432540E8F}" type="presParOf" srcId="{56A61B7D-A5CE-43CA-8AD2-55019BBEA6FE}" destId="{2B263CCF-9B39-4C35-AF23-E23418A56580}" srcOrd="1" destOrd="0" presId="urn:microsoft.com/office/officeart/2005/8/layout/cycle4"/>
    <dgm:cxn modelId="{71CAFA9C-F665-4CAA-8659-3C3BD620E982}" type="presParOf" srcId="{D4AADBDA-F3E7-486D-AF57-EF5A57DC8BF0}" destId="{2CCECD96-070E-47D1-A7E5-2200FEEC412E}" srcOrd="2" destOrd="0" presId="urn:microsoft.com/office/officeart/2005/8/layout/cycle4"/>
    <dgm:cxn modelId="{3BC9D49A-F441-4C7A-9BAC-7AB9A89F9BA6}" type="presParOf" srcId="{2CCECD96-070E-47D1-A7E5-2200FEEC412E}" destId="{631CEE88-4D7B-4994-9E0C-D555DE1ED7DE}" srcOrd="0" destOrd="0" presId="urn:microsoft.com/office/officeart/2005/8/layout/cycle4"/>
    <dgm:cxn modelId="{B579E4D9-5EBA-46B4-8772-FC38F03C4765}" type="presParOf" srcId="{2CCECD96-070E-47D1-A7E5-2200FEEC412E}" destId="{9B9820AA-1388-474F-90F3-95D478801331}" srcOrd="1" destOrd="0" presId="urn:microsoft.com/office/officeart/2005/8/layout/cycle4"/>
    <dgm:cxn modelId="{8886D0B4-F973-4814-9BE6-C78B54828F15}" type="presParOf" srcId="{D4AADBDA-F3E7-486D-AF57-EF5A57DC8BF0}" destId="{722FF973-2894-4598-81EA-4C77D0E3C387}" srcOrd="3" destOrd="0" presId="urn:microsoft.com/office/officeart/2005/8/layout/cycle4"/>
    <dgm:cxn modelId="{76C7A3AA-8524-43E7-90C1-698EA882E953}" type="presParOf" srcId="{722FF973-2894-4598-81EA-4C77D0E3C387}" destId="{066838A7-C328-4FA4-80F2-475B24FCB03F}" srcOrd="0" destOrd="0" presId="urn:microsoft.com/office/officeart/2005/8/layout/cycle4"/>
    <dgm:cxn modelId="{F184E604-A109-4791-9037-43F4E43ACE66}" type="presParOf" srcId="{722FF973-2894-4598-81EA-4C77D0E3C387}" destId="{5FE29D7A-A814-49DC-AE3A-8515C8D1C1D3}" srcOrd="1" destOrd="0" presId="urn:microsoft.com/office/officeart/2005/8/layout/cycle4"/>
    <dgm:cxn modelId="{1C2B6A09-D232-45F1-AC02-760FC11BB58F}" type="presParOf" srcId="{D4AADBDA-F3E7-486D-AF57-EF5A57DC8BF0}" destId="{003BAA32-3143-400F-B480-7EA64DBEB644}" srcOrd="4" destOrd="0" presId="urn:microsoft.com/office/officeart/2005/8/layout/cycle4"/>
    <dgm:cxn modelId="{BB30C6BD-4620-4E12-8998-0451C0DA8910}" type="presParOf" srcId="{52594E4C-9D75-4C06-953B-E43DEACE0A6C}" destId="{9D710DD5-DB21-47E0-A790-C7B656AB8872}" srcOrd="1" destOrd="0" presId="urn:microsoft.com/office/officeart/2005/8/layout/cycle4"/>
    <dgm:cxn modelId="{6E5642B7-A43E-46AF-8111-81114DF07FC7}" type="presParOf" srcId="{9D710DD5-DB21-47E0-A790-C7B656AB8872}" destId="{86D38DF9-0816-4A1A-A7EC-52F07BD33F75}" srcOrd="0" destOrd="0" presId="urn:microsoft.com/office/officeart/2005/8/layout/cycle4"/>
    <dgm:cxn modelId="{1B9F3375-DD38-429B-B131-C2DE12331E87}" type="presParOf" srcId="{9D710DD5-DB21-47E0-A790-C7B656AB8872}" destId="{926DA389-D3A9-4899-A84D-27F07CD8C332}" srcOrd="1" destOrd="0" presId="urn:microsoft.com/office/officeart/2005/8/layout/cycle4"/>
    <dgm:cxn modelId="{C105274A-B6F6-4097-A9A3-BE476A95199A}" type="presParOf" srcId="{9D710DD5-DB21-47E0-A790-C7B656AB8872}" destId="{F59A9F9D-4D0F-4E92-A182-D28D593EAF1B}" srcOrd="2" destOrd="0" presId="urn:microsoft.com/office/officeart/2005/8/layout/cycle4"/>
    <dgm:cxn modelId="{EFBCACD9-391E-469F-95F2-D6D7344AB484}" type="presParOf" srcId="{9D710DD5-DB21-47E0-A790-C7B656AB8872}" destId="{28382793-3F73-4FB5-A78A-E92962CD4DAF}" srcOrd="3" destOrd="0" presId="urn:microsoft.com/office/officeart/2005/8/layout/cycle4"/>
    <dgm:cxn modelId="{74E7B7FA-CAF7-460E-A56F-D03F3181DE72}" type="presParOf" srcId="{9D710DD5-DB21-47E0-A790-C7B656AB8872}" destId="{13828E04-E214-4386-9345-B5C8174D00D3}" srcOrd="4" destOrd="0" presId="urn:microsoft.com/office/officeart/2005/8/layout/cycle4"/>
    <dgm:cxn modelId="{FBD041E5-0458-4EF1-8A0C-99813F21FE9F}" type="presParOf" srcId="{52594E4C-9D75-4C06-953B-E43DEACE0A6C}" destId="{E90964E7-976F-4FC2-846C-6E9C9D514B5F}" srcOrd="2" destOrd="0" presId="urn:microsoft.com/office/officeart/2005/8/layout/cycle4"/>
    <dgm:cxn modelId="{DDBAFCF9-505F-428D-BC74-700A75880163}" type="presParOf" srcId="{52594E4C-9D75-4C06-953B-E43DEACE0A6C}" destId="{CE428547-4202-45B9-8F99-45B11D02DFC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651F18-A13A-430D-8396-0424A5FBC61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FA9798-2936-4021-8544-4566736C3F72}">
      <dgm:prSet phldrT="[Text]" custT="1"/>
      <dgm:spPr/>
      <dgm:t>
        <a:bodyPr/>
        <a:lstStyle/>
        <a:p>
          <a:r>
            <a:rPr lang="en-US" sz="2000" dirty="0" smtClean="0">
              <a:latin typeface="Aharoni" panose="02010803020104030203" pitchFamily="2" charset="-79"/>
              <a:cs typeface="Aharoni" panose="02010803020104030203" pitchFamily="2" charset="-79"/>
            </a:rPr>
            <a:t>Conditional Cash Transfer (CCT) </a:t>
          </a:r>
          <a:r>
            <a:rPr lang="en-US" sz="1400" dirty="0" smtClean="0">
              <a:latin typeface="Aharoni" panose="02010803020104030203" pitchFamily="2" charset="-79"/>
              <a:cs typeface="Aharoni" panose="02010803020104030203" pitchFamily="2" charset="-79"/>
            </a:rPr>
            <a:t>: </a:t>
          </a:r>
          <a:r>
            <a:rPr lang="en-US" sz="1800" dirty="0" smtClean="0"/>
            <a:t>targets provision of 1 million poor and vulnerable households in rural locations, with N 5,000 monthly cash transfers</a:t>
          </a:r>
        </a:p>
        <a:p>
          <a:endParaRPr lang="en-US" sz="100" b="1" dirty="0" smtClean="0"/>
        </a:p>
        <a:p>
          <a:r>
            <a:rPr lang="en-US" sz="2000" b="1" dirty="0" smtClean="0"/>
            <a:t>Result: 622,649 Beneficiary H/Holds; 439,859</a:t>
          </a:r>
          <a:r>
            <a:rPr lang="en-US" sz="2000" dirty="0" smtClean="0"/>
            <a:t> Captured in NSR with </a:t>
          </a:r>
          <a:r>
            <a:rPr lang="en-US" sz="2000" b="1" dirty="0" smtClean="0"/>
            <a:t>293,973</a:t>
          </a:r>
          <a:r>
            <a:rPr lang="en-US" sz="2000" dirty="0" smtClean="0"/>
            <a:t> women from 9567 Rural Communities</a:t>
          </a:r>
          <a:endParaRPr lang="en-US" sz="2000" dirty="0"/>
        </a:p>
      </dgm:t>
    </dgm:pt>
    <dgm:pt modelId="{84C389D1-5696-47F1-B81B-B89B74CDC5E2}" type="parTrans" cxnId="{CED37F74-203B-47C9-B7E7-8CDAC02C9D0C}">
      <dgm:prSet/>
      <dgm:spPr/>
      <dgm:t>
        <a:bodyPr/>
        <a:lstStyle/>
        <a:p>
          <a:endParaRPr lang="en-US"/>
        </a:p>
      </dgm:t>
    </dgm:pt>
    <dgm:pt modelId="{1E175984-8817-444D-B5F5-9DABB5802FB3}" type="sibTrans" cxnId="{CED37F74-203B-47C9-B7E7-8CDAC02C9D0C}">
      <dgm:prSet/>
      <dgm:spPr/>
      <dgm:t>
        <a:bodyPr/>
        <a:lstStyle/>
        <a:p>
          <a:endParaRPr lang="en-US"/>
        </a:p>
      </dgm:t>
    </dgm:pt>
    <dgm:pt modelId="{7A94B107-B1DB-4A2D-A7CB-33A2B47D657A}">
      <dgm:prSet phldrT="[Text]" custT="1"/>
      <dgm:spPr/>
      <dgm:t>
        <a:bodyPr/>
        <a:lstStyle/>
        <a:p>
          <a:r>
            <a:rPr lang="en-US" sz="2000" dirty="0" smtClean="0">
              <a:latin typeface="Aharoni" panose="02010803020104030203" pitchFamily="2" charset="-79"/>
              <a:cs typeface="Aharoni" panose="02010803020104030203" pitchFamily="2" charset="-79"/>
            </a:rPr>
            <a:t>Home-Grown School Feeding(HGSF):</a:t>
          </a:r>
          <a:r>
            <a:rPr lang="en-US" sz="24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GB" sz="1800" dirty="0" smtClean="0"/>
            <a:t>provide 5.5 million school children, including girls with one nutritious meal/day using food locally grown by farmers</a:t>
          </a:r>
        </a:p>
        <a:p>
          <a:endParaRPr lang="en-GB" sz="600" dirty="0" smtClean="0"/>
        </a:p>
        <a:p>
          <a:r>
            <a:rPr lang="en-GB" sz="1800" b="1" dirty="0" smtClean="0"/>
            <a:t>Results: </a:t>
          </a:r>
          <a:r>
            <a:rPr lang="is-IS" sz="1800" b="1" dirty="0" smtClean="0"/>
            <a:t>6,044,625 </a:t>
          </a:r>
          <a:r>
            <a:rPr lang="en-US" sz="1800" b="1" dirty="0" smtClean="0"/>
            <a:t>pupils </a:t>
          </a:r>
          <a:r>
            <a:rPr lang="en-US" sz="1800" dirty="0" smtClean="0"/>
            <a:t>are fed daily in </a:t>
          </a:r>
          <a:r>
            <a:rPr lang="en-US" sz="1800" b="1" dirty="0" smtClean="0"/>
            <a:t>20 </a:t>
          </a:r>
          <a:r>
            <a:rPr lang="en-US" sz="1800" dirty="0" smtClean="0"/>
            <a:t>States by </a:t>
          </a:r>
          <a:r>
            <a:rPr lang="en-US" sz="1800" b="1" dirty="0" smtClean="0"/>
            <a:t>61</a:t>
          </a:r>
          <a:r>
            <a:rPr lang="uk-UA" sz="1800" b="1" dirty="0" smtClean="0"/>
            <a:t>,</a:t>
          </a:r>
          <a:r>
            <a:rPr lang="en-US" sz="1800" b="1" dirty="0" smtClean="0"/>
            <a:t>352 </a:t>
          </a:r>
          <a:r>
            <a:rPr lang="en-US" sz="1800" dirty="0" smtClean="0"/>
            <a:t>cooks in </a:t>
          </a:r>
          <a:r>
            <a:rPr lang="is-IS" sz="1800" b="1" dirty="0" smtClean="0"/>
            <a:t>33,981 </a:t>
          </a:r>
          <a:r>
            <a:rPr lang="en-US" sz="1800" dirty="0" smtClean="0"/>
            <a:t>primary schools, mopping up the </a:t>
          </a:r>
          <a:r>
            <a:rPr lang="en-US" sz="1800" b="1" dirty="0" smtClean="0"/>
            <a:t>over 10.5 million </a:t>
          </a:r>
          <a:r>
            <a:rPr lang="en-US" sz="1800" b="1" dirty="0" smtClean="0"/>
            <a:t>out of school </a:t>
          </a:r>
          <a:r>
            <a:rPr lang="en-US" sz="1800" b="1" dirty="0" smtClean="0"/>
            <a:t>children</a:t>
          </a:r>
          <a:r>
            <a:rPr lang="en-US" sz="1800" dirty="0" smtClean="0"/>
            <a:t>.</a:t>
          </a:r>
          <a:endParaRPr lang="en-US" sz="1800" dirty="0"/>
        </a:p>
      </dgm:t>
    </dgm:pt>
    <dgm:pt modelId="{B9ECA2F5-2418-4DB4-A9EC-279A9E1CCABF}" type="parTrans" cxnId="{E00908A9-7EA2-4AC3-B53C-54A7CD29B80F}">
      <dgm:prSet/>
      <dgm:spPr/>
      <dgm:t>
        <a:bodyPr/>
        <a:lstStyle/>
        <a:p>
          <a:endParaRPr lang="en-US"/>
        </a:p>
      </dgm:t>
    </dgm:pt>
    <dgm:pt modelId="{A62B6AB6-B375-4A50-95AF-1CE44E944DC9}" type="sibTrans" cxnId="{E00908A9-7EA2-4AC3-B53C-54A7CD29B80F}">
      <dgm:prSet/>
      <dgm:spPr/>
      <dgm:t>
        <a:bodyPr/>
        <a:lstStyle/>
        <a:p>
          <a:endParaRPr lang="en-US"/>
        </a:p>
      </dgm:t>
    </dgm:pt>
    <dgm:pt modelId="{5D4DC0E7-7634-4ADB-8110-5397E35DBB5F}">
      <dgm:prSet phldrT="[Text]" custT="1"/>
      <dgm:spPr/>
      <dgm:t>
        <a:bodyPr/>
        <a:lstStyle/>
        <a:p>
          <a:r>
            <a:rPr lang="en-US" sz="2000" b="1" dirty="0" smtClean="0">
              <a:latin typeface="Aharoni" panose="02010803020104030203" pitchFamily="2" charset="-79"/>
              <a:cs typeface="Aharoni" panose="02010803020104030203" pitchFamily="2" charset="-79"/>
            </a:rPr>
            <a:t>Science, Technology, Engineering &amp; Mathematics (STEM): </a:t>
          </a:r>
          <a:r>
            <a:rPr lang="en-US" sz="1800" dirty="0" smtClean="0"/>
            <a:t>A national bursary initiative to provide financial support to students especially young girls from rural areas studying Education, Engineering, Science, Technology &amp; Mathematics </a:t>
          </a:r>
        </a:p>
        <a:p>
          <a:r>
            <a:rPr lang="en-US" sz="1800" b="1" dirty="0" smtClean="0"/>
            <a:t>Results: </a:t>
          </a:r>
          <a:r>
            <a:rPr lang="en-US" sz="1800" dirty="0" smtClean="0"/>
            <a:t>Eight innovation hubs across the country to extend technology to rural communities - </a:t>
          </a:r>
          <a:r>
            <a:rPr lang="en-GB" sz="1800" b="1" dirty="0" smtClean="0"/>
            <a:t>North East </a:t>
          </a:r>
          <a:r>
            <a:rPr lang="en-GB" sz="1800" b="1" dirty="0" err="1" smtClean="0"/>
            <a:t>Makeathon</a:t>
          </a:r>
          <a:r>
            <a:rPr lang="en-GB" sz="1800" dirty="0" smtClean="0"/>
            <a:t> &amp; </a:t>
          </a:r>
          <a:r>
            <a:rPr lang="en-GB" sz="1800" b="1" dirty="0" smtClean="0"/>
            <a:t>Lagos Climate Change </a:t>
          </a:r>
          <a:r>
            <a:rPr lang="en-GB" sz="1800" dirty="0" smtClean="0"/>
            <a:t>Hubs.</a:t>
          </a:r>
          <a:endParaRPr lang="en-US" sz="1800" dirty="0"/>
        </a:p>
      </dgm:t>
    </dgm:pt>
    <dgm:pt modelId="{76FEF23F-3DE5-40C3-801C-59DE593DAC91}" type="parTrans" cxnId="{0EF4B943-6A9C-4E51-8483-74732C2433D2}">
      <dgm:prSet/>
      <dgm:spPr/>
      <dgm:t>
        <a:bodyPr/>
        <a:lstStyle/>
        <a:p>
          <a:endParaRPr lang="en-US"/>
        </a:p>
      </dgm:t>
    </dgm:pt>
    <dgm:pt modelId="{61229E36-F71F-42E6-BFD0-81D939A28A52}" type="sibTrans" cxnId="{0EF4B943-6A9C-4E51-8483-74732C2433D2}">
      <dgm:prSet/>
      <dgm:spPr/>
      <dgm:t>
        <a:bodyPr/>
        <a:lstStyle/>
        <a:p>
          <a:endParaRPr lang="en-US"/>
        </a:p>
      </dgm:t>
    </dgm:pt>
    <dgm:pt modelId="{EAB150EA-DD66-46C3-822F-D22028D0C418}" type="pres">
      <dgm:prSet presAssocID="{C3651F18-A13A-430D-8396-0424A5FBC61E}" presName="compositeShape" presStyleCnt="0">
        <dgm:presLayoutVars>
          <dgm:dir/>
          <dgm:resizeHandles/>
        </dgm:presLayoutVars>
      </dgm:prSet>
      <dgm:spPr/>
    </dgm:pt>
    <dgm:pt modelId="{046F94D4-6EC2-46A9-884B-4020E0ABE278}" type="pres">
      <dgm:prSet presAssocID="{C3651F18-A13A-430D-8396-0424A5FBC61E}" presName="pyramid" presStyleLbl="node1" presStyleIdx="0" presStyleCnt="1"/>
      <dgm:spPr/>
    </dgm:pt>
    <dgm:pt modelId="{B2270371-BAFE-4DA6-BABE-7BD27ACD7290}" type="pres">
      <dgm:prSet presAssocID="{C3651F18-A13A-430D-8396-0424A5FBC61E}" presName="theList" presStyleCnt="0"/>
      <dgm:spPr/>
    </dgm:pt>
    <dgm:pt modelId="{4A9548C1-1F12-4575-B1BB-13216E11EFBD}" type="pres">
      <dgm:prSet presAssocID="{18FA9798-2936-4021-8544-4566736C3F72}" presName="aNode" presStyleLbl="fgAcc1" presStyleIdx="0" presStyleCnt="3" custScaleX="262688" custScaleY="409840" custLinFactY="-108349" custLinFactNeighborX="-10564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68F39-6CED-4C00-9D4A-EDD39B784B47}" type="pres">
      <dgm:prSet presAssocID="{18FA9798-2936-4021-8544-4566736C3F72}" presName="aSpace" presStyleCnt="0"/>
      <dgm:spPr/>
    </dgm:pt>
    <dgm:pt modelId="{4952B0E4-F903-4712-80BE-7E280FA03678}" type="pres">
      <dgm:prSet presAssocID="{7A94B107-B1DB-4A2D-A7CB-33A2B47D657A}" presName="aNode" presStyleLbl="fgAcc1" presStyleIdx="1" presStyleCnt="3" custScaleX="277408" custScaleY="372165" custLinFactY="-60665" custLinFactNeighborX="-362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49A7B-441F-4486-9F21-77002B1A13DB}" type="pres">
      <dgm:prSet presAssocID="{7A94B107-B1DB-4A2D-A7CB-33A2B47D657A}" presName="aSpace" presStyleCnt="0"/>
      <dgm:spPr/>
    </dgm:pt>
    <dgm:pt modelId="{AE03B58B-3AEB-48A5-8551-7FA8A1360956}" type="pres">
      <dgm:prSet presAssocID="{5D4DC0E7-7634-4ADB-8110-5397E35DBB5F}" presName="aNode" presStyleLbl="fgAcc1" presStyleIdx="2" presStyleCnt="3" custScaleX="285400" custScaleY="590793" custLinFactY="42217" custLinFactNeighborX="-54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7ADD8-212D-4411-B4AD-D8CDDD4CF436}" type="pres">
      <dgm:prSet presAssocID="{5D4DC0E7-7634-4ADB-8110-5397E35DBB5F}" presName="aSpace" presStyleCnt="0"/>
      <dgm:spPr/>
    </dgm:pt>
  </dgm:ptLst>
  <dgm:cxnLst>
    <dgm:cxn modelId="{CED37F74-203B-47C9-B7E7-8CDAC02C9D0C}" srcId="{C3651F18-A13A-430D-8396-0424A5FBC61E}" destId="{18FA9798-2936-4021-8544-4566736C3F72}" srcOrd="0" destOrd="0" parTransId="{84C389D1-5696-47F1-B81B-B89B74CDC5E2}" sibTransId="{1E175984-8817-444D-B5F5-9DABB5802FB3}"/>
    <dgm:cxn modelId="{FC22E5FE-F780-4048-A098-A302B0B91584}" type="presOf" srcId="{7A94B107-B1DB-4A2D-A7CB-33A2B47D657A}" destId="{4952B0E4-F903-4712-80BE-7E280FA03678}" srcOrd="0" destOrd="0" presId="urn:microsoft.com/office/officeart/2005/8/layout/pyramid2"/>
    <dgm:cxn modelId="{746E6EFA-D214-4BF4-95C1-98BBF4FCCEFE}" type="presOf" srcId="{18FA9798-2936-4021-8544-4566736C3F72}" destId="{4A9548C1-1F12-4575-B1BB-13216E11EFBD}" srcOrd="0" destOrd="0" presId="urn:microsoft.com/office/officeart/2005/8/layout/pyramid2"/>
    <dgm:cxn modelId="{179378D6-5144-4A28-AE59-44DF129126CF}" type="presOf" srcId="{5D4DC0E7-7634-4ADB-8110-5397E35DBB5F}" destId="{AE03B58B-3AEB-48A5-8551-7FA8A1360956}" srcOrd="0" destOrd="0" presId="urn:microsoft.com/office/officeart/2005/8/layout/pyramid2"/>
    <dgm:cxn modelId="{88835274-375E-4AE5-8AE7-A3E412B563DF}" type="presOf" srcId="{C3651F18-A13A-430D-8396-0424A5FBC61E}" destId="{EAB150EA-DD66-46C3-822F-D22028D0C418}" srcOrd="0" destOrd="0" presId="urn:microsoft.com/office/officeart/2005/8/layout/pyramid2"/>
    <dgm:cxn modelId="{E00908A9-7EA2-4AC3-B53C-54A7CD29B80F}" srcId="{C3651F18-A13A-430D-8396-0424A5FBC61E}" destId="{7A94B107-B1DB-4A2D-A7CB-33A2B47D657A}" srcOrd="1" destOrd="0" parTransId="{B9ECA2F5-2418-4DB4-A9EC-279A9E1CCABF}" sibTransId="{A62B6AB6-B375-4A50-95AF-1CE44E944DC9}"/>
    <dgm:cxn modelId="{0EF4B943-6A9C-4E51-8483-74732C2433D2}" srcId="{C3651F18-A13A-430D-8396-0424A5FBC61E}" destId="{5D4DC0E7-7634-4ADB-8110-5397E35DBB5F}" srcOrd="2" destOrd="0" parTransId="{76FEF23F-3DE5-40C3-801C-59DE593DAC91}" sibTransId="{61229E36-F71F-42E6-BFD0-81D939A28A52}"/>
    <dgm:cxn modelId="{5F89CAAD-377A-4891-98A1-92288453EABA}" type="presParOf" srcId="{EAB150EA-DD66-46C3-822F-D22028D0C418}" destId="{046F94D4-6EC2-46A9-884B-4020E0ABE278}" srcOrd="0" destOrd="0" presId="urn:microsoft.com/office/officeart/2005/8/layout/pyramid2"/>
    <dgm:cxn modelId="{4FF28CD5-00F4-44C0-A52B-231734578AF1}" type="presParOf" srcId="{EAB150EA-DD66-46C3-822F-D22028D0C418}" destId="{B2270371-BAFE-4DA6-BABE-7BD27ACD7290}" srcOrd="1" destOrd="0" presId="urn:microsoft.com/office/officeart/2005/8/layout/pyramid2"/>
    <dgm:cxn modelId="{65CD818D-53ED-47B2-B897-57B71FA08FC7}" type="presParOf" srcId="{B2270371-BAFE-4DA6-BABE-7BD27ACD7290}" destId="{4A9548C1-1F12-4575-B1BB-13216E11EFBD}" srcOrd="0" destOrd="0" presId="urn:microsoft.com/office/officeart/2005/8/layout/pyramid2"/>
    <dgm:cxn modelId="{3B6A4160-49A3-4020-A8F2-88A90AE5ADCE}" type="presParOf" srcId="{B2270371-BAFE-4DA6-BABE-7BD27ACD7290}" destId="{64968F39-6CED-4C00-9D4A-EDD39B784B47}" srcOrd="1" destOrd="0" presId="urn:microsoft.com/office/officeart/2005/8/layout/pyramid2"/>
    <dgm:cxn modelId="{BB4A9264-93A0-4CA3-9513-3C83FC9F2D27}" type="presParOf" srcId="{B2270371-BAFE-4DA6-BABE-7BD27ACD7290}" destId="{4952B0E4-F903-4712-80BE-7E280FA03678}" srcOrd="2" destOrd="0" presId="urn:microsoft.com/office/officeart/2005/8/layout/pyramid2"/>
    <dgm:cxn modelId="{9AE8AFC9-450B-411F-9693-0AF05BB81FA0}" type="presParOf" srcId="{B2270371-BAFE-4DA6-BABE-7BD27ACD7290}" destId="{52B49A7B-441F-4486-9F21-77002B1A13DB}" srcOrd="3" destOrd="0" presId="urn:microsoft.com/office/officeart/2005/8/layout/pyramid2"/>
    <dgm:cxn modelId="{EB6A140B-87A3-4AA6-913C-EEF8FDD9A01F}" type="presParOf" srcId="{B2270371-BAFE-4DA6-BABE-7BD27ACD7290}" destId="{AE03B58B-3AEB-48A5-8551-7FA8A1360956}" srcOrd="4" destOrd="0" presId="urn:microsoft.com/office/officeart/2005/8/layout/pyramid2"/>
    <dgm:cxn modelId="{A5B2F387-18DC-4D1B-B1AA-316751FF23A7}" type="presParOf" srcId="{B2270371-BAFE-4DA6-BABE-7BD27ACD7290}" destId="{0337ADD8-212D-4411-B4AD-D8CDDD4CF43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61BE31-EBCD-42E7-B3BA-19476FF5681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E919ADC-18AE-4B4F-8D8F-2F48F0CF75AC}">
      <dgm:prSet custT="1"/>
      <dgm:spPr/>
      <dgm:t>
        <a:bodyPr/>
        <a:lstStyle/>
        <a:p>
          <a:r>
            <a:rPr lang="en-US" sz="1800" b="1" dirty="0" smtClean="0">
              <a:latin typeface="Aharoni" panose="02010803020104030203" pitchFamily="2" charset="-79"/>
              <a:cs typeface="Aharoni" panose="02010803020104030203" pitchFamily="2" charset="-79"/>
            </a:rPr>
            <a:t>Job Creation and Youth Employment Programme (N-Power): </a:t>
          </a:r>
          <a:r>
            <a:rPr lang="en-US" sz="1600" b="1" dirty="0" smtClean="0"/>
            <a:t>S</a:t>
          </a:r>
          <a:r>
            <a:rPr lang="en-US" sz="1600" dirty="0" smtClean="0"/>
            <a:t>upports young Nigerians to acquire and develop life-long skills and become solution providers in rural communities while contributing as players in the domestic and global markets</a:t>
          </a:r>
        </a:p>
        <a:p>
          <a:r>
            <a:rPr lang="en-US" sz="1600" b="1" dirty="0" smtClean="0"/>
            <a:t>Results: 200,000 N-Power graduates have been successfully deployed</a:t>
          </a:r>
          <a:r>
            <a:rPr lang="en-US" sz="1600" dirty="0" smtClean="0"/>
            <a:t> to serve local communities &amp; </a:t>
          </a:r>
          <a:r>
            <a:rPr lang="en-US" sz="1600" b="1" dirty="0" smtClean="0"/>
            <a:t>300,000 graduate volunteers </a:t>
          </a:r>
          <a:r>
            <a:rPr lang="en-US" sz="1600" dirty="0" smtClean="0"/>
            <a:t>pre-selected</a:t>
          </a:r>
          <a:endParaRPr lang="en-US" sz="1600" dirty="0"/>
        </a:p>
      </dgm:t>
    </dgm:pt>
    <dgm:pt modelId="{DB5CE44B-304B-4052-829F-329FA6897F40}" type="parTrans" cxnId="{09F53084-D651-4DB7-94EB-655E9B2F16D0}">
      <dgm:prSet/>
      <dgm:spPr/>
      <dgm:t>
        <a:bodyPr/>
        <a:lstStyle/>
        <a:p>
          <a:endParaRPr lang="en-US"/>
        </a:p>
      </dgm:t>
    </dgm:pt>
    <dgm:pt modelId="{E7B823AB-1F92-4F66-A9CB-F346DB4E7D75}" type="sibTrans" cxnId="{09F53084-D651-4DB7-94EB-655E9B2F16D0}">
      <dgm:prSet/>
      <dgm:spPr/>
      <dgm:t>
        <a:bodyPr/>
        <a:lstStyle/>
        <a:p>
          <a:endParaRPr lang="en-US"/>
        </a:p>
      </dgm:t>
    </dgm:pt>
    <dgm:pt modelId="{4A236CA7-9A36-4895-8B59-7AFBA4700CFB}">
      <dgm:prSet custT="1"/>
      <dgm:spPr/>
      <dgm:t>
        <a:bodyPr/>
        <a:lstStyle/>
        <a:p>
          <a:r>
            <a:rPr lang="en-US" sz="2000" b="1" dirty="0" smtClean="0">
              <a:latin typeface="Aharoni" panose="02010803020104030203" pitchFamily="2" charset="-79"/>
              <a:cs typeface="Aharoni" panose="02010803020104030203" pitchFamily="2" charset="-79"/>
            </a:rPr>
            <a:t>Government Enterprise and Empowerment Programme (GEEP)</a:t>
          </a:r>
          <a:r>
            <a:rPr lang="en-US" sz="2000" dirty="0" smtClean="0">
              <a:latin typeface="Aharoni" panose="02010803020104030203" pitchFamily="2" charset="-79"/>
              <a:cs typeface="Aharoni" panose="02010803020104030203" pitchFamily="2" charset="-79"/>
            </a:rPr>
            <a:t>, also known as </a:t>
          </a:r>
          <a:r>
            <a:rPr lang="en-US" sz="2000" b="1" dirty="0" smtClean="0">
              <a:latin typeface="Aharoni" panose="02010803020104030203" pitchFamily="2" charset="-79"/>
              <a:cs typeface="Aharoni" panose="02010803020104030203" pitchFamily="2" charset="-79"/>
            </a:rPr>
            <a:t>‘Market Moni’ with NAWEF as Dedicated Women Component: </a:t>
          </a:r>
          <a:r>
            <a:rPr lang="en-US" sz="1800" b="1" dirty="0" smtClean="0"/>
            <a:t>P</a:t>
          </a:r>
          <a:r>
            <a:rPr lang="en-GB" sz="1800" dirty="0" err="1" smtClean="0"/>
            <a:t>rovides</a:t>
          </a:r>
          <a:r>
            <a:rPr lang="en-GB" sz="1800" dirty="0" smtClean="0"/>
            <a:t> </a:t>
          </a:r>
          <a:r>
            <a:rPr lang="en-GB" sz="1800" b="1" dirty="0" smtClean="0"/>
            <a:t> </a:t>
          </a:r>
          <a:r>
            <a:rPr lang="en-GB" sz="1800" dirty="0" smtClean="0"/>
            <a:t>micro lending to </a:t>
          </a:r>
          <a:r>
            <a:rPr lang="en-GB" sz="1800" b="1" dirty="0" smtClean="0"/>
            <a:t>1.66 million </a:t>
          </a:r>
          <a:r>
            <a:rPr lang="en-GB" sz="1800" dirty="0" smtClean="0"/>
            <a:t>businesses at the base of the financial pyramid. Beneficiaries typically traders &amp; often women cooperatives, market women, enterprising youth &amp; farmers largely residing in rural areas with </a:t>
          </a:r>
          <a:r>
            <a:rPr lang="en-GB" sz="1800" b="1" dirty="0" smtClean="0"/>
            <a:t>$164 million earmarked </a:t>
          </a:r>
          <a:r>
            <a:rPr lang="en-GB" sz="1800" dirty="0" smtClean="0"/>
            <a:t>for GEEP and </a:t>
          </a:r>
          <a:r>
            <a:rPr lang="en-US" sz="1800" b="1" dirty="0" smtClean="0"/>
            <a:t>$1.56 million</a:t>
          </a:r>
          <a:r>
            <a:rPr lang="en-US" sz="1800" dirty="0" smtClean="0"/>
            <a:t> for </a:t>
          </a:r>
          <a:r>
            <a:rPr lang="en-US" sz="1800" b="1" dirty="0" smtClean="0"/>
            <a:t>NAWEF</a:t>
          </a:r>
          <a:endParaRPr lang="en-GB" sz="1800" b="1" dirty="0" smtClean="0"/>
        </a:p>
        <a:p>
          <a:r>
            <a:rPr lang="en-GB" sz="1800" b="1" dirty="0" smtClean="0"/>
            <a:t>Results:  </a:t>
          </a:r>
          <a:r>
            <a:rPr lang="cs-CZ" sz="1800" b="1" dirty="0" smtClean="0"/>
            <a:t>259,451</a:t>
          </a:r>
          <a:r>
            <a:rPr lang="en-GB" sz="1800" b="1" dirty="0" smtClean="0"/>
            <a:t> GEEP Loans  disbursed </a:t>
          </a:r>
          <a:r>
            <a:rPr lang="en-GB" sz="1800" b="0" dirty="0" smtClean="0"/>
            <a:t>with additional </a:t>
          </a:r>
          <a:r>
            <a:rPr lang="is-IS" sz="1800" b="1" dirty="0" smtClean="0"/>
            <a:t>478,388 </a:t>
          </a:r>
          <a:r>
            <a:rPr lang="en-GB" sz="1800" dirty="0" smtClean="0"/>
            <a:t>eligible beneficiaries  under processing</a:t>
          </a:r>
          <a:r>
            <a:rPr lang="en-GB" sz="1800" b="1" dirty="0" smtClean="0"/>
            <a:t>; 4,979 NAWEF beneficiaries in 6 Pilot States; </a:t>
          </a:r>
          <a:endParaRPr lang="en-US" sz="1800" dirty="0"/>
        </a:p>
      </dgm:t>
    </dgm:pt>
    <dgm:pt modelId="{0D75C0CE-66F4-45C0-83AB-5653CB7B7A71}" type="parTrans" cxnId="{40FDF086-E3D7-4845-9F98-0E49D4AE03BB}">
      <dgm:prSet/>
      <dgm:spPr/>
      <dgm:t>
        <a:bodyPr/>
        <a:lstStyle/>
        <a:p>
          <a:endParaRPr lang="en-US"/>
        </a:p>
      </dgm:t>
    </dgm:pt>
    <dgm:pt modelId="{6080C0A5-A8E2-4E0A-9138-4C5917B588C0}" type="sibTrans" cxnId="{40FDF086-E3D7-4845-9F98-0E49D4AE03BB}">
      <dgm:prSet/>
      <dgm:spPr/>
      <dgm:t>
        <a:bodyPr/>
        <a:lstStyle/>
        <a:p>
          <a:endParaRPr lang="en-US"/>
        </a:p>
      </dgm:t>
    </dgm:pt>
    <dgm:pt modelId="{C53F0B76-3728-4410-9596-4567D7A8883C}" type="pres">
      <dgm:prSet presAssocID="{9161BE31-EBCD-42E7-B3BA-19476FF5681E}" presName="compositeShape" presStyleCnt="0">
        <dgm:presLayoutVars>
          <dgm:dir/>
          <dgm:resizeHandles/>
        </dgm:presLayoutVars>
      </dgm:prSet>
      <dgm:spPr/>
    </dgm:pt>
    <dgm:pt modelId="{B9C52245-06B7-4C30-BDF3-4E388380B49D}" type="pres">
      <dgm:prSet presAssocID="{9161BE31-EBCD-42E7-B3BA-19476FF5681E}" presName="pyramid" presStyleLbl="node1" presStyleIdx="0" presStyleCnt="1"/>
      <dgm:spPr/>
    </dgm:pt>
    <dgm:pt modelId="{F82ABD42-AFB8-40B9-9219-BEE044E4EE58}" type="pres">
      <dgm:prSet presAssocID="{9161BE31-EBCD-42E7-B3BA-19476FF5681E}" presName="theList" presStyleCnt="0"/>
      <dgm:spPr/>
    </dgm:pt>
    <dgm:pt modelId="{D7CD7963-34DB-4485-AA11-110FE9EC401E}" type="pres">
      <dgm:prSet presAssocID="{5E919ADC-18AE-4B4F-8D8F-2F48F0CF75AC}" presName="aNode" presStyleLbl="fgAcc1" presStyleIdx="0" presStyleCnt="2" custScaleX="312568" custScaleY="171877" custLinFactY="-2904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2F5F9-D82B-453A-A50B-F5445D7ABF16}" type="pres">
      <dgm:prSet presAssocID="{5E919ADC-18AE-4B4F-8D8F-2F48F0CF75AC}" presName="aSpace" presStyleCnt="0"/>
      <dgm:spPr/>
    </dgm:pt>
    <dgm:pt modelId="{8C61BB13-565C-423B-B90B-312740022D83}" type="pres">
      <dgm:prSet presAssocID="{4A236CA7-9A36-4895-8B59-7AFBA4700CFB}" presName="aNode" presStyleLbl="fgAcc1" presStyleIdx="1" presStyleCnt="2" custScaleX="310780" custScaleY="186295" custLinFactNeighborX="-4023" custLinFactNeighborY="-22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EB24B-C019-4AD3-B873-6C53A735C3BA}" type="pres">
      <dgm:prSet presAssocID="{4A236CA7-9A36-4895-8B59-7AFBA4700CFB}" presName="aSpace" presStyleCnt="0"/>
      <dgm:spPr/>
    </dgm:pt>
  </dgm:ptLst>
  <dgm:cxnLst>
    <dgm:cxn modelId="{64AE9FB6-89E4-4957-B540-6CB56BA173B1}" type="presOf" srcId="{9161BE31-EBCD-42E7-B3BA-19476FF5681E}" destId="{C53F0B76-3728-4410-9596-4567D7A8883C}" srcOrd="0" destOrd="0" presId="urn:microsoft.com/office/officeart/2005/8/layout/pyramid2"/>
    <dgm:cxn modelId="{63F102C1-AED6-421E-9263-E79411672F98}" type="presOf" srcId="{5E919ADC-18AE-4B4F-8D8F-2F48F0CF75AC}" destId="{D7CD7963-34DB-4485-AA11-110FE9EC401E}" srcOrd="0" destOrd="0" presId="urn:microsoft.com/office/officeart/2005/8/layout/pyramid2"/>
    <dgm:cxn modelId="{A45A3708-23E9-409E-8F69-AADF39493224}" type="presOf" srcId="{4A236CA7-9A36-4895-8B59-7AFBA4700CFB}" destId="{8C61BB13-565C-423B-B90B-312740022D83}" srcOrd="0" destOrd="0" presId="urn:microsoft.com/office/officeart/2005/8/layout/pyramid2"/>
    <dgm:cxn modelId="{40FDF086-E3D7-4845-9F98-0E49D4AE03BB}" srcId="{9161BE31-EBCD-42E7-B3BA-19476FF5681E}" destId="{4A236CA7-9A36-4895-8B59-7AFBA4700CFB}" srcOrd="1" destOrd="0" parTransId="{0D75C0CE-66F4-45C0-83AB-5653CB7B7A71}" sibTransId="{6080C0A5-A8E2-4E0A-9138-4C5917B588C0}"/>
    <dgm:cxn modelId="{09F53084-D651-4DB7-94EB-655E9B2F16D0}" srcId="{9161BE31-EBCD-42E7-B3BA-19476FF5681E}" destId="{5E919ADC-18AE-4B4F-8D8F-2F48F0CF75AC}" srcOrd="0" destOrd="0" parTransId="{DB5CE44B-304B-4052-829F-329FA6897F40}" sibTransId="{E7B823AB-1F92-4F66-A9CB-F346DB4E7D75}"/>
    <dgm:cxn modelId="{12B779D7-D016-4F54-8C8D-D56CDBF5E159}" type="presParOf" srcId="{C53F0B76-3728-4410-9596-4567D7A8883C}" destId="{B9C52245-06B7-4C30-BDF3-4E388380B49D}" srcOrd="0" destOrd="0" presId="urn:microsoft.com/office/officeart/2005/8/layout/pyramid2"/>
    <dgm:cxn modelId="{FF9DDD50-8B33-4199-B81B-3794D4591491}" type="presParOf" srcId="{C53F0B76-3728-4410-9596-4567D7A8883C}" destId="{F82ABD42-AFB8-40B9-9219-BEE044E4EE58}" srcOrd="1" destOrd="0" presId="urn:microsoft.com/office/officeart/2005/8/layout/pyramid2"/>
    <dgm:cxn modelId="{6DE570EA-3B6D-44D0-94AB-A6764FA6C250}" type="presParOf" srcId="{F82ABD42-AFB8-40B9-9219-BEE044E4EE58}" destId="{D7CD7963-34DB-4485-AA11-110FE9EC401E}" srcOrd="0" destOrd="0" presId="urn:microsoft.com/office/officeart/2005/8/layout/pyramid2"/>
    <dgm:cxn modelId="{6679E1DD-7B81-4C2E-8D7A-38C2031E4097}" type="presParOf" srcId="{F82ABD42-AFB8-40B9-9219-BEE044E4EE58}" destId="{5BC2F5F9-D82B-453A-A50B-F5445D7ABF16}" srcOrd="1" destOrd="0" presId="urn:microsoft.com/office/officeart/2005/8/layout/pyramid2"/>
    <dgm:cxn modelId="{7759930C-56DE-4F69-896C-8585EF567BA8}" type="presParOf" srcId="{F82ABD42-AFB8-40B9-9219-BEE044E4EE58}" destId="{8C61BB13-565C-423B-B90B-312740022D83}" srcOrd="2" destOrd="0" presId="urn:microsoft.com/office/officeart/2005/8/layout/pyramid2"/>
    <dgm:cxn modelId="{0AA830F3-267F-4D6F-977C-228953D4B2A4}" type="presParOf" srcId="{F82ABD42-AFB8-40B9-9219-BEE044E4EE58}" destId="{C11EB24B-C019-4AD3-B873-6C53A735C3BA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FA45DC-DDF3-4063-932E-107E39F6F40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619F47-A93A-40A3-8CD0-1D05C936EFB0}">
      <dgm:prSet phldrT="[Text]"/>
      <dgm:spPr/>
      <dgm:t>
        <a:bodyPr/>
        <a:lstStyle/>
        <a:p>
          <a:pPr algn="l"/>
          <a:r>
            <a:rPr lang="en-US" dirty="0">
              <a:ea typeface="Calibri" panose="020F0502020204030204" pitchFamily="34" charset="0"/>
            </a:rPr>
            <a:t>(i) </a:t>
          </a:r>
          <a:r>
            <a:rPr lang="en-US" dirty="0" smtClean="0">
              <a:ea typeface="Calibri" panose="020F0502020204030204" pitchFamily="34" charset="0"/>
            </a:rPr>
            <a:t>Internal Strife still threatens women’s livelihoods;</a:t>
          </a:r>
          <a:endParaRPr lang="en-US" dirty="0">
            <a:ea typeface="Calibri" panose="020F0502020204030204" pitchFamily="34" charset="0"/>
          </a:endParaRPr>
        </a:p>
        <a:p>
          <a:pPr algn="l"/>
          <a:r>
            <a:rPr lang="en-US" dirty="0">
              <a:ea typeface="Calibri" panose="020F0502020204030204" pitchFamily="34" charset="0"/>
            </a:rPr>
            <a:t> (ii) </a:t>
          </a:r>
          <a:r>
            <a:rPr lang="en-US" dirty="0" smtClean="0">
              <a:ea typeface="Calibri" panose="020F0502020204030204" pitchFamily="34" charset="0"/>
            </a:rPr>
            <a:t>Notwithstanding gains, Labor </a:t>
          </a:r>
          <a:r>
            <a:rPr lang="en-US" dirty="0">
              <a:ea typeface="Calibri" panose="020F0502020204030204" pitchFamily="34" charset="0"/>
            </a:rPr>
            <a:t>force </a:t>
          </a:r>
          <a:r>
            <a:rPr lang="en-US" dirty="0" smtClean="0">
              <a:ea typeface="Calibri" panose="020F0502020204030204" pitchFamily="34" charset="0"/>
            </a:rPr>
            <a:t>participation of women still </a:t>
          </a:r>
          <a:r>
            <a:rPr lang="en-US" dirty="0">
              <a:ea typeface="Calibri" panose="020F0502020204030204" pitchFamily="34" charset="0"/>
            </a:rPr>
            <a:t>at 63.5% in low-wage labor;</a:t>
          </a:r>
        </a:p>
        <a:p>
          <a:pPr algn="l"/>
          <a:r>
            <a:rPr lang="en-US" dirty="0">
              <a:ea typeface="Calibri" panose="020F0502020204030204" pitchFamily="34" charset="0"/>
            </a:rPr>
            <a:t> (iii)  </a:t>
          </a:r>
          <a:r>
            <a:rPr lang="en-US" dirty="0"/>
            <a:t>Child and Maternal Mortality rates </a:t>
          </a:r>
          <a:r>
            <a:rPr lang="en-US" dirty="0" smtClean="0"/>
            <a:t> still high</a:t>
          </a:r>
          <a:endParaRPr lang="en-US" dirty="0"/>
        </a:p>
      </dgm:t>
    </dgm:pt>
    <dgm:pt modelId="{781C0A3B-2720-4995-AD15-94412DBC93EE}" type="parTrans" cxnId="{ED5C6380-6A77-4C22-9E7A-3EC4306DA767}">
      <dgm:prSet/>
      <dgm:spPr/>
      <dgm:t>
        <a:bodyPr/>
        <a:lstStyle/>
        <a:p>
          <a:endParaRPr lang="en-US"/>
        </a:p>
      </dgm:t>
    </dgm:pt>
    <dgm:pt modelId="{C91EF2CF-9947-48EC-8D41-EF124F910748}" type="sibTrans" cxnId="{ED5C6380-6A77-4C22-9E7A-3EC4306DA767}">
      <dgm:prSet/>
      <dgm:spPr/>
      <dgm:t>
        <a:bodyPr/>
        <a:lstStyle/>
        <a:p>
          <a:endParaRPr lang="en-US"/>
        </a:p>
      </dgm:t>
    </dgm:pt>
    <dgm:pt modelId="{4C4A16A6-150E-45E0-923A-BFB4E50ACD01}">
      <dgm:prSet phldrT="[Text]" custT="1"/>
      <dgm:spPr/>
      <dgm:t>
        <a:bodyPr/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Social Norms </a:t>
          </a:r>
          <a:r>
            <a:rPr lang="en-US" sz="2000" kern="1200" dirty="0">
              <a:latin typeface="Calibri" panose="020F0502020204030204"/>
              <a:ea typeface="+mn-ea"/>
              <a:cs typeface="+mn-cs"/>
            </a:rPr>
            <a:t>that constrain:</a:t>
          </a:r>
        </a:p>
        <a:p>
          <a:pPr marR="0" lvl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200" kern="1200" dirty="0">
              <a:latin typeface="Calibri" panose="020F0502020204030204"/>
              <a:ea typeface="+mn-ea"/>
              <a:cs typeface="+mn-cs"/>
            </a:rPr>
            <a:t>-</a:t>
          </a:r>
          <a:r>
            <a:rPr lang="en-US" sz="1600" kern="1200" dirty="0">
              <a:latin typeface="Calibri" panose="020F0502020204030204"/>
              <a:ea typeface="+mn-ea"/>
              <a:cs typeface="+mn-cs"/>
            </a:rPr>
            <a:t>Physical mobility – Paucity of safe spaces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Calibri" panose="020F0502020204030204"/>
              <a:ea typeface="+mn-ea"/>
              <a:cs typeface="+mn-cs"/>
            </a:rPr>
            <a:t>-Sharing of Household responsibilities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Calibri" panose="020F0502020204030204"/>
              <a:ea typeface="+mn-ea"/>
              <a:cs typeface="+mn-cs"/>
            </a:rPr>
            <a:t>-Access to Social networks, formal and informal institutions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Calibri" panose="020F0502020204030204"/>
              <a:ea typeface="+mn-ea"/>
              <a:cs typeface="+mn-cs"/>
            </a:rPr>
            <a:t>-Access to Productive assets, finance, information and skills </a:t>
          </a:r>
          <a:endParaRPr lang="en-US" sz="1600" kern="1200" dirty="0"/>
        </a:p>
      </dgm:t>
    </dgm:pt>
    <dgm:pt modelId="{36AED319-E189-4779-B776-46C9D25E1EE9}" type="parTrans" cxnId="{C9311791-4291-486A-A952-B7769158272F}">
      <dgm:prSet/>
      <dgm:spPr/>
      <dgm:t>
        <a:bodyPr/>
        <a:lstStyle/>
        <a:p>
          <a:endParaRPr lang="en-US"/>
        </a:p>
      </dgm:t>
    </dgm:pt>
    <dgm:pt modelId="{EF0D1950-2C6F-48C8-A6E7-DA07026109A6}" type="sibTrans" cxnId="{C9311791-4291-486A-A952-B7769158272F}">
      <dgm:prSet/>
      <dgm:spPr/>
      <dgm:t>
        <a:bodyPr/>
        <a:lstStyle/>
        <a:p>
          <a:endParaRPr lang="en-US"/>
        </a:p>
      </dgm:t>
    </dgm:pt>
    <dgm:pt modelId="{B32EB0EF-94BD-44D7-A282-7FDA3D7DCF4C}">
      <dgm:prSet phldrT="[Text]"/>
      <dgm:spPr/>
      <dgm:t>
        <a:bodyPr/>
        <a:lstStyle/>
        <a:p>
          <a:endParaRPr lang="en-US"/>
        </a:p>
      </dgm:t>
    </dgm:pt>
    <dgm:pt modelId="{65D5F461-33B3-44BD-85E6-FD9016A6E390}" type="parTrans" cxnId="{C28E0749-A5D1-4D6A-9508-7F18A46CAD22}">
      <dgm:prSet/>
      <dgm:spPr/>
      <dgm:t>
        <a:bodyPr/>
        <a:lstStyle/>
        <a:p>
          <a:endParaRPr lang="en-US"/>
        </a:p>
      </dgm:t>
    </dgm:pt>
    <dgm:pt modelId="{79CEB86B-4858-4B03-93A1-C8CADCC7DB94}" type="sibTrans" cxnId="{C28E0749-A5D1-4D6A-9508-7F18A46CAD22}">
      <dgm:prSet/>
      <dgm:spPr/>
      <dgm:t>
        <a:bodyPr/>
        <a:lstStyle/>
        <a:p>
          <a:endParaRPr lang="en-US"/>
        </a:p>
      </dgm:t>
    </dgm:pt>
    <dgm:pt modelId="{99AF2527-45A1-453E-93B1-A1CDB043CC8F}">
      <dgm:prSet phldrT="[Text]" phldr="1"/>
      <dgm:spPr/>
      <dgm:t>
        <a:bodyPr/>
        <a:lstStyle/>
        <a:p>
          <a:endParaRPr lang="en-US" dirty="0"/>
        </a:p>
      </dgm:t>
    </dgm:pt>
    <dgm:pt modelId="{D48C7BAE-13B9-406E-9201-79C83A150393}" type="parTrans" cxnId="{D5AB1F45-8DD1-4175-8279-8118233C4E57}">
      <dgm:prSet/>
      <dgm:spPr/>
      <dgm:t>
        <a:bodyPr/>
        <a:lstStyle/>
        <a:p>
          <a:endParaRPr lang="en-US"/>
        </a:p>
      </dgm:t>
    </dgm:pt>
    <dgm:pt modelId="{93170C7B-F840-4C91-8E39-9F9218977FDF}" type="sibTrans" cxnId="{D5AB1F45-8DD1-4175-8279-8118233C4E57}">
      <dgm:prSet/>
      <dgm:spPr/>
      <dgm:t>
        <a:bodyPr/>
        <a:lstStyle/>
        <a:p>
          <a:endParaRPr lang="en-US"/>
        </a:p>
      </dgm:t>
    </dgm:pt>
    <dgm:pt modelId="{E2BA5847-CE76-42F7-A9F9-6A3706E1F19F}">
      <dgm:prSet phldrT="[Text]"/>
      <dgm:spPr/>
      <dgm:t>
        <a:bodyPr/>
        <a:lstStyle/>
        <a:p>
          <a:endParaRPr lang="en-US"/>
        </a:p>
      </dgm:t>
    </dgm:pt>
    <dgm:pt modelId="{5985883A-442A-4037-9ECA-AFD71BBB92B7}" type="parTrans" cxnId="{7C9017DF-B604-43CA-A5F3-3D69E4259201}">
      <dgm:prSet/>
      <dgm:spPr/>
      <dgm:t>
        <a:bodyPr/>
        <a:lstStyle/>
        <a:p>
          <a:endParaRPr lang="en-US"/>
        </a:p>
      </dgm:t>
    </dgm:pt>
    <dgm:pt modelId="{D247F086-A1B2-4EE3-A85A-D0CA0EE7CE0F}" type="sibTrans" cxnId="{7C9017DF-B604-43CA-A5F3-3D69E4259201}">
      <dgm:prSet/>
      <dgm:spPr/>
      <dgm:t>
        <a:bodyPr/>
        <a:lstStyle/>
        <a:p>
          <a:endParaRPr lang="en-US"/>
        </a:p>
      </dgm:t>
    </dgm:pt>
    <dgm:pt modelId="{28CCD7CD-C8E5-4A81-A541-74AD27FF6B76}">
      <dgm:prSet phldrT="[Text]" phldr="1"/>
      <dgm:spPr/>
      <dgm:t>
        <a:bodyPr/>
        <a:lstStyle/>
        <a:p>
          <a:endParaRPr lang="en-US"/>
        </a:p>
      </dgm:t>
    </dgm:pt>
    <dgm:pt modelId="{4BDE2468-6317-42F3-AF36-E1A14CDA7366}" type="parTrans" cxnId="{87BE5B6A-FC7C-4602-BCF9-94225F93DA14}">
      <dgm:prSet/>
      <dgm:spPr/>
      <dgm:t>
        <a:bodyPr/>
        <a:lstStyle/>
        <a:p>
          <a:endParaRPr lang="en-US"/>
        </a:p>
      </dgm:t>
    </dgm:pt>
    <dgm:pt modelId="{1ED7E10C-8B74-4CD8-9370-49CCB4D3300F}" type="sibTrans" cxnId="{87BE5B6A-FC7C-4602-BCF9-94225F93DA14}">
      <dgm:prSet/>
      <dgm:spPr/>
      <dgm:t>
        <a:bodyPr/>
        <a:lstStyle/>
        <a:p>
          <a:endParaRPr lang="en-US"/>
        </a:p>
      </dgm:t>
    </dgm:pt>
    <dgm:pt modelId="{C5034B5A-C1C2-4359-99D2-6C14D5340FBC}">
      <dgm:prSet phldrT="[Text]" phldr="1"/>
      <dgm:spPr/>
      <dgm:t>
        <a:bodyPr/>
        <a:lstStyle/>
        <a:p>
          <a:endParaRPr lang="en-US"/>
        </a:p>
      </dgm:t>
    </dgm:pt>
    <dgm:pt modelId="{B778BB99-92A2-4CD7-8D73-424E3F4ACFEC}" type="parTrans" cxnId="{B259710F-7408-429C-BF60-EA3DBC0A61C0}">
      <dgm:prSet/>
      <dgm:spPr/>
      <dgm:t>
        <a:bodyPr/>
        <a:lstStyle/>
        <a:p>
          <a:endParaRPr lang="en-US"/>
        </a:p>
      </dgm:t>
    </dgm:pt>
    <dgm:pt modelId="{0F7F9378-1FE5-484B-A287-90DAE6846508}" type="sibTrans" cxnId="{B259710F-7408-429C-BF60-EA3DBC0A61C0}">
      <dgm:prSet/>
      <dgm:spPr/>
      <dgm:t>
        <a:bodyPr/>
        <a:lstStyle/>
        <a:p>
          <a:endParaRPr lang="en-US"/>
        </a:p>
      </dgm:t>
    </dgm:pt>
    <dgm:pt modelId="{1B45EDDB-DFE3-4992-9F3A-8FEDA602077F}">
      <dgm:prSet phldrT="[Text]"/>
      <dgm:spPr/>
      <dgm:t>
        <a:bodyPr/>
        <a:lstStyle/>
        <a:p>
          <a:endParaRPr lang="en-US"/>
        </a:p>
      </dgm:t>
    </dgm:pt>
    <dgm:pt modelId="{530A3D4B-0B58-47AA-8EAA-D833FE5E619F}" type="parTrans" cxnId="{F7C366F6-1B5C-42C1-B894-8DF44C03FBA8}">
      <dgm:prSet/>
      <dgm:spPr/>
      <dgm:t>
        <a:bodyPr/>
        <a:lstStyle/>
        <a:p>
          <a:endParaRPr lang="en-US"/>
        </a:p>
      </dgm:t>
    </dgm:pt>
    <dgm:pt modelId="{0D132376-ED5C-4884-91F3-F25030106FA2}" type="sibTrans" cxnId="{F7C366F6-1B5C-42C1-B894-8DF44C03FBA8}">
      <dgm:prSet/>
      <dgm:spPr/>
      <dgm:t>
        <a:bodyPr/>
        <a:lstStyle/>
        <a:p>
          <a:endParaRPr lang="en-US"/>
        </a:p>
      </dgm:t>
    </dgm:pt>
    <dgm:pt modelId="{80B41B0C-80FA-478D-BB29-F5DEC3338B13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2000" dirty="0" smtClean="0"/>
            <a:t>Inadequate  </a:t>
          </a:r>
          <a:r>
            <a:rPr lang="en-US" sz="2000" dirty="0"/>
            <a:t>gender-inclusiveness in Formal Institutions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200" dirty="0"/>
            <a:t>-Policy and Regulations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/>
            <a:t>-Programming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/>
            <a:t>- Service Delivery and basic infrastructure</a:t>
          </a:r>
        </a:p>
      </dgm:t>
    </dgm:pt>
    <dgm:pt modelId="{292A3964-351E-45FF-BAEA-2F96E8F6519F}" type="parTrans" cxnId="{0931BA4B-F257-4BB5-9513-1D2BC99AC42A}">
      <dgm:prSet/>
      <dgm:spPr/>
      <dgm:t>
        <a:bodyPr/>
        <a:lstStyle/>
        <a:p>
          <a:endParaRPr lang="en-US"/>
        </a:p>
      </dgm:t>
    </dgm:pt>
    <dgm:pt modelId="{5D1BC732-299A-4F56-931F-CF6F939889D5}" type="sibTrans" cxnId="{0931BA4B-F257-4BB5-9513-1D2BC99AC42A}">
      <dgm:prSet/>
      <dgm:spPr/>
      <dgm:t>
        <a:bodyPr/>
        <a:lstStyle/>
        <a:p>
          <a:endParaRPr lang="en-US"/>
        </a:p>
      </dgm:t>
    </dgm:pt>
    <dgm:pt modelId="{88581A41-4C17-47C5-9EC8-122268BDB51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kern="1200" dirty="0"/>
            <a:t>Non-competitive markets </a:t>
          </a:r>
          <a:r>
            <a:rPr lang="en-US" sz="1600" kern="1200" dirty="0"/>
            <a:t>that prevent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kern="1200" dirty="0"/>
            <a:t>- </a:t>
          </a:r>
          <a:r>
            <a:rPr lang="en-US" sz="1400" kern="1200" dirty="0">
              <a:latin typeface="Calibri" panose="020F0502020204030204"/>
              <a:ea typeface="+mn-ea"/>
              <a:cs typeface="+mn-cs"/>
            </a:rPr>
            <a:t>Market </a:t>
          </a:r>
          <a:r>
            <a:rPr lang="en-US" sz="1400" kern="1200" dirty="0"/>
            <a:t>access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kern="1200" dirty="0"/>
            <a:t>- Positive return on investment for livelihoods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kern="1200" dirty="0"/>
            <a:t>- Technology infusion</a:t>
          </a:r>
        </a:p>
      </dgm:t>
    </dgm:pt>
    <dgm:pt modelId="{82E50DC9-BBFA-4B42-89C2-B9F4A9EE6B8E}" type="parTrans" cxnId="{6396708F-BD53-4B52-A97A-368DEF27AB12}">
      <dgm:prSet/>
      <dgm:spPr/>
      <dgm:t>
        <a:bodyPr/>
        <a:lstStyle/>
        <a:p>
          <a:endParaRPr lang="en-US"/>
        </a:p>
      </dgm:t>
    </dgm:pt>
    <dgm:pt modelId="{879BAA7D-36C2-40A7-94A1-6EABA8425EF4}" type="sibTrans" cxnId="{6396708F-BD53-4B52-A97A-368DEF27AB12}">
      <dgm:prSet/>
      <dgm:spPr/>
      <dgm:t>
        <a:bodyPr/>
        <a:lstStyle/>
        <a:p>
          <a:endParaRPr lang="en-US"/>
        </a:p>
      </dgm:t>
    </dgm:pt>
    <dgm:pt modelId="{55B2968F-B824-44A5-BEC6-5250D9B3CA7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/>
            <a:t>Information Asymmetries </a:t>
          </a:r>
          <a:r>
            <a:rPr lang="en-US" sz="1600" dirty="0"/>
            <a:t>that </a:t>
          </a:r>
          <a:r>
            <a:rPr lang="en-US" sz="1600" dirty="0" smtClean="0"/>
            <a:t>insufficiently addresses</a:t>
          </a:r>
          <a:endParaRPr lang="en-US" sz="16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/>
            <a:t>- Efficient decision making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/>
            <a:t>- Price realization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/>
            <a:t>-  Leveraging opportunities</a:t>
          </a:r>
        </a:p>
      </dgm:t>
    </dgm:pt>
    <dgm:pt modelId="{A7457510-1951-41B4-A9D7-2FFB92D4C119}" type="parTrans" cxnId="{AC2EDA4C-BC97-4E0C-9B58-B46C99A25E16}">
      <dgm:prSet/>
      <dgm:spPr/>
      <dgm:t>
        <a:bodyPr/>
        <a:lstStyle/>
        <a:p>
          <a:endParaRPr lang="en-US"/>
        </a:p>
      </dgm:t>
    </dgm:pt>
    <dgm:pt modelId="{8CFFB6A3-6FF5-4739-A04B-C2F47E7F6013}" type="sibTrans" cxnId="{AC2EDA4C-BC97-4E0C-9B58-B46C99A25E16}">
      <dgm:prSet/>
      <dgm:spPr/>
      <dgm:t>
        <a:bodyPr/>
        <a:lstStyle/>
        <a:p>
          <a:endParaRPr lang="en-US"/>
        </a:p>
      </dgm:t>
    </dgm:pt>
    <dgm:pt modelId="{8F487D55-4D72-410F-970E-491AF7AB7413}">
      <dgm:prSet custRadScaleRad="110293" custRadScaleInc="6494"/>
      <dgm:spPr/>
      <dgm:t>
        <a:bodyPr/>
        <a:lstStyle/>
        <a:p>
          <a:endParaRPr lang="en-US"/>
        </a:p>
      </dgm:t>
    </dgm:pt>
    <dgm:pt modelId="{CD1C35B0-321C-412C-865D-461FBC8CA7CF}" type="parTrans" cxnId="{31DDA5C3-B342-4779-A16A-8FC9DC382440}">
      <dgm:prSet custLinFactNeighborX="-10391" custLinFactNeighborY="12199"/>
      <dgm:spPr/>
      <dgm:t>
        <a:bodyPr/>
        <a:lstStyle/>
        <a:p>
          <a:endParaRPr lang="en-US"/>
        </a:p>
      </dgm:t>
    </dgm:pt>
    <dgm:pt modelId="{229B5FE5-4062-4E95-A77A-2F1D90886DEF}" type="sibTrans" cxnId="{31DDA5C3-B342-4779-A16A-8FC9DC382440}">
      <dgm:prSet/>
      <dgm:spPr/>
      <dgm:t>
        <a:bodyPr/>
        <a:lstStyle/>
        <a:p>
          <a:endParaRPr lang="en-US"/>
        </a:p>
      </dgm:t>
    </dgm:pt>
    <dgm:pt modelId="{47556C39-5A93-46AD-8445-A22A43078BE4}" type="pres">
      <dgm:prSet presAssocID="{1AFA45DC-DDF3-4063-932E-107E39F6F4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033EEB-2699-4AA2-9057-B5DDB0D6DC8F}" type="pres">
      <dgm:prSet presAssocID="{0A619F47-A93A-40A3-8CD0-1D05C936EFB0}" presName="centerShape" presStyleLbl="node0" presStyleIdx="0" presStyleCnt="1" custScaleX="103628" custScaleY="10798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49597C5-1019-4E1C-8218-BDF3657F658C}" type="pres">
      <dgm:prSet presAssocID="{36AED319-E189-4779-B776-46C9D25E1EE9}" presName="parTrans" presStyleLbl="bgSibTrans2D1" presStyleIdx="0" presStyleCnt="4" custLinFactNeighborX="12151" custLinFactNeighborY="-28464"/>
      <dgm:spPr/>
      <dgm:t>
        <a:bodyPr/>
        <a:lstStyle/>
        <a:p>
          <a:endParaRPr lang="en-US"/>
        </a:p>
      </dgm:t>
    </dgm:pt>
    <dgm:pt modelId="{4F78AE88-AD75-4823-B0E1-4A34E6FE7949}" type="pres">
      <dgm:prSet presAssocID="{4C4A16A6-150E-45E0-923A-BFB4E50ACD01}" presName="node" presStyleLbl="node1" presStyleIdx="0" presStyleCnt="4" custScaleX="126749" custScaleY="149183" custRadScaleRad="114810" custRadScaleInc="-19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4D0D3-AB15-4109-9634-C0761A2A372B}" type="pres">
      <dgm:prSet presAssocID="{292A3964-351E-45FF-BAEA-2F96E8F6519F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3C3AC1EA-7205-4AE0-811A-24CDF13E6916}" type="pres">
      <dgm:prSet presAssocID="{80B41B0C-80FA-478D-BB29-F5DEC3338B13}" presName="node" presStyleLbl="node1" presStyleIdx="1" presStyleCnt="4" custScaleX="141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2E285-4F7E-45F6-BB0A-E5A88777A95F}" type="pres">
      <dgm:prSet presAssocID="{82E50DC9-BBFA-4B42-89C2-B9F4A9EE6B8E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0F61E42B-CDF1-4559-AD7D-9C38A394BAE8}" type="pres">
      <dgm:prSet presAssocID="{88581A41-4C17-47C5-9EC8-122268BDB51B}" presName="node" presStyleLbl="node1" presStyleIdx="2" presStyleCnt="4" custScaleX="132264" custRadScaleRad="113807" custRadScaleInc="27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0C6B9-DC55-4819-92C5-339DC29F7B57}" type="pres">
      <dgm:prSet presAssocID="{A7457510-1951-41B4-A9D7-2FFB92D4C119}" presName="parTrans" presStyleLbl="bgSibTrans2D1" presStyleIdx="3" presStyleCnt="4" custLinFactNeighborX="-10391" custLinFactNeighborY="12199"/>
      <dgm:spPr/>
      <dgm:t>
        <a:bodyPr/>
        <a:lstStyle/>
        <a:p>
          <a:endParaRPr lang="en-US"/>
        </a:p>
      </dgm:t>
    </dgm:pt>
    <dgm:pt modelId="{3C2228E5-4EFB-4979-B630-F25F77CBC428}" type="pres">
      <dgm:prSet presAssocID="{55B2968F-B824-44A5-BEC6-5250D9B3CA79}" presName="node" presStyleLbl="node1" presStyleIdx="3" presStyleCnt="4" custRadScaleRad="116736" custRadScaleInc="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F8D131-C405-4B95-B4F8-5DDAB5503472}" type="presOf" srcId="{36AED319-E189-4779-B776-46C9D25E1EE9}" destId="{449597C5-1019-4E1C-8218-BDF3657F658C}" srcOrd="0" destOrd="0" presId="urn:microsoft.com/office/officeart/2005/8/layout/radial4"/>
    <dgm:cxn modelId="{72AB928A-25A2-475C-8466-08A5F1B76F75}" type="presOf" srcId="{0A619F47-A93A-40A3-8CD0-1D05C936EFB0}" destId="{B2033EEB-2699-4AA2-9057-B5DDB0D6DC8F}" srcOrd="0" destOrd="0" presId="urn:microsoft.com/office/officeart/2005/8/layout/radial4"/>
    <dgm:cxn modelId="{66A54A09-AD9F-4CEF-BD18-0DBD640F884E}" type="presOf" srcId="{292A3964-351E-45FF-BAEA-2F96E8F6519F}" destId="{8654D0D3-AB15-4109-9634-C0761A2A372B}" srcOrd="0" destOrd="0" presId="urn:microsoft.com/office/officeart/2005/8/layout/radial4"/>
    <dgm:cxn modelId="{2580E373-7593-4E84-B34E-0464D93CB45F}" type="presOf" srcId="{4C4A16A6-150E-45E0-923A-BFB4E50ACD01}" destId="{4F78AE88-AD75-4823-B0E1-4A34E6FE7949}" srcOrd="0" destOrd="0" presId="urn:microsoft.com/office/officeart/2005/8/layout/radial4"/>
    <dgm:cxn modelId="{F7C366F6-1B5C-42C1-B894-8DF44C03FBA8}" srcId="{1AFA45DC-DDF3-4063-932E-107E39F6F40B}" destId="{1B45EDDB-DFE3-4992-9F3A-8FEDA602077F}" srcOrd="1" destOrd="0" parTransId="{530A3D4B-0B58-47AA-8EAA-D833FE5E619F}" sibTransId="{0D132376-ED5C-4884-91F3-F25030106FA2}"/>
    <dgm:cxn modelId="{B259710F-7408-429C-BF60-EA3DBC0A61C0}" srcId="{E2BA5847-CE76-42F7-A9F9-6A3706E1F19F}" destId="{C5034B5A-C1C2-4359-99D2-6C14D5340FBC}" srcOrd="1" destOrd="0" parTransId="{B778BB99-92A2-4CD7-8D73-424E3F4ACFEC}" sibTransId="{0F7F9378-1FE5-484B-A287-90DAE6846508}"/>
    <dgm:cxn modelId="{7F0E1396-7878-4DF7-8CF3-928C5DA29016}" type="presOf" srcId="{80B41B0C-80FA-478D-BB29-F5DEC3338B13}" destId="{3C3AC1EA-7205-4AE0-811A-24CDF13E6916}" srcOrd="0" destOrd="0" presId="urn:microsoft.com/office/officeart/2005/8/layout/radial4"/>
    <dgm:cxn modelId="{A83A5357-ED58-4D76-80C5-0420119756EF}" type="presOf" srcId="{A7457510-1951-41B4-A9D7-2FFB92D4C119}" destId="{DAE0C6B9-DC55-4819-92C5-339DC29F7B57}" srcOrd="0" destOrd="0" presId="urn:microsoft.com/office/officeart/2005/8/layout/radial4"/>
    <dgm:cxn modelId="{31DDA5C3-B342-4779-A16A-8FC9DC382440}" srcId="{1AFA45DC-DDF3-4063-932E-107E39F6F40B}" destId="{8F487D55-4D72-410F-970E-491AF7AB7413}" srcOrd="4" destOrd="0" parTransId="{CD1C35B0-321C-412C-865D-461FBC8CA7CF}" sibTransId="{229B5FE5-4062-4E95-A77A-2F1D90886DEF}"/>
    <dgm:cxn modelId="{56EA5CA5-C646-42E6-95F5-7B8574BCF829}" type="presOf" srcId="{55B2968F-B824-44A5-BEC6-5250D9B3CA79}" destId="{3C2228E5-4EFB-4979-B630-F25F77CBC428}" srcOrd="0" destOrd="0" presId="urn:microsoft.com/office/officeart/2005/8/layout/radial4"/>
    <dgm:cxn modelId="{D5AB1F45-8DD1-4175-8279-8118233C4E57}" srcId="{B32EB0EF-94BD-44D7-A282-7FDA3D7DCF4C}" destId="{99AF2527-45A1-453E-93B1-A1CDB043CC8F}" srcOrd="0" destOrd="0" parTransId="{D48C7BAE-13B9-406E-9201-79C83A150393}" sibTransId="{93170C7B-F840-4C91-8E39-9F9218977FDF}"/>
    <dgm:cxn modelId="{7C9017DF-B604-43CA-A5F3-3D69E4259201}" srcId="{1AFA45DC-DDF3-4063-932E-107E39F6F40B}" destId="{E2BA5847-CE76-42F7-A9F9-6A3706E1F19F}" srcOrd="3" destOrd="0" parTransId="{5985883A-442A-4037-9ECA-AFD71BBB92B7}" sibTransId="{D247F086-A1B2-4EE3-A85A-D0CA0EE7CE0F}"/>
    <dgm:cxn modelId="{C9311791-4291-486A-A952-B7769158272F}" srcId="{0A619F47-A93A-40A3-8CD0-1D05C936EFB0}" destId="{4C4A16A6-150E-45E0-923A-BFB4E50ACD01}" srcOrd="0" destOrd="0" parTransId="{36AED319-E189-4779-B776-46C9D25E1EE9}" sibTransId="{EF0D1950-2C6F-48C8-A6E7-DA07026109A6}"/>
    <dgm:cxn modelId="{C28E0749-A5D1-4D6A-9508-7F18A46CAD22}" srcId="{1AFA45DC-DDF3-4063-932E-107E39F6F40B}" destId="{B32EB0EF-94BD-44D7-A282-7FDA3D7DCF4C}" srcOrd="2" destOrd="0" parTransId="{65D5F461-33B3-44BD-85E6-FD9016A6E390}" sibTransId="{79CEB86B-4858-4B03-93A1-C8CADCC7DB94}"/>
    <dgm:cxn modelId="{D7315C8E-499F-4D3F-B332-2B05C7226F74}" type="presOf" srcId="{82E50DC9-BBFA-4B42-89C2-B9F4A9EE6B8E}" destId="{1472E285-4F7E-45F6-BB0A-E5A88777A95F}" srcOrd="0" destOrd="0" presId="urn:microsoft.com/office/officeart/2005/8/layout/radial4"/>
    <dgm:cxn modelId="{6396708F-BD53-4B52-A97A-368DEF27AB12}" srcId="{0A619F47-A93A-40A3-8CD0-1D05C936EFB0}" destId="{88581A41-4C17-47C5-9EC8-122268BDB51B}" srcOrd="2" destOrd="0" parTransId="{82E50DC9-BBFA-4B42-89C2-B9F4A9EE6B8E}" sibTransId="{879BAA7D-36C2-40A7-94A1-6EABA8425EF4}"/>
    <dgm:cxn modelId="{2CAC6749-D514-48DC-B87D-A920D87A0A0F}" type="presOf" srcId="{1AFA45DC-DDF3-4063-932E-107E39F6F40B}" destId="{47556C39-5A93-46AD-8445-A22A43078BE4}" srcOrd="0" destOrd="0" presId="urn:microsoft.com/office/officeart/2005/8/layout/radial4"/>
    <dgm:cxn modelId="{87BE5B6A-FC7C-4602-BCF9-94225F93DA14}" srcId="{E2BA5847-CE76-42F7-A9F9-6A3706E1F19F}" destId="{28CCD7CD-C8E5-4A81-A541-74AD27FF6B76}" srcOrd="0" destOrd="0" parTransId="{4BDE2468-6317-42F3-AF36-E1A14CDA7366}" sibTransId="{1ED7E10C-8B74-4CD8-9370-49CCB4D3300F}"/>
    <dgm:cxn modelId="{ED5C6380-6A77-4C22-9E7A-3EC4306DA767}" srcId="{1AFA45DC-DDF3-4063-932E-107E39F6F40B}" destId="{0A619F47-A93A-40A3-8CD0-1D05C936EFB0}" srcOrd="0" destOrd="0" parTransId="{781C0A3B-2720-4995-AD15-94412DBC93EE}" sibTransId="{C91EF2CF-9947-48EC-8D41-EF124F910748}"/>
    <dgm:cxn modelId="{AC2EDA4C-BC97-4E0C-9B58-B46C99A25E16}" srcId="{0A619F47-A93A-40A3-8CD0-1D05C936EFB0}" destId="{55B2968F-B824-44A5-BEC6-5250D9B3CA79}" srcOrd="3" destOrd="0" parTransId="{A7457510-1951-41B4-A9D7-2FFB92D4C119}" sibTransId="{8CFFB6A3-6FF5-4739-A04B-C2F47E7F6013}"/>
    <dgm:cxn modelId="{B8C31582-858A-4867-8CD4-CC036ACC649F}" type="presOf" srcId="{88581A41-4C17-47C5-9EC8-122268BDB51B}" destId="{0F61E42B-CDF1-4559-AD7D-9C38A394BAE8}" srcOrd="0" destOrd="0" presId="urn:microsoft.com/office/officeart/2005/8/layout/radial4"/>
    <dgm:cxn modelId="{0931BA4B-F257-4BB5-9513-1D2BC99AC42A}" srcId="{0A619F47-A93A-40A3-8CD0-1D05C936EFB0}" destId="{80B41B0C-80FA-478D-BB29-F5DEC3338B13}" srcOrd="1" destOrd="0" parTransId="{292A3964-351E-45FF-BAEA-2F96E8F6519F}" sibTransId="{5D1BC732-299A-4F56-931F-CF6F939889D5}"/>
    <dgm:cxn modelId="{09907E18-311A-4036-A2DC-F30D3ADE59D5}" type="presParOf" srcId="{47556C39-5A93-46AD-8445-A22A43078BE4}" destId="{B2033EEB-2699-4AA2-9057-B5DDB0D6DC8F}" srcOrd="0" destOrd="0" presId="urn:microsoft.com/office/officeart/2005/8/layout/radial4"/>
    <dgm:cxn modelId="{DBCE4CC1-2461-4BB1-B9F4-E0804B72BE94}" type="presParOf" srcId="{47556C39-5A93-46AD-8445-A22A43078BE4}" destId="{449597C5-1019-4E1C-8218-BDF3657F658C}" srcOrd="1" destOrd="0" presId="urn:microsoft.com/office/officeart/2005/8/layout/radial4"/>
    <dgm:cxn modelId="{6F748EA4-F9B7-429B-9A55-DDF7A1B47A43}" type="presParOf" srcId="{47556C39-5A93-46AD-8445-A22A43078BE4}" destId="{4F78AE88-AD75-4823-B0E1-4A34E6FE7949}" srcOrd="2" destOrd="0" presId="urn:microsoft.com/office/officeart/2005/8/layout/radial4"/>
    <dgm:cxn modelId="{119B8F1D-2FB9-47E2-90BB-79C429EC44C1}" type="presParOf" srcId="{47556C39-5A93-46AD-8445-A22A43078BE4}" destId="{8654D0D3-AB15-4109-9634-C0761A2A372B}" srcOrd="3" destOrd="0" presId="urn:microsoft.com/office/officeart/2005/8/layout/radial4"/>
    <dgm:cxn modelId="{A3DAE9A8-39EC-4E3F-8ED4-4F88917E57BD}" type="presParOf" srcId="{47556C39-5A93-46AD-8445-A22A43078BE4}" destId="{3C3AC1EA-7205-4AE0-811A-24CDF13E6916}" srcOrd="4" destOrd="0" presId="urn:microsoft.com/office/officeart/2005/8/layout/radial4"/>
    <dgm:cxn modelId="{E3F40CC2-9F9F-48E5-9DE9-DA621B68A604}" type="presParOf" srcId="{47556C39-5A93-46AD-8445-A22A43078BE4}" destId="{1472E285-4F7E-45F6-BB0A-E5A88777A95F}" srcOrd="5" destOrd="0" presId="urn:microsoft.com/office/officeart/2005/8/layout/radial4"/>
    <dgm:cxn modelId="{4673B4B7-26E2-4576-893B-B701C4FB609B}" type="presParOf" srcId="{47556C39-5A93-46AD-8445-A22A43078BE4}" destId="{0F61E42B-CDF1-4559-AD7D-9C38A394BAE8}" srcOrd="6" destOrd="0" presId="urn:microsoft.com/office/officeart/2005/8/layout/radial4"/>
    <dgm:cxn modelId="{3C277F74-A4C8-4F71-9491-BE9AF7EEC5B0}" type="presParOf" srcId="{47556C39-5A93-46AD-8445-A22A43078BE4}" destId="{DAE0C6B9-DC55-4819-92C5-339DC29F7B57}" srcOrd="7" destOrd="0" presId="urn:microsoft.com/office/officeart/2005/8/layout/radial4"/>
    <dgm:cxn modelId="{7A21C778-950D-401D-8D2B-4576B7BAF7BF}" type="presParOf" srcId="{47556C39-5A93-46AD-8445-A22A43078BE4}" destId="{3C2228E5-4EFB-4979-B630-F25F77CBC42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0D938-ECCD-4493-A423-61946FE201F5}">
      <dsp:nvSpPr>
        <dsp:cNvPr id="0" name=""/>
        <dsp:cNvSpPr/>
      </dsp:nvSpPr>
      <dsp:spPr>
        <a:xfrm>
          <a:off x="1006" y="3943"/>
          <a:ext cx="7172545" cy="1241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Population Growth from 132m in 2003 to 193m in 2018 with 46.7% Females (NBS)</a:t>
          </a:r>
          <a:endParaRPr lang="en-US" sz="3200" kern="1200" dirty="0"/>
        </a:p>
      </dsp:txBody>
      <dsp:txXfrm>
        <a:off x="37368" y="40305"/>
        <a:ext cx="7099821" cy="1168777"/>
      </dsp:txXfrm>
    </dsp:sp>
    <dsp:sp modelId="{9068C36F-EA35-4089-987F-D864DA5884A0}">
      <dsp:nvSpPr>
        <dsp:cNvPr id="0" name=""/>
        <dsp:cNvSpPr/>
      </dsp:nvSpPr>
      <dsp:spPr>
        <a:xfrm>
          <a:off x="0" y="1360395"/>
          <a:ext cx="3725746" cy="12822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Women’s Access to Justice Guaranteed in 1999 Constitutional Provision</a:t>
          </a:r>
          <a:endParaRPr lang="en-US" sz="2600" kern="1200" dirty="0"/>
        </a:p>
      </dsp:txBody>
      <dsp:txXfrm>
        <a:off x="37555" y="1397950"/>
        <a:ext cx="3650636" cy="1207129"/>
      </dsp:txXfrm>
    </dsp:sp>
    <dsp:sp modelId="{1B1D4C06-75EE-4DD0-8316-DC732225DD93}">
      <dsp:nvSpPr>
        <dsp:cNvPr id="0" name=""/>
        <dsp:cNvSpPr/>
      </dsp:nvSpPr>
      <dsp:spPr>
        <a:xfrm>
          <a:off x="3608103" y="3088802"/>
          <a:ext cx="1519297" cy="21016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Net Enrolment Rate at Primary School Level  now 56% for Girls</a:t>
          </a:r>
          <a:endParaRPr lang="en-US" sz="2000" kern="1200" dirty="0"/>
        </a:p>
      </dsp:txBody>
      <dsp:txXfrm>
        <a:off x="3652602" y="3133301"/>
        <a:ext cx="1430299" cy="2012640"/>
      </dsp:txXfrm>
    </dsp:sp>
    <dsp:sp modelId="{B85E0C1F-1D40-4C42-BC14-F59F4F3181B4}">
      <dsp:nvSpPr>
        <dsp:cNvPr id="0" name=""/>
        <dsp:cNvSpPr/>
      </dsp:nvSpPr>
      <dsp:spPr>
        <a:xfrm>
          <a:off x="2011423" y="3092440"/>
          <a:ext cx="1371060" cy="22343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Over 5.5m Girls Out of School </a:t>
          </a:r>
          <a:r>
            <a:rPr lang="en-US" sz="1800" b="1" kern="1200" dirty="0" smtClean="0"/>
            <a:t>(UNESCO 2014) </a:t>
          </a:r>
          <a:endParaRPr lang="en-US" sz="1800" b="1" kern="1200" dirty="0"/>
        </a:p>
      </dsp:txBody>
      <dsp:txXfrm>
        <a:off x="2051580" y="3132597"/>
        <a:ext cx="1290746" cy="2153988"/>
      </dsp:txXfrm>
    </dsp:sp>
    <dsp:sp modelId="{8D55699E-18D7-4B18-9011-72CC48E65213}">
      <dsp:nvSpPr>
        <dsp:cNvPr id="0" name=""/>
        <dsp:cNvSpPr/>
      </dsp:nvSpPr>
      <dsp:spPr>
        <a:xfrm>
          <a:off x="0" y="3067789"/>
          <a:ext cx="1852599" cy="16932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40% Women had never attended School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(NPC 2009)</a:t>
          </a:r>
          <a:endParaRPr lang="en-US" sz="1800" b="1" kern="1200" dirty="0"/>
        </a:p>
      </dsp:txBody>
      <dsp:txXfrm>
        <a:off x="49593" y="3117382"/>
        <a:ext cx="1753413" cy="1594031"/>
      </dsp:txXfrm>
    </dsp:sp>
    <dsp:sp modelId="{781208D2-9D2D-4810-89C2-5D1291FA0EF3}">
      <dsp:nvSpPr>
        <dsp:cNvPr id="0" name=""/>
        <dsp:cNvSpPr/>
      </dsp:nvSpPr>
      <dsp:spPr>
        <a:xfrm>
          <a:off x="6925634" y="2564294"/>
          <a:ext cx="1550069" cy="20155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Media Social Justice Redress Platform- </a:t>
          </a:r>
          <a:r>
            <a:rPr lang="en-US" sz="2300" kern="1200" dirty="0" err="1" smtClean="0"/>
            <a:t>Berekete</a:t>
          </a:r>
          <a:endParaRPr lang="en-US" sz="2300" kern="1200" dirty="0"/>
        </a:p>
      </dsp:txBody>
      <dsp:txXfrm>
        <a:off x="6971034" y="2609694"/>
        <a:ext cx="1459269" cy="1924755"/>
      </dsp:txXfrm>
    </dsp:sp>
    <dsp:sp modelId="{013322D2-D931-44F5-BDDF-2C15625BCBB3}">
      <dsp:nvSpPr>
        <dsp:cNvPr id="0" name=""/>
        <dsp:cNvSpPr/>
      </dsp:nvSpPr>
      <dsp:spPr>
        <a:xfrm>
          <a:off x="5466177" y="1342924"/>
          <a:ext cx="1472020" cy="16932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Culture of Silence on GBV Broken</a:t>
          </a:r>
          <a:endParaRPr lang="en-US" sz="2400" kern="1200" dirty="0"/>
        </a:p>
      </dsp:txBody>
      <dsp:txXfrm>
        <a:off x="5509291" y="1386038"/>
        <a:ext cx="1385792" cy="1606989"/>
      </dsp:txXfrm>
    </dsp:sp>
    <dsp:sp modelId="{353B1207-7B9F-4BEE-B8F1-40DED21134E2}">
      <dsp:nvSpPr>
        <dsp:cNvPr id="0" name=""/>
        <dsp:cNvSpPr/>
      </dsp:nvSpPr>
      <dsp:spPr>
        <a:xfrm>
          <a:off x="5301352" y="3204022"/>
          <a:ext cx="1501326" cy="1693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</a:t>
          </a:r>
          <a:r>
            <a:rPr lang="en-US" sz="1400" kern="1200" baseline="30000" dirty="0" smtClean="0"/>
            <a:t>nd</a:t>
          </a:r>
          <a:r>
            <a:rPr lang="en-US" sz="1400" kern="1200" dirty="0" smtClean="0"/>
            <a:t> NAP on UNSCR 1325 to address needs of over 1.5m Women &amp; Girls affected by Conflict (including NE) </a:t>
          </a:r>
          <a:endParaRPr lang="en-US" sz="1400" b="1" kern="1200" dirty="0"/>
        </a:p>
      </dsp:txBody>
      <dsp:txXfrm>
        <a:off x="5345324" y="3247994"/>
        <a:ext cx="1413382" cy="1605273"/>
      </dsp:txXfrm>
    </dsp:sp>
    <dsp:sp modelId="{1F290F22-0BA0-4B3D-9AC0-518EC46A7EFC}">
      <dsp:nvSpPr>
        <dsp:cNvPr id="0" name=""/>
        <dsp:cNvSpPr/>
      </dsp:nvSpPr>
      <dsp:spPr>
        <a:xfrm>
          <a:off x="3859240" y="1377481"/>
          <a:ext cx="1460543" cy="160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Review of Body of Laws of 2004 by Technical Expert Committee (2007)</a:t>
          </a:r>
          <a:endParaRPr lang="en-US" sz="1400" b="1" kern="1200" dirty="0"/>
        </a:p>
      </dsp:txBody>
      <dsp:txXfrm>
        <a:off x="3902018" y="1420259"/>
        <a:ext cx="1374987" cy="1523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EE88-4D7B-4994-9E0C-D555DE1ED7DE}">
      <dsp:nvSpPr>
        <dsp:cNvPr id="0" name=""/>
        <dsp:cNvSpPr/>
      </dsp:nvSpPr>
      <dsp:spPr>
        <a:xfrm>
          <a:off x="6109540" y="2464078"/>
          <a:ext cx="4882730" cy="334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orbel"/>
            </a:rPr>
            <a:t>Lady Cobbler Shoe Centre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orbel"/>
            </a:rPr>
            <a:t>Value Chain Addition </a:t>
          </a:r>
          <a:r>
            <a:rPr lang="en-US" sz="1600" kern="1200" dirty="0" smtClean="0">
              <a:latin typeface="Corbel"/>
            </a:rPr>
            <a:t>  Agro-Processing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Specialized Livelihood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  Support for </a:t>
          </a:r>
          <a:r>
            <a:rPr lang="en-US" sz="1600" kern="1200" dirty="0" err="1" smtClean="0"/>
            <a:t>WWDisabilities</a:t>
          </a:r>
          <a:r>
            <a:rPr lang="en-US" sz="1600" kern="1200" dirty="0" smtClean="0"/>
            <a:t> &amp; Prisoners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Pilot Young Women Artisanship Training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Digital Capture of CCT Beneficiaries</a:t>
          </a:r>
          <a:endParaRPr lang="en-US" sz="1600" kern="1200" dirty="0"/>
        </a:p>
      </dsp:txBody>
      <dsp:txXfrm>
        <a:off x="7647768" y="3372947"/>
        <a:ext cx="3271093" cy="2359562"/>
      </dsp:txXfrm>
    </dsp:sp>
    <dsp:sp modelId="{066838A7-C328-4FA4-80F2-475B24FCB03F}">
      <dsp:nvSpPr>
        <dsp:cNvPr id="0" name=""/>
        <dsp:cNvSpPr/>
      </dsp:nvSpPr>
      <dsp:spPr>
        <a:xfrm>
          <a:off x="465277" y="1900833"/>
          <a:ext cx="4872962" cy="3381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National Gender Policy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Sectoral Gender Policies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14 </a:t>
          </a:r>
          <a:r>
            <a:rPr lang="en-US" sz="1600" kern="1200" dirty="0" err="1" smtClean="0"/>
            <a:t>yr</a:t>
          </a:r>
          <a:r>
            <a:rPr lang="en-US" sz="1600" kern="1200" dirty="0" smtClean="0"/>
            <a:t> VAPP Bill Campaign by FMWASD &amp; LACVAW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Gender Focal Person in Media Houses, MDAs &amp; weekly Gender Programme on Topical issues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Dedicated HR Radio with daily Citizen’s Redress Platform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HeforShe</a:t>
          </a:r>
          <a:r>
            <a:rPr lang="en-US" sz="1600" kern="1200" dirty="0" smtClean="0"/>
            <a:t> Nigeria Campaign flagged of by Acting President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539551" y="2820407"/>
        <a:ext cx="3262525" cy="2387350"/>
      </dsp:txXfrm>
    </dsp:sp>
    <dsp:sp modelId="{22C5C12C-9540-442B-812B-22652E6F9749}">
      <dsp:nvSpPr>
        <dsp:cNvPr id="0" name=""/>
        <dsp:cNvSpPr/>
      </dsp:nvSpPr>
      <dsp:spPr>
        <a:xfrm>
          <a:off x="5155547" y="-141652"/>
          <a:ext cx="5836723" cy="25825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Smart Women Initiatives</a:t>
          </a:r>
          <a:endParaRPr lang="en-US" sz="18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E-Wallet </a:t>
          </a:r>
          <a:r>
            <a:rPr lang="en-US" sz="1800" kern="1200" dirty="0" err="1" smtClean="0"/>
            <a:t>Agric</a:t>
          </a:r>
          <a:r>
            <a:rPr lang="en-US" sz="1800" kern="1200" dirty="0" smtClean="0"/>
            <a:t> Scheme </a:t>
          </a:r>
          <a:endParaRPr lang="en-US" sz="18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Abiye</a:t>
          </a:r>
          <a:r>
            <a:rPr lang="en-US" sz="1800" kern="1200" dirty="0" smtClean="0"/>
            <a:t>-Safe Motherhood </a:t>
          </a:r>
          <a:r>
            <a:rPr lang="en-US" sz="1800" kern="1200" dirty="0" err="1" smtClean="0"/>
            <a:t>Prog</a:t>
          </a:r>
          <a:endParaRPr lang="en-US" sz="18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 </a:t>
          </a:r>
          <a:r>
            <a:rPr lang="en-US" sz="1800" kern="1200" dirty="0" smtClean="0">
              <a:latin typeface="Corbel"/>
            </a:rPr>
            <a:t>Eight Digital Hubs  ( Lagos &amp;    </a:t>
          </a:r>
          <a:r>
            <a:rPr lang="en-US" sz="1800" kern="1200" dirty="0" err="1" smtClean="0">
              <a:latin typeface="Corbel"/>
            </a:rPr>
            <a:t>AAdamawa</a:t>
          </a:r>
          <a:r>
            <a:rPr lang="en-US" sz="1800" kern="1200" dirty="0" smtClean="0">
              <a:latin typeface="Corbel"/>
            </a:rPr>
            <a:t> Commissioned)</a:t>
          </a:r>
          <a:endParaRPr lang="en-US" sz="18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     </a:t>
          </a:r>
          <a:r>
            <a:rPr lang="en-US" sz="1800" kern="1200" dirty="0" smtClean="0">
              <a:latin typeface="Corbel"/>
            </a:rPr>
            <a:t>•  </a:t>
          </a:r>
          <a:r>
            <a:rPr lang="en-US" sz="1800" kern="1200" dirty="0" err="1" smtClean="0">
              <a:latin typeface="Corbel"/>
            </a:rPr>
            <a:t>Nig</a:t>
          </a:r>
          <a:r>
            <a:rPr lang="en-US" sz="1800" kern="1200" dirty="0" smtClean="0">
              <a:latin typeface="Corbel"/>
            </a:rPr>
            <a:t> Won ITU/UN Women</a:t>
          </a:r>
          <a:endParaRPr lang="en-US" sz="18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        GEMTECH  Award 2014</a:t>
          </a:r>
          <a:endParaRPr lang="en-US" sz="1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kern="1200" dirty="0" smtClean="0">
              <a:latin typeface="Corbel"/>
            </a:rPr>
            <a:t>•             • </a:t>
          </a:r>
          <a:r>
            <a:rPr lang="en-US" sz="1600" kern="1200" dirty="0" smtClean="0">
              <a:latin typeface="Corbel"/>
            </a:rPr>
            <a:t>Tony </a:t>
          </a:r>
          <a:r>
            <a:rPr lang="en-US" sz="1600" kern="1200" dirty="0" err="1" smtClean="0">
              <a:latin typeface="Corbel"/>
            </a:rPr>
            <a:t>Elumelu</a:t>
          </a:r>
          <a:r>
            <a:rPr lang="en-US" sz="1600" kern="1200" dirty="0" smtClean="0">
              <a:latin typeface="Corbel"/>
            </a:rPr>
            <a:t> </a:t>
          </a:r>
          <a:r>
            <a:rPr lang="en-US" sz="1600" kern="1200" dirty="0" smtClean="0">
              <a:latin typeface="Corbel"/>
            </a:rPr>
            <a:t>Foundation Youth</a:t>
          </a:r>
          <a:endParaRPr lang="en-US" sz="1600" kern="1200" dirty="0" smtClean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             Technology Innovation Fund</a:t>
          </a:r>
          <a:endParaRPr lang="en-US" sz="1600" kern="120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                </a:t>
          </a:r>
          <a:endParaRPr lang="en-US" sz="16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orbel"/>
            </a:rPr>
            <a:t>          •</a:t>
          </a:r>
          <a:r>
            <a:rPr lang="en-US" sz="1600" kern="1200" dirty="0" smtClean="0">
              <a:latin typeface="Corbel"/>
            </a:rPr>
            <a:t>Kano, Lagos &amp;Edo Lady</a:t>
          </a:r>
          <a:endParaRPr lang="en-US" sz="1600" kern="120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         Motor Mechanic Workshops</a:t>
          </a:r>
          <a:endParaRPr lang="en-US" sz="16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     </a:t>
          </a:r>
          <a:r>
            <a:rPr lang="en-US" sz="1600" kern="1200" dirty="0" smtClean="0"/>
            <a:t>         </a:t>
          </a:r>
          <a:endParaRPr lang="en-US" sz="1600" kern="1200" dirty="0">
            <a:latin typeface="+mn-lt"/>
          </a:endParaRPr>
        </a:p>
      </dsp:txBody>
      <dsp:txXfrm>
        <a:off x="6963295" y="-84921"/>
        <a:ext cx="3972244" cy="1823482"/>
      </dsp:txXfrm>
    </dsp:sp>
    <dsp:sp modelId="{F64CC9CA-78CB-4913-9169-4C83BFB13793}">
      <dsp:nvSpPr>
        <dsp:cNvPr id="0" name=""/>
        <dsp:cNvSpPr/>
      </dsp:nvSpPr>
      <dsp:spPr>
        <a:xfrm>
          <a:off x="473422" y="-236168"/>
          <a:ext cx="4922668" cy="2911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Women Fund for Economic Empowerment (WOFEE)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Business Development Fund for Women (BUDFOW)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Government Enterprise &amp; Empowerment Programme (GEEP)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National Women Empowerment Fund (NAWEF)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36 States Women Empowerment Projects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537384" y="-172206"/>
        <a:ext cx="3317943" cy="2055886"/>
      </dsp:txXfrm>
    </dsp:sp>
    <dsp:sp modelId="{86D38DF9-0816-4A1A-A7EC-52F07BD33F75}">
      <dsp:nvSpPr>
        <dsp:cNvPr id="0" name=""/>
        <dsp:cNvSpPr/>
      </dsp:nvSpPr>
      <dsp:spPr>
        <a:xfrm>
          <a:off x="3147657" y="360855"/>
          <a:ext cx="2295464" cy="229546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Economic Empower-</a:t>
          </a:r>
          <a:r>
            <a:rPr lang="en-US" sz="2000" kern="1200" dirty="0" err="1" smtClean="0"/>
            <a:t>ment</a:t>
          </a:r>
          <a:endParaRPr lang="en-US" sz="2000" kern="1200" dirty="0"/>
        </a:p>
      </dsp:txBody>
      <dsp:txXfrm>
        <a:off x="3819983" y="1033181"/>
        <a:ext cx="1623138" cy="1623138"/>
      </dsp:txXfrm>
    </dsp:sp>
    <dsp:sp modelId="{926DA389-D3A9-4899-A84D-27F07CD8C332}">
      <dsp:nvSpPr>
        <dsp:cNvPr id="0" name=""/>
        <dsp:cNvSpPr/>
      </dsp:nvSpPr>
      <dsp:spPr>
        <a:xfrm rot="5400000">
          <a:off x="5622901" y="323691"/>
          <a:ext cx="2295464" cy="229546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ICT Led Actions</a:t>
          </a:r>
          <a:endParaRPr lang="en-US" sz="2400" kern="1200" dirty="0"/>
        </a:p>
      </dsp:txBody>
      <dsp:txXfrm rot="-5400000">
        <a:off x="5622901" y="996017"/>
        <a:ext cx="1623138" cy="1623138"/>
      </dsp:txXfrm>
    </dsp:sp>
    <dsp:sp modelId="{F59A9F9D-4D0F-4E92-A182-D28D593EAF1B}">
      <dsp:nvSpPr>
        <dsp:cNvPr id="0" name=""/>
        <dsp:cNvSpPr/>
      </dsp:nvSpPr>
      <dsp:spPr>
        <a:xfrm rot="10800000">
          <a:off x="5520478" y="2733676"/>
          <a:ext cx="2295464" cy="229546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Technology Solutions to Livelihoods</a:t>
          </a:r>
          <a:endParaRPr lang="en-US" sz="2000" kern="1200" dirty="0"/>
        </a:p>
      </dsp:txBody>
      <dsp:txXfrm rot="10800000">
        <a:off x="5520478" y="2733676"/>
        <a:ext cx="1623138" cy="1623138"/>
      </dsp:txXfrm>
    </dsp:sp>
    <dsp:sp modelId="{28382793-3F73-4FB5-A78A-E92962CD4DAF}">
      <dsp:nvSpPr>
        <dsp:cNvPr id="0" name=""/>
        <dsp:cNvSpPr/>
      </dsp:nvSpPr>
      <dsp:spPr>
        <a:xfrm rot="16200000">
          <a:off x="3147657" y="2762346"/>
          <a:ext cx="2295464" cy="229546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Media Advocacy for HR Protection,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Policy &amp; Legal Reforms</a:t>
          </a:r>
          <a:endParaRPr lang="en-US" sz="1800" b="1" kern="1200" dirty="0"/>
        </a:p>
      </dsp:txBody>
      <dsp:txXfrm rot="5400000">
        <a:off x="3819983" y="2762346"/>
        <a:ext cx="1623138" cy="1623138"/>
      </dsp:txXfrm>
    </dsp:sp>
    <dsp:sp modelId="{E90964E7-976F-4FC2-846C-6E9C9D514B5F}">
      <dsp:nvSpPr>
        <dsp:cNvPr id="0" name=""/>
        <dsp:cNvSpPr/>
      </dsp:nvSpPr>
      <dsp:spPr>
        <a:xfrm>
          <a:off x="5099862" y="2232216"/>
          <a:ext cx="792545" cy="68916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28547-4202-45B9-8F99-45B11D02DFC9}">
      <dsp:nvSpPr>
        <dsp:cNvPr id="0" name=""/>
        <dsp:cNvSpPr/>
      </dsp:nvSpPr>
      <dsp:spPr>
        <a:xfrm rot="10800000">
          <a:off x="5099862" y="2497281"/>
          <a:ext cx="792545" cy="68916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F94D4-6EC2-46A9-884B-4020E0ABE278}">
      <dsp:nvSpPr>
        <dsp:cNvPr id="0" name=""/>
        <dsp:cNvSpPr/>
      </dsp:nvSpPr>
      <dsp:spPr>
        <a:xfrm>
          <a:off x="536642" y="0"/>
          <a:ext cx="4920342" cy="492034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548C1-1F12-4575-B1BB-13216E11EFBD}">
      <dsp:nvSpPr>
        <dsp:cNvPr id="0" name=""/>
        <dsp:cNvSpPr/>
      </dsp:nvSpPr>
      <dsp:spPr>
        <a:xfrm>
          <a:off x="57391" y="123350"/>
          <a:ext cx="8401347" cy="1142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Conditional Cash Transfer (CCT) </a:t>
          </a:r>
          <a:r>
            <a:rPr lang="en-US" sz="1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: </a:t>
          </a:r>
          <a:r>
            <a:rPr lang="en-US" sz="1800" kern="1200" dirty="0" smtClean="0"/>
            <a:t>targets provision of 1 million poor and vulnerable households in rural locations, with N 5,000 monthly cash transfers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Result: 622,649 Beneficiary H/Holds; 439,859</a:t>
          </a:r>
          <a:r>
            <a:rPr lang="en-US" sz="2000" kern="1200" dirty="0" smtClean="0"/>
            <a:t> Captured in NSR with </a:t>
          </a:r>
          <a:r>
            <a:rPr lang="en-US" sz="2000" b="1" kern="1200" dirty="0" smtClean="0"/>
            <a:t>293,973</a:t>
          </a:r>
          <a:r>
            <a:rPr lang="en-US" sz="2000" kern="1200" dirty="0" smtClean="0"/>
            <a:t> women from 9567 Rural Communities</a:t>
          </a:r>
          <a:endParaRPr lang="en-US" sz="2000" kern="1200" dirty="0"/>
        </a:p>
      </dsp:txBody>
      <dsp:txXfrm>
        <a:off x="113148" y="179107"/>
        <a:ext cx="8289833" cy="1030674"/>
      </dsp:txXfrm>
    </dsp:sp>
    <dsp:sp modelId="{4952B0E4-F903-4712-80BE-7E280FA03678}">
      <dsp:nvSpPr>
        <dsp:cNvPr id="0" name=""/>
        <dsp:cNvSpPr/>
      </dsp:nvSpPr>
      <dsp:spPr>
        <a:xfrm>
          <a:off x="43958" y="1468102"/>
          <a:ext cx="8872126" cy="10371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Home-Grown School Feeding(HGSF):</a:t>
          </a:r>
          <a:r>
            <a:rPr lang="en-US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GB" sz="1800" kern="1200" dirty="0" smtClean="0"/>
            <a:t>provide 5.5 million school children, including girls with one nutritious meal/day using food locally grown by farmers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Results: </a:t>
          </a:r>
          <a:r>
            <a:rPr lang="is-IS" sz="1800" b="1" kern="1200" dirty="0" smtClean="0"/>
            <a:t>6,044,625 </a:t>
          </a:r>
          <a:r>
            <a:rPr lang="en-US" sz="1800" b="1" kern="1200" dirty="0" smtClean="0"/>
            <a:t>pupils </a:t>
          </a:r>
          <a:r>
            <a:rPr lang="en-US" sz="1800" kern="1200" dirty="0" smtClean="0"/>
            <a:t>are fed daily in </a:t>
          </a:r>
          <a:r>
            <a:rPr lang="en-US" sz="1800" b="1" kern="1200" dirty="0" smtClean="0"/>
            <a:t>20 </a:t>
          </a:r>
          <a:r>
            <a:rPr lang="en-US" sz="1800" kern="1200" dirty="0" smtClean="0"/>
            <a:t>States by </a:t>
          </a:r>
          <a:r>
            <a:rPr lang="en-US" sz="1800" b="1" kern="1200" dirty="0" smtClean="0"/>
            <a:t>61</a:t>
          </a:r>
          <a:r>
            <a:rPr lang="uk-UA" sz="1800" b="1" kern="1200" dirty="0" smtClean="0"/>
            <a:t>,</a:t>
          </a:r>
          <a:r>
            <a:rPr lang="en-US" sz="1800" b="1" kern="1200" dirty="0" smtClean="0"/>
            <a:t>352 </a:t>
          </a:r>
          <a:r>
            <a:rPr lang="en-US" sz="1800" kern="1200" dirty="0" smtClean="0"/>
            <a:t>cooks in </a:t>
          </a:r>
          <a:r>
            <a:rPr lang="is-IS" sz="1800" b="1" kern="1200" dirty="0" smtClean="0"/>
            <a:t>33,981 </a:t>
          </a:r>
          <a:r>
            <a:rPr lang="en-US" sz="1800" kern="1200" dirty="0" smtClean="0"/>
            <a:t>primary schools, mopping up the </a:t>
          </a:r>
          <a:r>
            <a:rPr lang="en-US" sz="1800" b="1" kern="1200" dirty="0" smtClean="0"/>
            <a:t>over 10.5 million </a:t>
          </a:r>
          <a:r>
            <a:rPr lang="en-US" sz="1800" b="1" kern="1200" dirty="0" smtClean="0"/>
            <a:t>out of school </a:t>
          </a:r>
          <a:r>
            <a:rPr lang="en-US" sz="1800" b="1" kern="1200" dirty="0" smtClean="0"/>
            <a:t>children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>
        <a:off x="94589" y="1518733"/>
        <a:ext cx="8770864" cy="935929"/>
      </dsp:txXfrm>
    </dsp:sp>
    <dsp:sp modelId="{AE03B58B-3AEB-48A5-8551-7FA8A1360956}">
      <dsp:nvSpPr>
        <dsp:cNvPr id="0" name=""/>
        <dsp:cNvSpPr/>
      </dsp:nvSpPr>
      <dsp:spPr>
        <a:xfrm>
          <a:off x="14503" y="2896526"/>
          <a:ext cx="9127728" cy="16464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Science, Technology, Engineering &amp; Mathematics (STEM): </a:t>
          </a:r>
          <a:r>
            <a:rPr lang="en-US" sz="1800" kern="1200" dirty="0" smtClean="0"/>
            <a:t>A national bursary initiative to provide financial support to students especially young girls from rural areas studying Education, Engineering, Science, Technology &amp; Mathematics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Results: </a:t>
          </a:r>
          <a:r>
            <a:rPr lang="en-US" sz="1800" kern="1200" dirty="0" smtClean="0"/>
            <a:t>Eight innovation hubs across the country to extend technology to rural communities - </a:t>
          </a:r>
          <a:r>
            <a:rPr lang="en-GB" sz="1800" b="1" kern="1200" dirty="0" smtClean="0"/>
            <a:t>North East </a:t>
          </a:r>
          <a:r>
            <a:rPr lang="en-GB" sz="1800" b="1" kern="1200" dirty="0" err="1" smtClean="0"/>
            <a:t>Makeathon</a:t>
          </a:r>
          <a:r>
            <a:rPr lang="en-GB" sz="1800" kern="1200" dirty="0" smtClean="0"/>
            <a:t> &amp; </a:t>
          </a:r>
          <a:r>
            <a:rPr lang="en-GB" sz="1800" b="1" kern="1200" dirty="0" smtClean="0"/>
            <a:t>Lagos Climate Change </a:t>
          </a:r>
          <a:r>
            <a:rPr lang="en-GB" sz="1800" kern="1200" dirty="0" smtClean="0"/>
            <a:t>Hubs.</a:t>
          </a:r>
          <a:endParaRPr lang="en-US" sz="1800" kern="1200" dirty="0"/>
        </a:p>
      </dsp:txBody>
      <dsp:txXfrm>
        <a:off x="94878" y="2976901"/>
        <a:ext cx="8966978" cy="14857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52245-06B7-4C30-BDF3-4E388380B49D}">
      <dsp:nvSpPr>
        <dsp:cNvPr id="0" name=""/>
        <dsp:cNvSpPr/>
      </dsp:nvSpPr>
      <dsp:spPr>
        <a:xfrm>
          <a:off x="953418" y="0"/>
          <a:ext cx="4995732" cy="499573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D7963-34DB-4485-AA11-110FE9EC401E}">
      <dsp:nvSpPr>
        <dsp:cNvPr id="0" name=""/>
        <dsp:cNvSpPr/>
      </dsp:nvSpPr>
      <dsp:spPr>
        <a:xfrm>
          <a:off x="3" y="68468"/>
          <a:ext cx="10149788" cy="17910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Job Creation and Youth Employment Programme (N-Power): </a:t>
          </a:r>
          <a:r>
            <a:rPr lang="en-US" sz="1600" b="1" kern="1200" dirty="0" smtClean="0"/>
            <a:t>S</a:t>
          </a:r>
          <a:r>
            <a:rPr lang="en-US" sz="1600" kern="1200" dirty="0" smtClean="0"/>
            <a:t>upports young Nigerians to acquire and develop life-long skills and become solution providers in rural communities while contributing as players in the domestic and global markets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Results: 200,000 N-Power graduates have been successfully deployed</a:t>
          </a:r>
          <a:r>
            <a:rPr lang="en-US" sz="1600" kern="1200" dirty="0" smtClean="0"/>
            <a:t> to serve local communities &amp; </a:t>
          </a:r>
          <a:r>
            <a:rPr lang="en-US" sz="1600" b="1" kern="1200" dirty="0" smtClean="0"/>
            <a:t>300,000 graduate volunteers </a:t>
          </a:r>
          <a:r>
            <a:rPr lang="en-US" sz="1600" kern="1200" dirty="0" smtClean="0"/>
            <a:t>pre-selected</a:t>
          </a:r>
          <a:endParaRPr lang="en-US" sz="1600" kern="1200" dirty="0"/>
        </a:p>
      </dsp:txBody>
      <dsp:txXfrm>
        <a:off x="87437" y="155902"/>
        <a:ext cx="9974920" cy="1616225"/>
      </dsp:txXfrm>
    </dsp:sp>
    <dsp:sp modelId="{8C61BB13-565C-423B-B90B-312740022D83}">
      <dsp:nvSpPr>
        <dsp:cNvPr id="0" name=""/>
        <dsp:cNvSpPr/>
      </dsp:nvSpPr>
      <dsp:spPr>
        <a:xfrm>
          <a:off x="0" y="2393991"/>
          <a:ext cx="10091728" cy="19413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Government Enterprise and Empowerment Programme (GEEP)</a:t>
          </a:r>
          <a:r>
            <a:rPr lang="en-US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, also known as </a:t>
          </a:r>
          <a:r>
            <a:rPr lang="en-US" sz="20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‘Market Moni’ with NAWEF as Dedicated Women Component: </a:t>
          </a:r>
          <a:r>
            <a:rPr lang="en-US" sz="1800" b="1" kern="1200" dirty="0" smtClean="0"/>
            <a:t>P</a:t>
          </a:r>
          <a:r>
            <a:rPr lang="en-GB" sz="1800" kern="1200" dirty="0" err="1" smtClean="0"/>
            <a:t>rovides</a:t>
          </a:r>
          <a:r>
            <a:rPr lang="en-GB" sz="1800" kern="1200" dirty="0" smtClean="0"/>
            <a:t> </a:t>
          </a:r>
          <a:r>
            <a:rPr lang="en-GB" sz="1800" b="1" kern="1200" dirty="0" smtClean="0"/>
            <a:t> </a:t>
          </a:r>
          <a:r>
            <a:rPr lang="en-GB" sz="1800" kern="1200" dirty="0" smtClean="0"/>
            <a:t>micro lending to </a:t>
          </a:r>
          <a:r>
            <a:rPr lang="en-GB" sz="1800" b="1" kern="1200" dirty="0" smtClean="0"/>
            <a:t>1.66 million </a:t>
          </a:r>
          <a:r>
            <a:rPr lang="en-GB" sz="1800" kern="1200" dirty="0" smtClean="0"/>
            <a:t>businesses at the base of the financial pyramid. Beneficiaries typically traders &amp; often women cooperatives, market women, enterprising youth &amp; farmers largely residing in rural areas with </a:t>
          </a:r>
          <a:r>
            <a:rPr lang="en-GB" sz="1800" b="1" kern="1200" dirty="0" smtClean="0"/>
            <a:t>$164 million earmarked </a:t>
          </a:r>
          <a:r>
            <a:rPr lang="en-GB" sz="1800" kern="1200" dirty="0" smtClean="0"/>
            <a:t>for GEEP and </a:t>
          </a:r>
          <a:r>
            <a:rPr lang="en-US" sz="1800" b="1" kern="1200" dirty="0" smtClean="0"/>
            <a:t>$1.56 million</a:t>
          </a:r>
          <a:r>
            <a:rPr lang="en-US" sz="1800" kern="1200" dirty="0" smtClean="0"/>
            <a:t> for </a:t>
          </a:r>
          <a:r>
            <a:rPr lang="en-US" sz="1800" b="1" kern="1200" dirty="0" smtClean="0"/>
            <a:t>NAWEF</a:t>
          </a:r>
          <a:endParaRPr lang="en-GB" sz="18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Results:  </a:t>
          </a:r>
          <a:r>
            <a:rPr lang="cs-CZ" sz="1800" b="1" kern="1200" dirty="0" smtClean="0"/>
            <a:t>259,451</a:t>
          </a:r>
          <a:r>
            <a:rPr lang="en-GB" sz="1800" b="1" kern="1200" dirty="0" smtClean="0"/>
            <a:t> GEEP Loans  disbursed </a:t>
          </a:r>
          <a:r>
            <a:rPr lang="en-GB" sz="1800" b="0" kern="1200" dirty="0" smtClean="0"/>
            <a:t>with additional </a:t>
          </a:r>
          <a:r>
            <a:rPr lang="is-IS" sz="1800" b="1" kern="1200" dirty="0" smtClean="0"/>
            <a:t>478,388 </a:t>
          </a:r>
          <a:r>
            <a:rPr lang="en-GB" sz="1800" kern="1200" dirty="0" smtClean="0"/>
            <a:t>eligible beneficiaries  under processing</a:t>
          </a:r>
          <a:r>
            <a:rPr lang="en-GB" sz="1800" b="1" kern="1200" dirty="0" smtClean="0"/>
            <a:t>; 4,979 NAWEF beneficiaries in 6 Pilot States; </a:t>
          </a:r>
          <a:endParaRPr lang="en-US" sz="1800" kern="1200" dirty="0"/>
        </a:p>
      </dsp:txBody>
      <dsp:txXfrm>
        <a:off x="94768" y="2488759"/>
        <a:ext cx="9902192" cy="17518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33EEB-2699-4AA2-9057-B5DDB0D6DC8F}">
      <dsp:nvSpPr>
        <dsp:cNvPr id="0" name=""/>
        <dsp:cNvSpPr/>
      </dsp:nvSpPr>
      <dsp:spPr>
        <a:xfrm>
          <a:off x="4035510" y="2470471"/>
          <a:ext cx="2595737" cy="2704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a typeface="Calibri" panose="020F0502020204030204" pitchFamily="34" charset="0"/>
            </a:rPr>
            <a:t>(i) </a:t>
          </a:r>
          <a:r>
            <a:rPr lang="en-US" sz="1600" kern="1200" dirty="0" smtClean="0">
              <a:ea typeface="Calibri" panose="020F0502020204030204" pitchFamily="34" charset="0"/>
            </a:rPr>
            <a:t>Internal Strife still threatens women’s livelihoods;</a:t>
          </a:r>
          <a:endParaRPr lang="en-US" sz="1600" kern="1200" dirty="0">
            <a:ea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a typeface="Calibri" panose="020F0502020204030204" pitchFamily="34" charset="0"/>
            </a:rPr>
            <a:t> (ii) </a:t>
          </a:r>
          <a:r>
            <a:rPr lang="en-US" sz="1600" kern="1200" dirty="0" smtClean="0">
              <a:ea typeface="Calibri" panose="020F0502020204030204" pitchFamily="34" charset="0"/>
            </a:rPr>
            <a:t>Notwithstanding gains, Labor </a:t>
          </a:r>
          <a:r>
            <a:rPr lang="en-US" sz="1600" kern="1200" dirty="0">
              <a:ea typeface="Calibri" panose="020F0502020204030204" pitchFamily="34" charset="0"/>
            </a:rPr>
            <a:t>force </a:t>
          </a:r>
          <a:r>
            <a:rPr lang="en-US" sz="1600" kern="1200" dirty="0" smtClean="0">
              <a:ea typeface="Calibri" panose="020F0502020204030204" pitchFamily="34" charset="0"/>
            </a:rPr>
            <a:t>participation of women still </a:t>
          </a:r>
          <a:r>
            <a:rPr lang="en-US" sz="1600" kern="1200" dirty="0">
              <a:ea typeface="Calibri" panose="020F0502020204030204" pitchFamily="34" charset="0"/>
            </a:rPr>
            <a:t>at 63.5% in low-wage labor;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ea typeface="Calibri" panose="020F0502020204030204" pitchFamily="34" charset="0"/>
            </a:rPr>
            <a:t> (iii)  </a:t>
          </a:r>
          <a:r>
            <a:rPr lang="en-US" sz="1600" kern="1200" dirty="0"/>
            <a:t>Child and Maternal Mortality rates </a:t>
          </a:r>
          <a:r>
            <a:rPr lang="en-US" sz="1600" kern="1200" dirty="0" smtClean="0"/>
            <a:t> still high</a:t>
          </a:r>
          <a:endParaRPr lang="en-US" sz="1600" kern="1200" dirty="0"/>
        </a:p>
      </dsp:txBody>
      <dsp:txXfrm>
        <a:off x="4162223" y="2597184"/>
        <a:ext cx="2342311" cy="2451373"/>
      </dsp:txXfrm>
    </dsp:sp>
    <dsp:sp modelId="{449597C5-1019-4E1C-8218-BDF3657F658C}">
      <dsp:nvSpPr>
        <dsp:cNvPr id="0" name=""/>
        <dsp:cNvSpPr/>
      </dsp:nvSpPr>
      <dsp:spPr>
        <a:xfrm rot="11166912">
          <a:off x="1923658" y="2989450"/>
          <a:ext cx="2269548" cy="71388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8AE88-AD75-4823-B0E1-4A34E6FE7949}">
      <dsp:nvSpPr>
        <dsp:cNvPr id="0" name=""/>
        <dsp:cNvSpPr/>
      </dsp:nvSpPr>
      <dsp:spPr>
        <a:xfrm>
          <a:off x="146271" y="2008714"/>
          <a:ext cx="3016142" cy="28399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Social Norms </a:t>
          </a:r>
          <a:r>
            <a:rPr lang="en-US" sz="2000" kern="1200" dirty="0">
              <a:latin typeface="Calibri" panose="020F0502020204030204"/>
              <a:ea typeface="+mn-ea"/>
              <a:cs typeface="+mn-cs"/>
            </a:rPr>
            <a:t>that constrain:</a:t>
          </a:r>
        </a:p>
        <a:p>
          <a:pPr marR="0" lvl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200" kern="1200" dirty="0">
              <a:latin typeface="Calibri" panose="020F0502020204030204"/>
              <a:ea typeface="+mn-ea"/>
              <a:cs typeface="+mn-cs"/>
            </a:rPr>
            <a:t>-</a:t>
          </a:r>
          <a:r>
            <a:rPr lang="en-US" sz="1600" kern="1200" dirty="0">
              <a:latin typeface="Calibri" panose="020F0502020204030204"/>
              <a:ea typeface="+mn-ea"/>
              <a:cs typeface="+mn-cs"/>
            </a:rPr>
            <a:t>Physical mobility – Paucity of safe spaces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Calibri" panose="020F0502020204030204"/>
              <a:ea typeface="+mn-ea"/>
              <a:cs typeface="+mn-cs"/>
            </a:rPr>
            <a:t>-Sharing of Household responsibilities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Calibri" panose="020F0502020204030204"/>
              <a:ea typeface="+mn-ea"/>
              <a:cs typeface="+mn-cs"/>
            </a:rPr>
            <a:t>-Access to Social networks, formal and informal institutions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Calibri" panose="020F0502020204030204"/>
              <a:ea typeface="+mn-ea"/>
              <a:cs typeface="+mn-cs"/>
            </a:rPr>
            <a:t>-Access to Productive assets, finance, information and skills </a:t>
          </a:r>
          <a:endParaRPr lang="en-US" sz="1600" kern="1200" dirty="0"/>
        </a:p>
      </dsp:txBody>
      <dsp:txXfrm>
        <a:off x="229451" y="2091894"/>
        <a:ext cx="2849782" cy="2673628"/>
      </dsp:txXfrm>
    </dsp:sp>
    <dsp:sp modelId="{8654D0D3-AB15-4109-9634-C0761A2A372B}">
      <dsp:nvSpPr>
        <dsp:cNvPr id="0" name=""/>
        <dsp:cNvSpPr/>
      </dsp:nvSpPr>
      <dsp:spPr>
        <a:xfrm rot="14700000">
          <a:off x="3458304" y="1350432"/>
          <a:ext cx="1777203" cy="71388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AC1EA-7205-4AE0-811A-24CDF13E6916}">
      <dsp:nvSpPr>
        <dsp:cNvPr id="0" name=""/>
        <dsp:cNvSpPr/>
      </dsp:nvSpPr>
      <dsp:spPr>
        <a:xfrm>
          <a:off x="2289203" y="-49819"/>
          <a:ext cx="3364328" cy="19036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Inadequate  </a:t>
          </a:r>
          <a:r>
            <a:rPr lang="en-US" sz="2000" kern="1200" dirty="0"/>
            <a:t>gender-inclusiveness in Formal Institutions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-Policy and Regulations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/>
            <a:t>-Programming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/>
            <a:t>- Service Delivery and basic infrastructure</a:t>
          </a:r>
        </a:p>
      </dsp:txBody>
      <dsp:txXfrm>
        <a:off x="2344960" y="5938"/>
        <a:ext cx="3252814" cy="1792180"/>
      </dsp:txXfrm>
    </dsp:sp>
    <dsp:sp modelId="{1472E285-4F7E-45F6-BB0A-E5A88777A95F}">
      <dsp:nvSpPr>
        <dsp:cNvPr id="0" name=""/>
        <dsp:cNvSpPr/>
      </dsp:nvSpPr>
      <dsp:spPr>
        <a:xfrm rot="18432978">
          <a:off x="5780320" y="1424106"/>
          <a:ext cx="2207604" cy="71388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1E42B-CDF1-4559-AD7D-9C38A394BAE8}">
      <dsp:nvSpPr>
        <dsp:cNvPr id="0" name=""/>
        <dsp:cNvSpPr/>
      </dsp:nvSpPr>
      <dsp:spPr>
        <a:xfrm>
          <a:off x="5978041" y="-49819"/>
          <a:ext cx="3147378" cy="19036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/>
            <a:t>Non-competitive markets </a:t>
          </a:r>
          <a:r>
            <a:rPr lang="en-US" sz="1600" kern="1200" dirty="0"/>
            <a:t>that prevent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/>
            <a:t>- </a:t>
          </a:r>
          <a:r>
            <a:rPr lang="en-US" sz="1400" kern="1200" dirty="0">
              <a:latin typeface="Calibri" panose="020F0502020204030204"/>
              <a:ea typeface="+mn-ea"/>
              <a:cs typeface="+mn-cs"/>
            </a:rPr>
            <a:t>Market </a:t>
          </a:r>
          <a:r>
            <a:rPr lang="en-US" sz="1400" kern="1200" dirty="0"/>
            <a:t>access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- Positive return on investment for livelihoods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- Technology infusion</a:t>
          </a:r>
        </a:p>
      </dsp:txBody>
      <dsp:txXfrm>
        <a:off x="6033798" y="5938"/>
        <a:ext cx="3035864" cy="1792180"/>
      </dsp:txXfrm>
    </dsp:sp>
    <dsp:sp modelId="{DAE0C6B9-DC55-4819-92C5-339DC29F7B57}">
      <dsp:nvSpPr>
        <dsp:cNvPr id="0" name=""/>
        <dsp:cNvSpPr/>
      </dsp:nvSpPr>
      <dsp:spPr>
        <a:xfrm rot="20725299">
          <a:off x="6444517" y="2898756"/>
          <a:ext cx="2325674" cy="71388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228E5-4EFB-4979-B630-F25F77CBC428}">
      <dsp:nvSpPr>
        <dsp:cNvPr id="0" name=""/>
        <dsp:cNvSpPr/>
      </dsp:nvSpPr>
      <dsp:spPr>
        <a:xfrm>
          <a:off x="7784605" y="1924074"/>
          <a:ext cx="2379618" cy="19036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/>
            <a:t>Information Asymmetries </a:t>
          </a:r>
          <a:r>
            <a:rPr lang="en-US" sz="1600" kern="1200" dirty="0"/>
            <a:t>that </a:t>
          </a:r>
          <a:r>
            <a:rPr lang="en-US" sz="1600" kern="1200" dirty="0" smtClean="0"/>
            <a:t>insufficiently addresses</a:t>
          </a:r>
          <a:endParaRPr lang="en-US" sz="1600" kern="1200" dirty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- Efficient decision making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- Price realization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-  Leveraging opportunities</a:t>
          </a:r>
        </a:p>
      </dsp:txBody>
      <dsp:txXfrm>
        <a:off x="7840362" y="1979831"/>
        <a:ext cx="2268104" cy="1792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8D0F-52A6-4D41-8D30-40E8362A4349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AFD1-957C-4A87-AD24-3A127014B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10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8D0F-52A6-4D41-8D30-40E8362A4349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AFD1-957C-4A87-AD24-3A127014B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5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8D0F-52A6-4D41-8D30-40E8362A4349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AFD1-957C-4A87-AD24-3A127014B6F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1216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8D0F-52A6-4D41-8D30-40E8362A4349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AFD1-957C-4A87-AD24-3A127014B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35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8D0F-52A6-4D41-8D30-40E8362A4349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AFD1-957C-4A87-AD24-3A127014B6F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1878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8D0F-52A6-4D41-8D30-40E8362A4349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AFD1-957C-4A87-AD24-3A127014B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906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8D0F-52A6-4D41-8D30-40E8362A4349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AFD1-957C-4A87-AD24-3A127014B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718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8D0F-52A6-4D41-8D30-40E8362A4349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AFD1-957C-4A87-AD24-3A127014B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11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8D0F-52A6-4D41-8D30-40E8362A4349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AFD1-957C-4A87-AD24-3A127014B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91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8D0F-52A6-4D41-8D30-40E8362A4349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AFD1-957C-4A87-AD24-3A127014B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12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8D0F-52A6-4D41-8D30-40E8362A4349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AFD1-957C-4A87-AD24-3A127014B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01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8D0F-52A6-4D41-8D30-40E8362A4349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AFD1-957C-4A87-AD24-3A127014B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78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8D0F-52A6-4D41-8D30-40E8362A4349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AFD1-957C-4A87-AD24-3A127014B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8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8D0F-52A6-4D41-8D30-40E8362A4349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AFD1-957C-4A87-AD24-3A127014B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3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8D0F-52A6-4D41-8D30-40E8362A4349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AFD1-957C-4A87-AD24-3A127014B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41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8D0F-52A6-4D41-8D30-40E8362A4349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AFD1-957C-4A87-AD24-3A127014B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76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48D0F-52A6-4D41-8D30-40E8362A4349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D0AFD1-957C-4A87-AD24-3A127014B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4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264DF15-0022-48EE-98BC-3AD705743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2625" y="6078828"/>
            <a:ext cx="3593206" cy="519496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GB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GB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14</a:t>
            </a:r>
            <a:r>
              <a:rPr lang="en-GB" sz="2000" b="1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TH</a:t>
            </a:r>
            <a:r>
              <a:rPr lang="en-GB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 MARCH</a:t>
            </a:r>
            <a:r>
              <a:rPr lang="en-GB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en-GB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2018, NEW-YORK</a:t>
            </a:r>
            <a:endParaRPr lang="en-GB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06DDD5-2685-41EB-ABF0-B3AFC9C84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2" y="0"/>
            <a:ext cx="8368088" cy="68295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C8D1259-FBBD-4B60-8859-991960A5C331}"/>
              </a:ext>
            </a:extLst>
          </p:cNvPr>
          <p:cNvSpPr/>
          <p:nvPr/>
        </p:nvSpPr>
        <p:spPr>
          <a:xfrm>
            <a:off x="1770125" y="2101669"/>
            <a:ext cx="63364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Participation in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and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Access of Women to the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Media, and Information  and Communication Technologies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and their impact on and use as an instrument for the Advancement and Empowerment of Women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5337BE4-6247-4AC9-8FCA-82918F8C90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20" y="61763"/>
            <a:ext cx="2706623" cy="2652278"/>
          </a:xfrm>
          <a:prstGeom prst="flowChartConnector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F60BA55-88A7-4065-98E3-CFFA8873E407}"/>
              </a:ext>
            </a:extLst>
          </p:cNvPr>
          <p:cNvSpPr/>
          <p:nvPr/>
        </p:nvSpPr>
        <p:spPr>
          <a:xfrm>
            <a:off x="1770125" y="803127"/>
            <a:ext cx="67170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NIGERIA’S PRESENTATION ON THE CSW62</a:t>
            </a:r>
            <a:r>
              <a:rPr lang="en-GB" sz="2800" b="1" dirty="0" smtClean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GB" sz="2800" b="1" dirty="0" smtClean="0">
                <a:solidFill>
                  <a:schemeClr val="accent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REVIEW THEME</a:t>
            </a:r>
            <a:r>
              <a:rPr lang="en-GB" sz="2400" b="1" dirty="0" smtClean="0">
                <a:solidFill>
                  <a:schemeClr val="accent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</a:t>
            </a:r>
            <a:endParaRPr lang="en-GB" sz="2400" b="1" dirty="0">
              <a:solidFill>
                <a:schemeClr val="accent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57930B8-7076-402B-9B80-6C3F57F1BF16}"/>
              </a:ext>
            </a:extLst>
          </p:cNvPr>
          <p:cNvSpPr/>
          <p:nvPr/>
        </p:nvSpPr>
        <p:spPr>
          <a:xfrm>
            <a:off x="1576941" y="4244179"/>
            <a:ext cx="54201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Senator Aisha </a:t>
            </a:r>
            <a:r>
              <a:rPr lang="en-GB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Jummai</a:t>
            </a:r>
            <a:r>
              <a:rPr lang="en-GB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Alhassan</a:t>
            </a:r>
            <a:r>
              <a:rPr lang="en-GB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(Mrs.):</a:t>
            </a:r>
            <a:endParaRPr lang="en-GB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Nigeria Minister for Women Affairs and Social Development</a:t>
            </a:r>
          </a:p>
        </p:txBody>
      </p:sp>
    </p:spTree>
    <p:extLst>
      <p:ext uri="{BB962C8B-B14F-4D97-AF65-F5344CB8AC3E}">
        <p14:creationId xmlns:p14="http://schemas.microsoft.com/office/powerpoint/2010/main" val="47733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609600"/>
            <a:ext cx="11495314" cy="1320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lgerian" panose="04020705040A02060702" pitchFamily="82" charset="0"/>
              </a:rPr>
              <a:t>Reach &amp; Impact of Government’s 5 Pillar </a:t>
            </a:r>
            <a:br>
              <a:rPr lang="en-US" b="1" dirty="0">
                <a:latin typeface="Algerian" panose="04020705040A02060702" pitchFamily="82" charset="0"/>
              </a:rPr>
            </a:br>
            <a:r>
              <a:rPr lang="en-US" b="1" dirty="0">
                <a:latin typeface="Algerian" panose="04020705040A02060702" pitchFamily="82" charset="0"/>
              </a:rPr>
              <a:t>National Social Investment Programme (NSIP</a:t>
            </a:r>
            <a:r>
              <a:rPr lang="en-US" b="1" dirty="0" smtClean="0">
                <a:latin typeface="Algerian" panose="04020705040A02060702" pitchFamily="82" charset="0"/>
              </a:rPr>
              <a:t>)- Cont’d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880882"/>
              </p:ext>
            </p:extLst>
          </p:nvPr>
        </p:nvGraphicFramePr>
        <p:xfrm>
          <a:off x="663347" y="1669144"/>
          <a:ext cx="10149795" cy="4995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8">
            <a:extLst>
              <a:ext uri="{FF2B5EF4-FFF2-40B4-BE49-F238E27FC236}">
                <a16:creationId xmlns="" xmlns:a16="http://schemas.microsoft.com/office/drawing/2014/main" id="{C76C779E-EFC5-49E3-AC84-43D4DB0FC4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86" y="5344076"/>
            <a:ext cx="1550235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91" y="0"/>
            <a:ext cx="11563830" cy="11176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Chain Addition in 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Agro- Processing: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Women in </a:t>
            </a:r>
            <a:r>
              <a:rPr lang="en-GB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Bayelsa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State </a:t>
            </a:r>
            <a:b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trained on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 use of Kiln Technology for improved  preservation, packaging and distribution of 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fish ;</a:t>
            </a:r>
            <a:b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Delta State Youth Agricultural Empowered Scheme : 15,000 Women &amp; Girls beneficiaries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="" xmlns:a16="http://schemas.microsoft.com/office/drawing/2014/main" id="{C76C779E-EFC5-49E3-AC84-43D4DB0FC4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86" y="5344076"/>
            <a:ext cx="1550235" cy="13208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5FFB8626-9DC5-4440-9344-17E28355F9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67" y="1144942"/>
            <a:ext cx="3598848" cy="24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EbiscoAbegs\Documents\FFACS 2016 FARM PICTURES\_MG_1424.JPG">
            <a:extLst>
              <a:ext uri="{FF2B5EF4-FFF2-40B4-BE49-F238E27FC236}">
                <a16:creationId xmlns:a16="http://schemas.microsoft.com/office/drawing/2014/main" xmlns="" id="{CBE3F4C3-79C8-415B-AFEF-5783540457D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872601" y="1289057"/>
            <a:ext cx="2815772" cy="264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DCF52F66-BDD4-4BA6-A734-3AE28F02D4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379" y="3523656"/>
            <a:ext cx="3732594" cy="29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C:\Users\EbiscoAbegs\Documents\FFACS 2016 FARM PICTURES\_MG_1377.JPG">
            <a:extLst>
              <a:ext uri="{FF2B5EF4-FFF2-40B4-BE49-F238E27FC236}">
                <a16:creationId xmlns:a16="http://schemas.microsoft.com/office/drawing/2014/main" xmlns="" id="{E2E74FC2-D8A2-4A41-8E04-1FC104FCF56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6973" y="4020458"/>
            <a:ext cx="2821198" cy="257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3" descr="MARY DIKE.JPG">
            <a:extLst>
              <a:ext uri="{FF2B5EF4-FFF2-40B4-BE49-F238E27FC236}">
                <a16:creationId xmlns:a16="http://schemas.microsoft.com/office/drawing/2014/main" xmlns="" id="{8B524B06-7065-40DF-B1DC-E10FE2733F3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39429" y="1204685"/>
            <a:ext cx="4179874" cy="2815773"/>
          </a:xfrm>
          <a:prstGeom prst="rect">
            <a:avLst/>
          </a:prstGeom>
        </p:spPr>
      </p:pic>
      <p:pic>
        <p:nvPicPr>
          <p:cNvPr id="12" name="Content Placeholder 6" descr="Aghogho Oghenekevwde feeding her fish at YAGEP Fish Cluster at Ugbokodo-Okpe.JPG">
            <a:extLst>
              <a:ext uri="{FF2B5EF4-FFF2-40B4-BE49-F238E27FC236}">
                <a16:creationId xmlns:a16="http://schemas.microsoft.com/office/drawing/2014/main" xmlns="" id="{90780905-DA08-4F07-8D8F-DC33243069C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37829" y="3960056"/>
            <a:ext cx="3506357" cy="2527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9FF8F00-F483-42AA-95FD-24EADD610A93}"/>
              </a:ext>
            </a:extLst>
          </p:cNvPr>
          <p:cNvSpPr txBox="1"/>
          <p:nvPr/>
        </p:nvSpPr>
        <p:spPr>
          <a:xfrm>
            <a:off x="9007301" y="3621503"/>
            <a:ext cx="221200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Poultry Farming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AA7956C-502A-474D-87CD-DCBF8613C7EB}"/>
              </a:ext>
            </a:extLst>
          </p:cNvPr>
          <p:cNvSpPr txBox="1"/>
          <p:nvPr/>
        </p:nvSpPr>
        <p:spPr>
          <a:xfrm>
            <a:off x="7553780" y="6112196"/>
            <a:ext cx="170832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 Farming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D228ED1-F1D4-4F3D-BE74-9FD1326D041B}"/>
              </a:ext>
            </a:extLst>
          </p:cNvPr>
          <p:cNvSpPr txBox="1"/>
          <p:nvPr/>
        </p:nvSpPr>
        <p:spPr>
          <a:xfrm>
            <a:off x="4474897" y="6326322"/>
            <a:ext cx="109999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4"/>
                </a:solidFill>
              </a:rPr>
              <a:t>Dried Fish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B673ED9-1D99-44BC-971E-7F3F6447ACA0}"/>
              </a:ext>
            </a:extLst>
          </p:cNvPr>
          <p:cNvSpPr/>
          <p:nvPr/>
        </p:nvSpPr>
        <p:spPr>
          <a:xfrm>
            <a:off x="330245" y="6518051"/>
            <a:ext cx="3626727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Ready for Market Packaged Dried Fish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12F5962-6A38-4E67-8BEE-30A3CD4C0051}"/>
              </a:ext>
            </a:extLst>
          </p:cNvPr>
          <p:cNvSpPr txBox="1"/>
          <p:nvPr/>
        </p:nvSpPr>
        <p:spPr>
          <a:xfrm>
            <a:off x="-270778" y="3297583"/>
            <a:ext cx="422775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 gutting the fish in preparation for drying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3283024-4964-4061-9E29-DA340AE283C2}"/>
              </a:ext>
            </a:extLst>
          </p:cNvPr>
          <p:cNvSpPr txBox="1"/>
          <p:nvPr/>
        </p:nvSpPr>
        <p:spPr>
          <a:xfrm>
            <a:off x="4313078" y="3621502"/>
            <a:ext cx="193481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 Drying Kiln</a:t>
            </a:r>
            <a:endParaRPr lang="en-GB" sz="1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BDAAF5-3C22-4BE5-911E-6593ED17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91" y="116114"/>
            <a:ext cx="10571238" cy="56605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Key Lessons Learned and Emerging Issues</a:t>
            </a:r>
            <a:endParaRPr lang="en-GB" sz="28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4BBB9AB-0CB6-4EE2-9614-C2306AA0FB3F}"/>
              </a:ext>
            </a:extLst>
          </p:cNvPr>
          <p:cNvSpPr/>
          <p:nvPr/>
        </p:nvSpPr>
        <p:spPr>
          <a:xfrm>
            <a:off x="203200" y="758440"/>
            <a:ext cx="1150982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Bell MT" panose="02020503060305020303" pitchFamily="18" charset="0"/>
                <a:cs typeface="Calibri" panose="020F0502020204030204" pitchFamily="34" charset="0"/>
              </a:rPr>
              <a:t>Appropriate Policy Framework required across sectors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Bell MT" panose="02020503060305020303" pitchFamily="18" charset="0"/>
                <a:cs typeface="Calibri" panose="020F0502020204030204" pitchFamily="34" charset="0"/>
              </a:rPr>
              <a:t>Enforcement of Legislation</a:t>
            </a:r>
            <a:r>
              <a:rPr lang="en-GB" sz="2400" b="1" dirty="0">
                <a:latin typeface="Bell MT" panose="02020503060305020303" pitchFamily="18" charset="0"/>
                <a:cs typeface="Calibri" panose="020F0502020204030204" pitchFamily="34" charset="0"/>
              </a:rPr>
              <a:t> </a:t>
            </a:r>
            <a:r>
              <a:rPr lang="en-GB" sz="2400" b="1" dirty="0" smtClean="0">
                <a:latin typeface="Bell MT" panose="02020503060305020303" pitchFamily="18" charset="0"/>
                <a:cs typeface="Calibri" panose="020F0502020204030204" pitchFamily="34" charset="0"/>
              </a:rPr>
              <a:t>is essential to improved Rights Protection </a:t>
            </a:r>
          </a:p>
          <a:p>
            <a:r>
              <a:rPr lang="en-GB" sz="2400" b="1" dirty="0">
                <a:latin typeface="Bell MT" panose="02020503060305020303" pitchFamily="18" charset="0"/>
                <a:cs typeface="Calibri" panose="020F0502020204030204" pitchFamily="34" charset="0"/>
              </a:rPr>
              <a:t> </a:t>
            </a:r>
            <a:r>
              <a:rPr lang="en-GB" sz="2400" b="1" dirty="0" smtClean="0">
                <a:latin typeface="Bell MT" panose="02020503060305020303" pitchFamily="18" charset="0"/>
                <a:cs typeface="Calibri" panose="020F0502020204030204" pitchFamily="34" charset="0"/>
              </a:rPr>
              <a:t>     </a:t>
            </a:r>
            <a:r>
              <a:rPr lang="en-GB" sz="2400" b="1" dirty="0" smtClean="0">
                <a:latin typeface="Bell MT" panose="02020503060305020303" pitchFamily="18" charset="0"/>
                <a:cs typeface="Calibri" panose="020F0502020204030204" pitchFamily="34" charset="0"/>
              </a:rPr>
              <a:t>for Women &amp; Girls especially in rural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Bell MT" panose="02020503060305020303" pitchFamily="18" charset="0"/>
                <a:cs typeface="Calibri" panose="020F0502020204030204" pitchFamily="34" charset="0"/>
              </a:rPr>
              <a:t>Innovation, Infrastructure and Technology are key tools for transforming rural economies and empowering women and girls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Bell MT" panose="02020503060305020303" pitchFamily="18" charset="0"/>
                <a:cs typeface="Calibri" panose="020F0502020204030204" pitchFamily="34" charset="0"/>
              </a:rPr>
              <a:t>Media is a vital tool for educating the public and promoting cultural &amp; attitudinal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Bell MT" panose="02020503060305020303" pitchFamily="18" charset="0"/>
                <a:cs typeface="Calibri" panose="020F0502020204030204" pitchFamily="34" charset="0"/>
              </a:rPr>
              <a:t>Empowerment of women and girls including their participation in governance and decision making is key to poverty reduction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Bell MT" panose="02020503060305020303" pitchFamily="18" charset="0"/>
                <a:cs typeface="Calibri" panose="020F0502020204030204" pitchFamily="34" charset="0"/>
              </a:rPr>
              <a:t>Availability of gender sensitive date is a pre-requisite to policy reform &amp; media advocacy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Bell MT" panose="02020503060305020303" pitchFamily="18" charset="0"/>
                <a:cs typeface="Calibri" panose="020F0502020204030204" pitchFamily="34" charset="0"/>
              </a:rPr>
              <a:t>Partnership and Coordination of women empowerment initiatives is required to minimize duplication of efforts &amp; ensure judicious use of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Bell MT" panose="02020503060305020303" pitchFamily="18" charset="0"/>
                <a:cs typeface="Calibri" panose="020F0502020204030204" pitchFamily="34" charset="0"/>
              </a:rPr>
              <a:t>Integrating WPS concerns into Human Security Architecture is fundamental to sustainable peace processes.</a:t>
            </a:r>
            <a:r>
              <a:rPr lang="en-GB" sz="2400" b="1" dirty="0">
                <a:latin typeface="Bell MT" panose="02020503060305020303" pitchFamily="18" charset="0"/>
                <a:cs typeface="Calibri" panose="020F0502020204030204" pitchFamily="34" charset="0"/>
              </a:rPr>
              <a:t>		</a:t>
            </a:r>
            <a:r>
              <a:rPr lang="en-GB" sz="3300" b="1" dirty="0">
                <a:latin typeface="Bell MT" panose="02020503060305020303" pitchFamily="18" charset="0"/>
                <a:cs typeface="Calibri" panose="020F0502020204030204" pitchFamily="34" charset="0"/>
              </a:rPr>
              <a:t>	</a:t>
            </a:r>
            <a:r>
              <a:rPr lang="en-GB" sz="3300" b="1" dirty="0">
                <a:latin typeface="Agency FB" panose="020B0503020202020204" pitchFamily="34" charset="0"/>
                <a:cs typeface="Calibri" panose="020F0502020204030204" pitchFamily="34" charset="0"/>
              </a:rPr>
              <a:t>	</a:t>
            </a:r>
            <a:r>
              <a:rPr lang="en-GB" sz="3300" b="1" dirty="0" smtClean="0">
                <a:latin typeface="Agency FB" panose="020B0503020202020204" pitchFamily="34" charset="0"/>
                <a:cs typeface="Calibri" panose="020F0502020204030204" pitchFamily="34" charset="0"/>
              </a:rPr>
              <a:t>														</a:t>
            </a:r>
            <a:endParaRPr lang="en-GB" sz="3300" b="1" dirty="0">
              <a:latin typeface="Agency FB" panose="020B05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Content Placeholder 8">
            <a:extLst>
              <a:ext uri="{FF2B5EF4-FFF2-40B4-BE49-F238E27FC236}">
                <a16:creationId xmlns="" xmlns:a16="http://schemas.microsoft.com/office/drawing/2014/main" id="{C76C779E-EFC5-49E3-AC84-43D4DB0FC4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157" y="5537200"/>
            <a:ext cx="1550235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BDAAF5-3C22-4BE5-911E-6593ED17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32" y="348343"/>
            <a:ext cx="10222267" cy="69668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Challenges and Opportunities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4BBB9AB-0CB6-4EE2-9614-C2306AA0FB3F}"/>
              </a:ext>
            </a:extLst>
          </p:cNvPr>
          <p:cNvSpPr/>
          <p:nvPr/>
        </p:nvSpPr>
        <p:spPr>
          <a:xfrm>
            <a:off x="547333" y="2551836"/>
            <a:ext cx="96416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300" dirty="0"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r>
              <a:rPr lang="en-GB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									</a:t>
            </a:r>
            <a:endParaRPr lang="en-GB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18152627"/>
              </p:ext>
            </p:extLst>
          </p:nvPr>
        </p:nvGraphicFramePr>
        <p:xfrm>
          <a:off x="547333" y="995506"/>
          <a:ext cx="10348496" cy="5125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91237" y="4914988"/>
            <a:ext cx="2888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NSIP &amp; other </a:t>
            </a:r>
            <a:r>
              <a:rPr lang="en-US" dirty="0" err="1" smtClean="0">
                <a:latin typeface="Algerian" panose="04020705040A02060702" pitchFamily="82" charset="0"/>
              </a:rPr>
              <a:t>Intiatives</a:t>
            </a:r>
            <a:r>
              <a:rPr lang="en-US" dirty="0" smtClean="0">
                <a:latin typeface="Algerian" panose="04020705040A02060702" pitchFamily="82" charset="0"/>
              </a:rPr>
              <a:t> provide opportunity for </a:t>
            </a:r>
            <a:r>
              <a:rPr lang="en-US" dirty="0" err="1" smtClean="0">
                <a:latin typeface="Algerian" panose="04020705040A02060702" pitchFamily="82" charset="0"/>
              </a:rPr>
              <a:t>spcial</a:t>
            </a:r>
            <a:r>
              <a:rPr lang="en-US" dirty="0" smtClean="0">
                <a:latin typeface="Algerian" panose="04020705040A02060702" pitchFamily="82" charset="0"/>
              </a:rPr>
              <a:t> transformation &amp; poverty reduction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5" name="Left Arrow 4"/>
          <p:cNvSpPr/>
          <p:nvPr/>
        </p:nvSpPr>
        <p:spPr>
          <a:xfrm rot="1484026">
            <a:off x="7112142" y="5561072"/>
            <a:ext cx="944113" cy="522515"/>
          </a:xfrm>
          <a:prstGeom prst="leftArrow">
            <a:avLst>
              <a:gd name="adj1" fmla="val 5306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8">
            <a:extLst>
              <a:ext uri="{FF2B5EF4-FFF2-40B4-BE49-F238E27FC236}">
                <a16:creationId xmlns="" xmlns:a16="http://schemas.microsoft.com/office/drawing/2014/main" id="{C76C779E-EFC5-49E3-AC84-43D4DB0FC4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86" y="5344076"/>
            <a:ext cx="1550235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7A4E8-D435-4976-919B-21400C98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A79559-04C2-4264-A4C2-4611B34D4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772852-34BC-4139-ADEC-BE2C9CC76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5400"/>
            <a:ext cx="121920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980139A8-A7A3-4B46-97E1-044BA1CB5FA3}"/>
              </a:ext>
            </a:extLst>
          </p:cNvPr>
          <p:cNvSpPr/>
          <p:nvPr/>
        </p:nvSpPr>
        <p:spPr>
          <a:xfrm>
            <a:off x="3017838" y="244475"/>
            <a:ext cx="6153150" cy="6369050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6577508-9A3C-451F-AA43-783A3D62A6D3}"/>
              </a:ext>
            </a:extLst>
          </p:cNvPr>
          <p:cNvSpPr txBox="1">
            <a:spLocks/>
          </p:cNvSpPr>
          <p:nvPr/>
        </p:nvSpPr>
        <p:spPr>
          <a:xfrm>
            <a:off x="3446463" y="2493963"/>
            <a:ext cx="5295900" cy="603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Livelihood Support Skills</a:t>
            </a: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xmlns="" id="{9E08FEEC-CA7B-40CE-9435-F0287CEFE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86" y="5344076"/>
            <a:ext cx="1550235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EC141C-25D0-45C4-BB19-DEA377AA3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sz="6000" dirty="0">
              <a:solidFill>
                <a:schemeClr val="accent2"/>
              </a:solidFill>
              <a:latin typeface="Brush Script Std" panose="03060802040607070404" pitchFamily="66" charset="0"/>
            </a:endParaRPr>
          </a:p>
          <a:p>
            <a:pPr marL="0" indent="0" algn="ctr">
              <a:buNone/>
            </a:pPr>
            <a:r>
              <a:rPr lang="en-GB" sz="6000" dirty="0">
                <a:solidFill>
                  <a:schemeClr val="accent2"/>
                </a:solidFill>
                <a:latin typeface="Brush Script Std" panose="03060802040607070404" pitchFamily="66" charset="0"/>
              </a:rPr>
              <a:t>THANK </a:t>
            </a:r>
            <a:r>
              <a:rPr lang="en-GB" sz="6000" dirty="0" smtClean="0">
                <a:solidFill>
                  <a:schemeClr val="accent2"/>
                </a:solidFill>
                <a:latin typeface="Brush Script Std" panose="03060802040607070404" pitchFamily="66" charset="0"/>
              </a:rPr>
              <a:t>YOU </a:t>
            </a:r>
          </a:p>
          <a:p>
            <a:pPr marL="0" indent="0" algn="ctr">
              <a:buNone/>
            </a:pPr>
            <a:r>
              <a:rPr lang="en-GB" sz="6000" dirty="0" smtClean="0">
                <a:solidFill>
                  <a:schemeClr val="accent2"/>
                </a:solidFill>
                <a:latin typeface="Brush Script Std" panose="03060802040607070404" pitchFamily="66" charset="0"/>
              </a:rPr>
              <a:t>&amp; </a:t>
            </a:r>
          </a:p>
          <a:p>
            <a:pPr marL="0" indent="0" algn="ctr">
              <a:buNone/>
            </a:pPr>
            <a:r>
              <a:rPr lang="en-GB" sz="6000" dirty="0" smtClean="0">
                <a:solidFill>
                  <a:schemeClr val="accent2"/>
                </a:solidFill>
                <a:latin typeface="Brush Script Std" panose="03060802040607070404" pitchFamily="66" charset="0"/>
              </a:rPr>
              <a:t>GOD BLESS</a:t>
            </a:r>
            <a:endParaRPr lang="en-GB" sz="6000" dirty="0">
              <a:solidFill>
                <a:schemeClr val="accent2"/>
              </a:solidFill>
              <a:latin typeface="Brush Script Std" panose="03060802040607070404" pitchFamily="66" charset="0"/>
            </a:endParaRPr>
          </a:p>
        </p:txBody>
      </p:sp>
      <p:pic>
        <p:nvPicPr>
          <p:cNvPr id="4" name="Content Placeholder 8">
            <a:extLst>
              <a:ext uri="{FF2B5EF4-FFF2-40B4-BE49-F238E27FC236}">
                <a16:creationId xmlns="" xmlns:a16="http://schemas.microsoft.com/office/drawing/2014/main" id="{C76C779E-EFC5-49E3-AC84-43D4DB0FC4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86" y="5344076"/>
            <a:ext cx="1550235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9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A10765-776F-4ED0-BAB0-CAEB1D46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601"/>
            <a:ext cx="12191999" cy="11557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  </a:t>
            </a:r>
            <a:r>
              <a:rPr lang="en-GB" sz="3200" dirty="0" smtClean="0">
                <a:solidFill>
                  <a:srgbClr val="FF0000"/>
                </a:solidFill>
              </a:rPr>
              <a:t>Actions  </a:t>
            </a:r>
            <a:r>
              <a:rPr lang="en-GB" sz="3200" dirty="0" smtClean="0">
                <a:solidFill>
                  <a:srgbClr val="FF0000"/>
                </a:solidFill>
              </a:rPr>
              <a:t>Using Media, Information &amp; </a:t>
            </a:r>
            <a:r>
              <a:rPr lang="en-GB" sz="3200" dirty="0">
                <a:solidFill>
                  <a:srgbClr val="FF0000"/>
                </a:solidFill>
              </a:rPr>
              <a:t>Communication </a:t>
            </a:r>
            <a:r>
              <a:rPr lang="en-GB" sz="3200" dirty="0" smtClean="0">
                <a:solidFill>
                  <a:srgbClr val="FF0000"/>
                </a:solidFill>
              </a:rPr>
              <a:t>Technology from (2003-2018) over 15 year period has impacted Gender Equality through:</a:t>
            </a:r>
            <a:r>
              <a:rPr lang="en-GB" sz="3200" dirty="0" smtClean="0">
                <a:solidFill>
                  <a:srgbClr val="FF0000"/>
                </a:solidFill>
              </a:rPr>
              <a:t/>
            </a:r>
            <a:br>
              <a:rPr lang="en-GB" sz="3200" dirty="0" smtClean="0">
                <a:solidFill>
                  <a:srgbClr val="FF0000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/>
            </a:r>
            <a:br>
              <a:rPr lang="en-GB" sz="3200" dirty="0">
                <a:solidFill>
                  <a:schemeClr val="tx1"/>
                </a:solidFill>
              </a:rPr>
            </a:b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A285D5-E588-4946-B716-0826BF13E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14" y="1676400"/>
            <a:ext cx="9350062" cy="4962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 </a:t>
            </a:r>
          </a:p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="" xmlns:a16="http://schemas.microsoft.com/office/drawing/2014/main" id="{5BCE3580-A6CE-419B-95D6-CEE188D0F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86" y="5344076"/>
            <a:ext cx="1550235" cy="1320800"/>
          </a:xfrm>
          <a:prstGeom prst="rect">
            <a:avLst/>
          </a:prstGeom>
        </p:spPr>
      </p:pic>
      <p:sp>
        <p:nvSpPr>
          <p:cNvPr id="15" name="Freeform 6">
            <a:extLst>
              <a:ext uri="{FF2B5EF4-FFF2-40B4-BE49-F238E27FC236}">
                <a16:creationId xmlns="" xmlns:a16="http://schemas.microsoft.com/office/drawing/2014/main" id="{517B4F4E-F9C6-4EDC-866A-53D9B41BD625}"/>
              </a:ext>
            </a:extLst>
          </p:cNvPr>
          <p:cNvSpPr/>
          <p:nvPr/>
        </p:nvSpPr>
        <p:spPr>
          <a:xfrm>
            <a:off x="400047" y="1409700"/>
            <a:ext cx="10819255" cy="1165806"/>
          </a:xfrm>
          <a:custGeom>
            <a:avLst/>
            <a:gdLst>
              <a:gd name="connsiteX0" fmla="*/ 0 w 7211785"/>
              <a:gd name="connsiteY0" fmla="*/ 0 h 642257"/>
              <a:gd name="connsiteX1" fmla="*/ 7211785 w 7211785"/>
              <a:gd name="connsiteY1" fmla="*/ 0 h 642257"/>
              <a:gd name="connsiteX2" fmla="*/ 7211785 w 7211785"/>
              <a:gd name="connsiteY2" fmla="*/ 642257 h 642257"/>
              <a:gd name="connsiteX3" fmla="*/ 0 w 7211785"/>
              <a:gd name="connsiteY3" fmla="*/ 642257 h 642257"/>
              <a:gd name="connsiteX4" fmla="*/ 321128 w 7211785"/>
              <a:gd name="connsiteY4" fmla="*/ 321129 h 64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785" h="642257">
                <a:moveTo>
                  <a:pt x="0" y="0"/>
                </a:moveTo>
                <a:lnTo>
                  <a:pt x="7211785" y="0"/>
                </a:lnTo>
                <a:lnTo>
                  <a:pt x="7211785" y="642257"/>
                </a:lnTo>
                <a:lnTo>
                  <a:pt x="0" y="642257"/>
                </a:lnTo>
                <a:lnTo>
                  <a:pt x="321128" y="321129"/>
                </a:lnTo>
                <a:close/>
              </a:path>
            </a:pathLst>
          </a:custGeom>
          <a:solidFill>
            <a:srgbClr val="BEC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  </a:t>
            </a:r>
            <a:r>
              <a:rPr lang="en-GB" sz="24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POLICY &amp; LEGISLATION:</a:t>
            </a:r>
            <a:r>
              <a:rPr lang="en-GB" sz="24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From Women Policy to National Gender Policy and Sectoral Gender Policies (Agriculture, Emergency Management, Police, Media); GBV - VAPP 2015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,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 State Laws &amp; Local Edicts + other Policy 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R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eforms</a:t>
            </a:r>
            <a:endParaRPr lang="en-IN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="" xmlns:a16="http://schemas.microsoft.com/office/drawing/2014/main" id="{517B4F4E-F9C6-4EDC-866A-53D9B41BD625}"/>
              </a:ext>
            </a:extLst>
          </p:cNvPr>
          <p:cNvSpPr/>
          <p:nvPr/>
        </p:nvSpPr>
        <p:spPr>
          <a:xfrm>
            <a:off x="314324" y="2727906"/>
            <a:ext cx="10039349" cy="1111477"/>
          </a:xfrm>
          <a:custGeom>
            <a:avLst/>
            <a:gdLst>
              <a:gd name="connsiteX0" fmla="*/ 0 w 7211785"/>
              <a:gd name="connsiteY0" fmla="*/ 0 h 642257"/>
              <a:gd name="connsiteX1" fmla="*/ 7211785 w 7211785"/>
              <a:gd name="connsiteY1" fmla="*/ 0 h 642257"/>
              <a:gd name="connsiteX2" fmla="*/ 7211785 w 7211785"/>
              <a:gd name="connsiteY2" fmla="*/ 642257 h 642257"/>
              <a:gd name="connsiteX3" fmla="*/ 0 w 7211785"/>
              <a:gd name="connsiteY3" fmla="*/ 642257 h 642257"/>
              <a:gd name="connsiteX4" fmla="*/ 321128 w 7211785"/>
              <a:gd name="connsiteY4" fmla="*/ 321129 h 64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785" h="642257">
                <a:moveTo>
                  <a:pt x="0" y="0"/>
                </a:moveTo>
                <a:lnTo>
                  <a:pt x="7211785" y="0"/>
                </a:lnTo>
                <a:lnTo>
                  <a:pt x="7211785" y="642257"/>
                </a:lnTo>
                <a:lnTo>
                  <a:pt x="0" y="642257"/>
                </a:lnTo>
                <a:lnTo>
                  <a:pt x="321128" y="321129"/>
                </a:lnTo>
                <a:close/>
              </a:path>
            </a:pathLst>
          </a:custGeom>
          <a:solidFill>
            <a:srgbClr val="BEC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PROGRAMMES </a:t>
            </a:r>
            <a:r>
              <a:rPr lang="en-IN" sz="2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IN" sz="2400" dirty="0" smtClean="0">
                <a:solidFill>
                  <a:srgbClr val="FF0000"/>
                </a:solidFill>
                <a:latin typeface="+mj-lt"/>
              </a:rPr>
              <a:t>Advocacy, Capacity Building, Livelihoods Support, Sectoral Interventions &amp; Linkages, Flagship Projects</a:t>
            </a:r>
            <a:endParaRPr lang="en-IN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="" xmlns:a16="http://schemas.microsoft.com/office/drawing/2014/main" id="{517B4F4E-F9C6-4EDC-866A-53D9B41BD625}"/>
              </a:ext>
            </a:extLst>
          </p:cNvPr>
          <p:cNvSpPr/>
          <p:nvPr/>
        </p:nvSpPr>
        <p:spPr>
          <a:xfrm>
            <a:off x="400049" y="5344076"/>
            <a:ext cx="9867900" cy="1320800"/>
          </a:xfrm>
          <a:custGeom>
            <a:avLst/>
            <a:gdLst>
              <a:gd name="connsiteX0" fmla="*/ 0 w 7211785"/>
              <a:gd name="connsiteY0" fmla="*/ 0 h 642257"/>
              <a:gd name="connsiteX1" fmla="*/ 7211785 w 7211785"/>
              <a:gd name="connsiteY1" fmla="*/ 0 h 642257"/>
              <a:gd name="connsiteX2" fmla="*/ 7211785 w 7211785"/>
              <a:gd name="connsiteY2" fmla="*/ 642257 h 642257"/>
              <a:gd name="connsiteX3" fmla="*/ 0 w 7211785"/>
              <a:gd name="connsiteY3" fmla="*/ 642257 h 642257"/>
              <a:gd name="connsiteX4" fmla="*/ 321128 w 7211785"/>
              <a:gd name="connsiteY4" fmla="*/ 321129 h 64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785" h="642257">
                <a:moveTo>
                  <a:pt x="0" y="0"/>
                </a:moveTo>
                <a:lnTo>
                  <a:pt x="7211785" y="0"/>
                </a:lnTo>
                <a:lnTo>
                  <a:pt x="7211785" y="642257"/>
                </a:lnTo>
                <a:lnTo>
                  <a:pt x="0" y="642257"/>
                </a:lnTo>
                <a:lnTo>
                  <a:pt x="321128" y="321129"/>
                </a:lnTo>
                <a:close/>
              </a:path>
            </a:pathLst>
          </a:custGeom>
          <a:solidFill>
            <a:srgbClr val="BEC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INNOVATIONS:</a:t>
            </a:r>
            <a:r>
              <a:rPr lang="en-IN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IN" sz="2400" dirty="0" smtClean="0">
                <a:solidFill>
                  <a:srgbClr val="FF0000"/>
                </a:solidFill>
                <a:latin typeface="+mj-lt"/>
              </a:rPr>
              <a:t>Value Addition in Agricultural Processing, Lady Mechanic, Smart Woman Nigeria, GEMTECH Awards, Technology for Health, Agriculture, Artisans, IDPs, </a:t>
            </a:r>
            <a:r>
              <a:rPr lang="en-IN" sz="2400" dirty="0" err="1" smtClean="0">
                <a:solidFill>
                  <a:srgbClr val="FF0000"/>
                </a:solidFill>
                <a:latin typeface="+mj-lt"/>
              </a:rPr>
              <a:t>WWDisabilities</a:t>
            </a:r>
            <a:r>
              <a:rPr lang="en-IN" sz="2400" dirty="0" smtClean="0">
                <a:solidFill>
                  <a:srgbClr val="FF0000"/>
                </a:solidFill>
                <a:latin typeface="+mj-lt"/>
              </a:rPr>
              <a:t>, Female Prisoners</a:t>
            </a:r>
            <a:endParaRPr lang="en-IN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="" xmlns:a16="http://schemas.microsoft.com/office/drawing/2014/main" id="{517B4F4E-F9C6-4EDC-866A-53D9B41BD625}"/>
              </a:ext>
            </a:extLst>
          </p:cNvPr>
          <p:cNvSpPr/>
          <p:nvPr/>
        </p:nvSpPr>
        <p:spPr>
          <a:xfrm>
            <a:off x="314324" y="4077490"/>
            <a:ext cx="9867899" cy="1037986"/>
          </a:xfrm>
          <a:custGeom>
            <a:avLst/>
            <a:gdLst>
              <a:gd name="connsiteX0" fmla="*/ 0 w 7211785"/>
              <a:gd name="connsiteY0" fmla="*/ 0 h 642257"/>
              <a:gd name="connsiteX1" fmla="*/ 7211785 w 7211785"/>
              <a:gd name="connsiteY1" fmla="*/ 0 h 642257"/>
              <a:gd name="connsiteX2" fmla="*/ 7211785 w 7211785"/>
              <a:gd name="connsiteY2" fmla="*/ 642257 h 642257"/>
              <a:gd name="connsiteX3" fmla="*/ 0 w 7211785"/>
              <a:gd name="connsiteY3" fmla="*/ 642257 h 642257"/>
              <a:gd name="connsiteX4" fmla="*/ 321128 w 7211785"/>
              <a:gd name="connsiteY4" fmla="*/ 321129 h 64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785" h="642257">
                <a:moveTo>
                  <a:pt x="0" y="0"/>
                </a:moveTo>
                <a:lnTo>
                  <a:pt x="7211785" y="0"/>
                </a:lnTo>
                <a:lnTo>
                  <a:pt x="7211785" y="642257"/>
                </a:lnTo>
                <a:lnTo>
                  <a:pt x="0" y="642257"/>
                </a:lnTo>
                <a:lnTo>
                  <a:pt x="321128" y="321129"/>
                </a:lnTo>
                <a:close/>
              </a:path>
            </a:pathLst>
          </a:custGeom>
          <a:solidFill>
            <a:srgbClr val="BEC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RESEARCH:</a:t>
            </a:r>
            <a:r>
              <a:rPr lang="en-IN" sz="2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IN" sz="2400" dirty="0" smtClean="0">
                <a:solidFill>
                  <a:schemeClr val="tx1"/>
                </a:solidFill>
                <a:latin typeface="+mj-lt"/>
              </a:rPr>
              <a:t>Increased Disaggregation of Data, Evidence-based Advocacy, Macro </a:t>
            </a:r>
            <a:r>
              <a:rPr lang="en-IN" sz="2400" dirty="0" smtClean="0">
                <a:solidFill>
                  <a:schemeClr val="tx1"/>
                </a:solidFill>
                <a:latin typeface="+mj-lt"/>
              </a:rPr>
              <a:t>Level </a:t>
            </a:r>
            <a:r>
              <a:rPr lang="en-IN" sz="2400" dirty="0" smtClean="0">
                <a:solidFill>
                  <a:schemeClr val="tx1"/>
                </a:solidFill>
                <a:latin typeface="+mj-lt"/>
              </a:rPr>
              <a:t>Planning, National Demographic Household Survey, National Bureau of Statistics </a:t>
            </a:r>
            <a:endParaRPr lang="en-IN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941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7A4E8-D435-4976-919B-21400C989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44" y="447368"/>
            <a:ext cx="10541970" cy="537029"/>
          </a:xfrm>
        </p:spPr>
        <p:txBody>
          <a:bodyPr>
            <a:normAutofit fontScale="90000"/>
          </a:bodyPr>
          <a:lstStyle/>
          <a:p>
            <a:r>
              <a:rPr lang="en-GB" sz="2400" dirty="0" smtClean="0"/>
              <a:t>Photos of w</a:t>
            </a:r>
            <a:r>
              <a:rPr lang="en-GB" sz="2400" dirty="0" smtClean="0"/>
              <a:t>omen participating in Financial Empowerment &amp; ICT  Programmes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772852-34BC-4139-ADEC-BE2C9CC76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944" y="1155649"/>
            <a:ext cx="4702629" cy="550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980139A8-A7A3-4B46-97E1-044BA1CB5FA3}"/>
              </a:ext>
            </a:extLst>
          </p:cNvPr>
          <p:cNvSpPr/>
          <p:nvPr/>
        </p:nvSpPr>
        <p:spPr>
          <a:xfrm>
            <a:off x="891806" y="2673445"/>
            <a:ext cx="3796904" cy="2380345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6577508-9A3C-451F-AA43-783A3D62A6D3}"/>
              </a:ext>
            </a:extLst>
          </p:cNvPr>
          <p:cNvSpPr txBox="1">
            <a:spLocks/>
          </p:cNvSpPr>
          <p:nvPr/>
        </p:nvSpPr>
        <p:spPr>
          <a:xfrm>
            <a:off x="1183254" y="3417206"/>
            <a:ext cx="3214008" cy="603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Financial </a:t>
            </a:r>
            <a:r>
              <a:rPr lang="en-US" altLang="en-US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Empowerment</a:t>
            </a:r>
            <a:endParaRPr lang="en-US" altLang="en-US" sz="16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xmlns="" id="{9BDE2E02-47B6-4766-A40E-C6390E570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86" y="5344076"/>
            <a:ext cx="1550235" cy="13208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D772852-34BC-4139-ADEC-BE2C9CC76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4457" y="1331588"/>
            <a:ext cx="4705672" cy="552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980139A8-A7A3-4B46-97E1-044BA1CB5FA3}"/>
              </a:ext>
            </a:extLst>
          </p:cNvPr>
          <p:cNvSpPr/>
          <p:nvPr/>
        </p:nvSpPr>
        <p:spPr>
          <a:xfrm>
            <a:off x="6246813" y="1646463"/>
            <a:ext cx="3201987" cy="1770743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6577508-9A3C-451F-AA43-783A3D62A6D3}"/>
              </a:ext>
            </a:extLst>
          </p:cNvPr>
          <p:cNvSpPr txBox="1">
            <a:spLocks/>
          </p:cNvSpPr>
          <p:nvPr/>
        </p:nvSpPr>
        <p:spPr>
          <a:xfrm>
            <a:off x="6246813" y="2070195"/>
            <a:ext cx="2743199" cy="603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Information </a:t>
            </a:r>
            <a:r>
              <a:rPr lang="en-US" altLang="en-US" sz="1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Communication </a:t>
            </a:r>
            <a:r>
              <a:rPr lang="en-US" altLang="en-US" sz="1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Technology</a:t>
            </a:r>
            <a:endParaRPr lang="en-US" altLang="en-US" sz="1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20" y="348343"/>
            <a:ext cx="9685866" cy="74204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Context of Implementation of CSW 42 Outcomes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016679"/>
              </p:ext>
            </p:extLst>
          </p:nvPr>
        </p:nvGraphicFramePr>
        <p:xfrm>
          <a:off x="677863" y="1277257"/>
          <a:ext cx="10352994" cy="532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8">
            <a:extLst>
              <a:ext uri="{FF2B5EF4-FFF2-40B4-BE49-F238E27FC236}">
                <a16:creationId xmlns="" xmlns:a16="http://schemas.microsoft.com/office/drawing/2014/main" id="{C76C779E-EFC5-49E3-AC84-43D4DB0FC4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822" y="5379891"/>
            <a:ext cx="1550235" cy="132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08264" y="1693428"/>
            <a:ext cx="18061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Legal Aid Act Reviewed in 2011 &amp; Expanded to cover crimes against human body &amp; sexual offences like rape, assault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1533" y="2385926"/>
            <a:ext cx="1662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Freedom of Information Act May 2011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1403" y="6006397"/>
            <a:ext cx="3729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Citizen’s Mediation </a:t>
            </a:r>
            <a:r>
              <a:rPr lang="en-US" dirty="0" err="1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Centres</a:t>
            </a:r>
            <a:r>
              <a:rPr 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Set up with British Council &amp; </a:t>
            </a:r>
            <a:r>
              <a:rPr lang="en-US" dirty="0" err="1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DfID</a:t>
            </a:r>
            <a:r>
              <a:rPr 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Support</a:t>
            </a:r>
            <a:endParaRPr 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08265" y="4278751"/>
            <a:ext cx="17225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erlin Sans FB" panose="020E0602020502020306" pitchFamily="34" charset="0"/>
              </a:rPr>
              <a:t>NAWOJ &amp; Other Media Networks  in Place e.g. </a:t>
            </a:r>
          </a:p>
          <a:p>
            <a:r>
              <a:rPr lang="en-US" b="1" dirty="0" smtClean="0">
                <a:latin typeface="Berlin Sans FB" panose="020E0602020502020306" pitchFamily="34" charset="0"/>
              </a:rPr>
              <a:t>WPS – Media, Nollywood etc.</a:t>
            </a:r>
            <a:endParaRPr lang="en-US" b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D6398A-5D53-4B3C-A51F-BC4EB859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8" y="265044"/>
            <a:ext cx="11660593" cy="69360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Selected Achievements </a:t>
            </a:r>
            <a:r>
              <a:rPr lang="en-GB" sz="2800" b="1" dirty="0" smtClean="0">
                <a:solidFill>
                  <a:schemeClr val="tx1"/>
                </a:solidFill>
              </a:rPr>
              <a:t>in </a:t>
            </a:r>
            <a:r>
              <a:rPr lang="en-GB" sz="2800" b="1" dirty="0" smtClean="0">
                <a:solidFill>
                  <a:schemeClr val="tx1"/>
                </a:solidFill>
              </a:rPr>
              <a:t>the Context </a:t>
            </a:r>
            <a:r>
              <a:rPr lang="en-GB" sz="2800" b="1" dirty="0" smtClean="0">
                <a:solidFill>
                  <a:schemeClr val="tx1"/>
                </a:solidFill>
              </a:rPr>
              <a:t>of CSW 62- Review Theme: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2C9D6E19-FAD7-4AD4-BB8B-6D67D0812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2209"/>
            <a:ext cx="9540092" cy="53207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							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="" xmlns:a16="http://schemas.microsoft.com/office/drawing/2014/main" id="{84479C90-1015-4864-806A-7D77301C5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86" y="5344076"/>
            <a:ext cx="1550235" cy="1320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F26233-2A2E-492F-BD22-C734A01FA4AE}"/>
              </a:ext>
            </a:extLst>
          </p:cNvPr>
          <p:cNvSpPr/>
          <p:nvPr/>
        </p:nvSpPr>
        <p:spPr>
          <a:xfrm>
            <a:off x="939174" y="13757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91232438"/>
              </p:ext>
            </p:extLst>
          </p:nvPr>
        </p:nvGraphicFramePr>
        <p:xfrm>
          <a:off x="481973" y="1052090"/>
          <a:ext cx="1099227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8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D9D4FB4-9C2E-412A-889B-6B1F108894FC}"/>
              </a:ext>
            </a:extLst>
          </p:cNvPr>
          <p:cNvSpPr txBox="1">
            <a:spLocks/>
          </p:cNvSpPr>
          <p:nvPr/>
        </p:nvSpPr>
        <p:spPr>
          <a:xfrm>
            <a:off x="0" y="85244"/>
            <a:ext cx="9772927" cy="7921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GB" sz="36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SmartWoman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Nigeria Initiatives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363CD5-FA0A-4FAA-973D-AE8C1413829C}"/>
              </a:ext>
            </a:extLst>
          </p:cNvPr>
          <p:cNvSpPr txBox="1"/>
          <p:nvPr/>
        </p:nvSpPr>
        <p:spPr>
          <a:xfrm>
            <a:off x="382138" y="2363799"/>
            <a:ext cx="5368714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+mj-lt"/>
              </a:rPr>
              <a:t>ICT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programme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targeted at secondary school girls develop early interest in ICT related careers</a:t>
            </a:r>
            <a:endParaRPr lang="en-GB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3D1545B-09E6-4242-BC64-D215721BEAFF}"/>
              </a:ext>
            </a:extLst>
          </p:cNvPr>
          <p:cNvSpPr txBox="1"/>
          <p:nvPr/>
        </p:nvSpPr>
        <p:spPr>
          <a:xfrm>
            <a:off x="5887910" y="5128152"/>
            <a:ext cx="488017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+mj-lt"/>
              </a:rPr>
              <a:t>Provides young unemployed female graduates with job ready skills to improve their chances of employment in the ICT sector</a:t>
            </a:r>
            <a:endParaRPr lang="en-GB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70DC2B32-8600-4D47-982A-A7CA66EF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/>
          <a:lstStyle/>
          <a:p>
            <a:fld id="{C4396458-0D4F-476D-82B0-A41658F24BE6}" type="slidenum">
              <a:rPr lang="en-US" smtClean="0"/>
              <a:t>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817CAA8-FDB4-44EB-9FB4-644659EC750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01" y="986396"/>
            <a:ext cx="2517594" cy="12684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8EC5511-093E-48BC-AC4B-4F92B7A45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568" y="3806838"/>
            <a:ext cx="2571095" cy="1321314"/>
          </a:xfrm>
          <a:prstGeom prst="rect">
            <a:avLst/>
          </a:prstGeom>
        </p:spPr>
      </p:pic>
      <p:pic>
        <p:nvPicPr>
          <p:cNvPr id="15" name="Content Placeholder 8">
            <a:extLst>
              <a:ext uri="{FF2B5EF4-FFF2-40B4-BE49-F238E27FC236}">
                <a16:creationId xmlns:a16="http://schemas.microsoft.com/office/drawing/2014/main" xmlns="" id="{941FFE9D-D641-4B95-98AB-E55303D243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86" y="5344076"/>
            <a:ext cx="1550235" cy="1320800"/>
          </a:xfrm>
          <a:prstGeom prst="rect">
            <a:avLst/>
          </a:prstGeom>
        </p:spPr>
      </p:pic>
      <p:pic>
        <p:nvPicPr>
          <p:cNvPr id="18" name="Picture 3" descr="G:\FGGC Jalingo girls working on computers 13.jpg">
            <a:extLst>
              <a:ext uri="{FF2B5EF4-FFF2-40B4-BE49-F238E27FC236}">
                <a16:creationId xmlns:a16="http://schemas.microsoft.com/office/drawing/2014/main" xmlns="" id="{B875B45E-C575-43AA-9E06-BC47CAC3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5562"/>
          <a:stretch/>
        </p:blipFill>
        <p:spPr bwMode="auto">
          <a:xfrm>
            <a:off x="6246014" y="877407"/>
            <a:ext cx="5332214" cy="277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Image result for ict 1000 girls club, nigeria">
            <a:extLst>
              <a:ext uri="{FF2B5EF4-FFF2-40B4-BE49-F238E27FC236}">
                <a16:creationId xmlns:a16="http://schemas.microsoft.com/office/drawing/2014/main" xmlns="" id="{17F60540-5FD4-443A-BFC0-4547802ED7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2"/>
          <a:stretch/>
        </p:blipFill>
        <p:spPr bwMode="auto">
          <a:xfrm>
            <a:off x="69545" y="4294307"/>
            <a:ext cx="5818365" cy="247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138675A-EFCC-43A5-A778-AE749CA3C006}"/>
              </a:ext>
            </a:extLst>
          </p:cNvPr>
          <p:cNvSpPr txBox="1">
            <a:spLocks/>
          </p:cNvSpPr>
          <p:nvPr/>
        </p:nvSpPr>
        <p:spPr>
          <a:xfrm>
            <a:off x="223319" y="4102370"/>
            <a:ext cx="10762733" cy="92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95558B7-23D3-48D0-9092-402B2BE37E84}"/>
              </a:ext>
            </a:extLst>
          </p:cNvPr>
          <p:cNvCxnSpPr/>
          <p:nvPr/>
        </p:nvCxnSpPr>
        <p:spPr>
          <a:xfrm>
            <a:off x="-54316" y="3668811"/>
            <a:ext cx="12192000" cy="0"/>
          </a:xfrm>
          <a:prstGeom prst="lin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BE25F71-D2C2-4BAC-BE00-8ED477D64C1D}"/>
              </a:ext>
            </a:extLst>
          </p:cNvPr>
          <p:cNvCxnSpPr/>
          <p:nvPr/>
        </p:nvCxnSpPr>
        <p:spPr>
          <a:xfrm>
            <a:off x="0" y="3794078"/>
            <a:ext cx="12192000" cy="0"/>
          </a:xfrm>
          <a:prstGeom prst="lin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4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FB4CF2-32EE-4ECB-9678-90EE7064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4" y="322955"/>
            <a:ext cx="6202017" cy="59144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 Wallet Agricultural Scheme: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3A9DE9-C777-450B-BC4F-9180198C2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330" y="1072730"/>
            <a:ext cx="6610315" cy="186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has enabled women to gain direct access to agricultural input such as seeds, fertilizer, agrochemicals, cutting out the middle man hence increasing their profit margin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7024621F-B596-40D8-AC38-1F5016831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6461729-6ED3-41B0-B1AE-AB140DB18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5" t="7451" r="25441" b="11402"/>
          <a:stretch/>
        </p:blipFill>
        <p:spPr>
          <a:xfrm rot="20219635">
            <a:off x="853786" y="348901"/>
            <a:ext cx="1918473" cy="2305262"/>
          </a:xfrm>
          <a:prstGeom prst="rect">
            <a:avLst/>
          </a:prstGeo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xmlns="" id="{E860BA71-8405-49D5-B850-080BD943F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86" y="5344076"/>
            <a:ext cx="1550235" cy="1320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FBECD7-8C98-473A-A8FB-6EB8DD7D6972}"/>
              </a:ext>
            </a:extLst>
          </p:cNvPr>
          <p:cNvSpPr/>
          <p:nvPr/>
        </p:nvSpPr>
        <p:spPr>
          <a:xfrm>
            <a:off x="330621" y="2941619"/>
            <a:ext cx="735049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 2010, 2000 pre-paid mobile phones were distributed free to pregnant rural women in Ondo State. This provided support and enhanced direct communication between a pregnant woman and the Community Health Extension Worker (health ranger) dedicated to her care.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Between 2010 and 2012, there has been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47% reduction of maternal mortality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cases in Ondo state,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 increase of 58% of registered patients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 increase of 96% of the number of live births. </a:t>
            </a:r>
          </a:p>
          <a:p>
            <a:endParaRPr lang="en-GB" dirty="0"/>
          </a:p>
        </p:txBody>
      </p:sp>
      <p:pic>
        <p:nvPicPr>
          <p:cNvPr id="9" name="Picture 2" descr="Image result for abiye project">
            <a:extLst>
              <a:ext uri="{FF2B5EF4-FFF2-40B4-BE49-F238E27FC236}">
                <a16:creationId xmlns:a16="http://schemas.microsoft.com/office/drawing/2014/main" xmlns="" id="{F920ACBC-C868-485B-A2F6-8149463B8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9223">
            <a:off x="7591686" y="3786018"/>
            <a:ext cx="3186347" cy="21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5F9974-E94A-43D3-9533-F0EAA82EBBF9}"/>
              </a:ext>
            </a:extLst>
          </p:cNvPr>
          <p:cNvSpPr txBox="1"/>
          <p:nvPr/>
        </p:nvSpPr>
        <p:spPr>
          <a:xfrm>
            <a:off x="1516695" y="2724162"/>
            <a:ext cx="561892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Abiye(Safe Motherhood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Project: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19314"/>
            <a:ext cx="10541969" cy="1016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lgerian" panose="04020705040A02060702" pitchFamily="82" charset="0"/>
              </a:rPr>
              <a:t>Reach &amp; Impact of Government’s 5 Pillar </a:t>
            </a:r>
            <a:br>
              <a:rPr lang="en-US" b="1" dirty="0" smtClean="0">
                <a:latin typeface="Algerian" panose="04020705040A02060702" pitchFamily="82" charset="0"/>
              </a:rPr>
            </a:br>
            <a:r>
              <a:rPr lang="en-US" b="1" dirty="0" smtClean="0">
                <a:latin typeface="Algerian" panose="04020705040A02060702" pitchFamily="82" charset="0"/>
              </a:rPr>
              <a:t>National Social Investment Programme (NSIP)</a:t>
            </a:r>
            <a:endParaRPr lang="en-US" b="1" dirty="0">
              <a:latin typeface="Algerian" panose="04020705040A02060702" pitchFamily="82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490473"/>
              </p:ext>
            </p:extLst>
          </p:nvPr>
        </p:nvGraphicFramePr>
        <p:xfrm>
          <a:off x="677862" y="1524000"/>
          <a:ext cx="9191851" cy="492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8">
            <a:extLst>
              <a:ext uri="{FF2B5EF4-FFF2-40B4-BE49-F238E27FC236}">
                <a16:creationId xmlns="" xmlns:a16="http://schemas.microsoft.com/office/drawing/2014/main" id="{C76C779E-EFC5-49E3-AC84-43D4DB0FC4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86" y="5344076"/>
            <a:ext cx="1550235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xmlns="" id="{3DCF8396-86F2-4754-94F8-72B0A9A99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86" y="5344076"/>
            <a:ext cx="1550235" cy="1320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8DABF6CC-5698-4DA1-A1FE-E0CAAF5AC4B7}"/>
              </a:ext>
            </a:extLst>
          </p:cNvPr>
          <p:cNvSpPr txBox="1">
            <a:spLocks/>
          </p:cNvSpPr>
          <p:nvPr/>
        </p:nvSpPr>
        <p:spPr>
          <a:xfrm>
            <a:off x="384314" y="278296"/>
            <a:ext cx="9064486" cy="6653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Women Empowerment Fund (NAWEF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Promoting F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inancial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inclusion and supporting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rural women’s entrepreneurial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skills </a:t>
            </a:r>
            <a:endParaRPr lang="en-GB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5D1C54C-EA5A-4F08-A0C2-692A7F3E56C5}"/>
              </a:ext>
            </a:extLst>
          </p:cNvPr>
          <p:cNvGrpSpPr/>
          <p:nvPr/>
        </p:nvGrpSpPr>
        <p:grpSpPr>
          <a:xfrm>
            <a:off x="270205" y="763203"/>
            <a:ext cx="11181566" cy="3406106"/>
            <a:chOff x="892261" y="1484527"/>
            <a:chExt cx="11555366" cy="32058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6E4109E2-DD42-4B19-81D7-60DBEB8AB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2261" y="1673057"/>
              <a:ext cx="3545634" cy="252544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46D6BBD6-D6C2-4F56-9CBF-F3008813D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2913" y="1577231"/>
              <a:ext cx="3669850" cy="26139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A4655ABB-9164-4210-AFA4-E98C94EB8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62638" y="1484527"/>
              <a:ext cx="3584989" cy="253761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C4035E3-C04B-43B9-8C13-708FB6C5AA9C}"/>
                </a:ext>
              </a:extLst>
            </p:cNvPr>
            <p:cNvSpPr txBox="1"/>
            <p:nvPr/>
          </p:nvSpPr>
          <p:spPr>
            <a:xfrm>
              <a:off x="1455306" y="4170512"/>
              <a:ext cx="2154045" cy="425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</a:rPr>
                <a:t>Market Women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3B842D9-D4DD-40F3-88AB-B175B361729F}"/>
                </a:ext>
              </a:extLst>
            </p:cNvPr>
            <p:cNvSpPr txBox="1"/>
            <p:nvPr/>
          </p:nvSpPr>
          <p:spPr>
            <a:xfrm>
              <a:off x="5477570" y="4137501"/>
              <a:ext cx="2665201" cy="353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</a:rPr>
                <a:t>Women Artisans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0025E45-E9DB-43CA-9920-00CD4FF0D675}"/>
                </a:ext>
              </a:extLst>
            </p:cNvPr>
            <p:cNvSpPr txBox="1"/>
            <p:nvPr/>
          </p:nvSpPr>
          <p:spPr>
            <a:xfrm>
              <a:off x="8975715" y="4022142"/>
              <a:ext cx="2430643" cy="668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</a:rPr>
                <a:t>Women Farmers / Agric Workers</a:t>
              </a:r>
            </a:p>
          </p:txBody>
        </p:sp>
      </p:grp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xmlns="" id="{3E6D1736-1216-4B87-B92B-551580741E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5" y="3957098"/>
            <a:ext cx="3827380" cy="238402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xmlns="" id="{01EF79C2-DF42-4D99-97C0-FEF7DEFD9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100" y="4068901"/>
            <a:ext cx="3893614" cy="2387475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A43975E-351A-4686-BB69-CE8D2F8315AF}"/>
              </a:ext>
            </a:extLst>
          </p:cNvPr>
          <p:cNvSpPr/>
          <p:nvPr/>
        </p:nvSpPr>
        <p:spPr>
          <a:xfrm>
            <a:off x="422735" y="6304136"/>
            <a:ext cx="4284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ICT </a:t>
            </a:r>
            <a:r>
              <a:rPr lang="en-GB" b="1" dirty="0" smtClean="0"/>
              <a:t>Training </a:t>
            </a:r>
            <a:r>
              <a:rPr lang="en-GB" b="1" dirty="0"/>
              <a:t>for </a:t>
            </a:r>
            <a:r>
              <a:rPr lang="en-GB" b="1" dirty="0" smtClean="0"/>
              <a:t>Female </a:t>
            </a:r>
            <a:r>
              <a:rPr lang="en-GB" b="1" dirty="0" smtClean="0"/>
              <a:t>E</a:t>
            </a:r>
            <a:r>
              <a:rPr lang="en-GB" b="1" dirty="0" smtClean="0"/>
              <a:t>ntrepreneurs</a:t>
            </a:r>
            <a:r>
              <a:rPr lang="en-GB" sz="2800" b="1" dirty="0" smtClean="0"/>
              <a:t> </a:t>
            </a:r>
            <a:endParaRPr lang="en-GB" sz="28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9D1ACC6-4E09-4A03-8069-2AC6FE9B4218}"/>
              </a:ext>
            </a:extLst>
          </p:cNvPr>
          <p:cNvSpPr/>
          <p:nvPr/>
        </p:nvSpPr>
        <p:spPr>
          <a:xfrm>
            <a:off x="8548914" y="4743911"/>
            <a:ext cx="17707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	</a:t>
            </a:r>
            <a:r>
              <a:rPr lang="en-GB" sz="1600" b="1" dirty="0"/>
              <a:t>50 visually </a:t>
            </a:r>
            <a:r>
              <a:rPr lang="en-GB" sz="1600" b="1" dirty="0" smtClean="0"/>
              <a:t>Impaired </a:t>
            </a:r>
            <a:r>
              <a:rPr lang="en-GB" sz="1600" b="1" dirty="0"/>
              <a:t>women trained in ICT by the National Centre for Women Development</a:t>
            </a:r>
          </a:p>
        </p:txBody>
      </p:sp>
    </p:spTree>
    <p:extLst>
      <p:ext uri="{BB962C8B-B14F-4D97-AF65-F5344CB8AC3E}">
        <p14:creationId xmlns:p14="http://schemas.microsoft.com/office/powerpoint/2010/main" val="7619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6943</TotalTime>
  <Words>1389</Words>
  <Application>Microsoft Office PowerPoint</Application>
  <PresentationFormat>Custom</PresentationFormat>
  <Paragraphs>147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PowerPoint Presentation</vt:lpstr>
      <vt:lpstr>  Actions  Using Media, Information &amp; Communication Technology from (2003-2018) over 15 year period has impacted Gender Equality through:   </vt:lpstr>
      <vt:lpstr>Photos of women participating in Financial Empowerment &amp; ICT  Programmes</vt:lpstr>
      <vt:lpstr>Context of Implementation of CSW 42 Outcomes</vt:lpstr>
      <vt:lpstr>Selected Achievements in the Context of CSW 62- Review Theme:</vt:lpstr>
      <vt:lpstr>PowerPoint Presentation</vt:lpstr>
      <vt:lpstr>E- Wallet Agricultural Scheme:</vt:lpstr>
      <vt:lpstr>Reach &amp; Impact of Government’s 5 Pillar  National Social Investment Programme (NSIP)</vt:lpstr>
      <vt:lpstr>PowerPoint Presentation</vt:lpstr>
      <vt:lpstr>Reach &amp; Impact of Government’s 5 Pillar  National Social Investment Programme (NSIP)- Cont’d</vt:lpstr>
      <vt:lpstr>Value Chain Addition in Agro- Processing: Women in Bayelsa State  trained on the use of Kiln Technology for improved  preservation, packaging and distribution of fish ; Delta State Youth Agricultural Empowered Scheme : 15,000 Women &amp; Girls beneficiaries </vt:lpstr>
      <vt:lpstr>Key Lessons Learned and Emerging Issues</vt:lpstr>
      <vt:lpstr>Challenges and Opportunities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Bomsirella</dc:creator>
  <cp:lastModifiedBy>FMWASD nig</cp:lastModifiedBy>
  <cp:revision>174</cp:revision>
  <cp:lastPrinted>2018-03-06T18:36:47Z</cp:lastPrinted>
  <dcterms:created xsi:type="dcterms:W3CDTF">2018-03-01T13:21:43Z</dcterms:created>
  <dcterms:modified xsi:type="dcterms:W3CDTF">2018-03-09T13:34:44Z</dcterms:modified>
</cp:coreProperties>
</file>