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4"/>
  </p:notesMasterIdLst>
  <p:handoutMasterIdLst>
    <p:handoutMasterId r:id="rId25"/>
  </p:handoutMasterIdLst>
  <p:sldIdLst>
    <p:sldId id="257" r:id="rId2"/>
    <p:sldId id="283" r:id="rId3"/>
    <p:sldId id="291" r:id="rId4"/>
    <p:sldId id="292" r:id="rId5"/>
    <p:sldId id="293" r:id="rId6"/>
    <p:sldId id="266" r:id="rId7"/>
    <p:sldId id="295" r:id="rId8"/>
    <p:sldId id="261" r:id="rId9"/>
    <p:sldId id="305" r:id="rId10"/>
    <p:sldId id="290" r:id="rId11"/>
    <p:sldId id="302" r:id="rId12"/>
    <p:sldId id="296" r:id="rId13"/>
    <p:sldId id="297" r:id="rId14"/>
    <p:sldId id="298" r:id="rId15"/>
    <p:sldId id="299" r:id="rId16"/>
    <p:sldId id="307" r:id="rId17"/>
    <p:sldId id="300" r:id="rId18"/>
    <p:sldId id="301" r:id="rId19"/>
    <p:sldId id="279" r:id="rId20"/>
    <p:sldId id="303" r:id="rId21"/>
    <p:sldId id="304" r:id="rId22"/>
    <p:sldId id="275" r:id="rId23"/>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3300"/>
    <a:srgbClr val="F56A2B"/>
    <a:srgbClr val="412CDC"/>
    <a:srgbClr val="F3750D"/>
    <a:srgbClr val="33CC33"/>
    <a:srgbClr val="00CCFF"/>
    <a:srgbClr val="0099CC"/>
    <a:srgbClr val="00FF99"/>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455" autoAdjust="0"/>
    <p:restoredTop sz="94660"/>
  </p:normalViewPr>
  <p:slideViewPr>
    <p:cSldViewPr snapToGrid="0">
      <p:cViewPr>
        <p:scale>
          <a:sx n="113" d="100"/>
          <a:sy n="113" d="100"/>
        </p:scale>
        <p:origin x="12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31"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B85B7401-F139-4388-BE2F-98CFD616EE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a:extLst>
              <a:ext uri="{FF2B5EF4-FFF2-40B4-BE49-F238E27FC236}">
                <a16:creationId xmlns="" xmlns:a16="http://schemas.microsoft.com/office/drawing/2014/main" id="{9888BC44-4DE0-4E83-836C-3B644E581F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476340-9142-416B-ACB1-BB91BC22814A}" type="datetimeFigureOut">
              <a:rPr lang="es-CR" smtClean="0"/>
              <a:t>12/3/18</a:t>
            </a:fld>
            <a:endParaRPr lang="es-CR"/>
          </a:p>
        </p:txBody>
      </p:sp>
      <p:sp>
        <p:nvSpPr>
          <p:cNvPr id="4" name="Marcador de pie de página 3">
            <a:extLst>
              <a:ext uri="{FF2B5EF4-FFF2-40B4-BE49-F238E27FC236}">
                <a16:creationId xmlns="" xmlns:a16="http://schemas.microsoft.com/office/drawing/2014/main" id="{24D08B54-119B-4201-B999-5ED58F185F0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5" name="Marcador de número de diapositiva 4">
            <a:extLst>
              <a:ext uri="{FF2B5EF4-FFF2-40B4-BE49-F238E27FC236}">
                <a16:creationId xmlns="" xmlns:a16="http://schemas.microsoft.com/office/drawing/2014/main" id="{CE01E27D-84B4-452D-A87B-4852AF7450C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16A4492-9B0D-4BDF-B769-37D52D4006E9}" type="slidenum">
              <a:rPr lang="es-CR" smtClean="0"/>
              <a:t>‹#›</a:t>
            </a:fld>
            <a:endParaRPr lang="es-CR"/>
          </a:p>
        </p:txBody>
      </p:sp>
    </p:spTree>
    <p:extLst>
      <p:ext uri="{BB962C8B-B14F-4D97-AF65-F5344CB8AC3E}">
        <p14:creationId xmlns:p14="http://schemas.microsoft.com/office/powerpoint/2010/main" val="1789743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BF59F-EF37-4444-9B72-1795E1A4ADF7}" type="datetimeFigureOut">
              <a:rPr lang="es-CR" smtClean="0"/>
              <a:t>12/3/18</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22133-764A-49BA-AB87-586536A29798}" type="slidenum">
              <a:rPr lang="es-CR" smtClean="0"/>
              <a:t>‹#›</a:t>
            </a:fld>
            <a:endParaRPr lang="es-CR"/>
          </a:p>
        </p:txBody>
      </p:sp>
    </p:spTree>
    <p:extLst>
      <p:ext uri="{BB962C8B-B14F-4D97-AF65-F5344CB8AC3E}">
        <p14:creationId xmlns:p14="http://schemas.microsoft.com/office/powerpoint/2010/main" val="369135367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3AB6788E-48A7-47FF-8D90-883691B5B95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 xmlns:a16="http://schemas.microsoft.com/office/drawing/2014/main" id="{EA872C20-6D7E-42CF-85E2-1BC3A6ECCF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R"/>
          </a:p>
        </p:txBody>
      </p:sp>
      <p:sp>
        <p:nvSpPr>
          <p:cNvPr id="4" name="Marcador de fecha 3">
            <a:extLst>
              <a:ext uri="{FF2B5EF4-FFF2-40B4-BE49-F238E27FC236}">
                <a16:creationId xmlns="" xmlns:a16="http://schemas.microsoft.com/office/drawing/2014/main" id="{58768E9B-11EF-4B17-96BB-FF362A95DAE7}"/>
              </a:ext>
            </a:extLst>
          </p:cNvPr>
          <p:cNvSpPr>
            <a:spLocks noGrp="1"/>
          </p:cNvSpPr>
          <p:nvPr>
            <p:ph type="dt" sz="half" idx="10"/>
          </p:nvPr>
        </p:nvSpPr>
        <p:spPr/>
        <p:txBody>
          <a:bodyPr/>
          <a:lstStyle/>
          <a:p>
            <a:fld id="{B579C2D4-0461-4E02-92EC-2497EF4B74FF}" type="datetime1">
              <a:rPr lang="es-CR" smtClean="0"/>
              <a:t>12/3/18</a:t>
            </a:fld>
            <a:endParaRPr lang="es-CR"/>
          </a:p>
        </p:txBody>
      </p:sp>
      <p:sp>
        <p:nvSpPr>
          <p:cNvPr id="5" name="Marcador de pie de página 4">
            <a:extLst>
              <a:ext uri="{FF2B5EF4-FFF2-40B4-BE49-F238E27FC236}">
                <a16:creationId xmlns="" xmlns:a16="http://schemas.microsoft.com/office/drawing/2014/main" id="{46190100-FBF1-4166-AE69-DE28714BAF24}"/>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 xmlns:a16="http://schemas.microsoft.com/office/drawing/2014/main" id="{390E3A71-5F1E-4859-9094-68B1DD63DF24}"/>
              </a:ext>
            </a:extLst>
          </p:cNvPr>
          <p:cNvSpPr>
            <a:spLocks noGrp="1"/>
          </p:cNvSpPr>
          <p:nvPr>
            <p:ph type="sldNum" sz="quarter" idx="12"/>
          </p:nvPr>
        </p:nvSpPr>
        <p:spPr/>
        <p:txBody>
          <a:bodyPr/>
          <a:lstStyle/>
          <a:p>
            <a:fld id="{67083EDF-018D-44CA-939B-97F4601B9762}" type="slidenum">
              <a:rPr lang="es-CR" smtClean="0"/>
              <a:t>‹#›</a:t>
            </a:fld>
            <a:endParaRPr lang="es-CR"/>
          </a:p>
        </p:txBody>
      </p:sp>
    </p:spTree>
    <p:extLst>
      <p:ext uri="{BB962C8B-B14F-4D97-AF65-F5344CB8AC3E}">
        <p14:creationId xmlns:p14="http://schemas.microsoft.com/office/powerpoint/2010/main" val="158801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14C4C86-5AAE-41BE-ACE3-274C4C25519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 xmlns:a16="http://schemas.microsoft.com/office/drawing/2014/main" id="{D6B13E79-3D83-4F97-9D94-840A4BA4EDFD}"/>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 xmlns:a16="http://schemas.microsoft.com/office/drawing/2014/main" id="{B3F812DB-4546-42AA-8ABF-391E42AFE3A6}"/>
              </a:ext>
            </a:extLst>
          </p:cNvPr>
          <p:cNvSpPr>
            <a:spLocks noGrp="1"/>
          </p:cNvSpPr>
          <p:nvPr>
            <p:ph type="dt" sz="half" idx="10"/>
          </p:nvPr>
        </p:nvSpPr>
        <p:spPr/>
        <p:txBody>
          <a:bodyPr/>
          <a:lstStyle/>
          <a:p>
            <a:fld id="{F87E1DC3-7986-4A5A-BA87-175ECC083CA5}" type="datetime1">
              <a:rPr lang="es-CR" smtClean="0"/>
              <a:t>12/3/18</a:t>
            </a:fld>
            <a:endParaRPr lang="es-CR"/>
          </a:p>
        </p:txBody>
      </p:sp>
      <p:sp>
        <p:nvSpPr>
          <p:cNvPr id="5" name="Marcador de pie de página 4">
            <a:extLst>
              <a:ext uri="{FF2B5EF4-FFF2-40B4-BE49-F238E27FC236}">
                <a16:creationId xmlns="" xmlns:a16="http://schemas.microsoft.com/office/drawing/2014/main" id="{2A753DBC-D1A6-42B1-969E-35D294F5D964}"/>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 xmlns:a16="http://schemas.microsoft.com/office/drawing/2014/main" id="{EC2077DD-CB99-4F97-89DE-C584E59E7343}"/>
              </a:ext>
            </a:extLst>
          </p:cNvPr>
          <p:cNvSpPr>
            <a:spLocks noGrp="1"/>
          </p:cNvSpPr>
          <p:nvPr>
            <p:ph type="sldNum" sz="quarter" idx="12"/>
          </p:nvPr>
        </p:nvSpPr>
        <p:spPr/>
        <p:txBody>
          <a:bodyPr/>
          <a:lstStyle/>
          <a:p>
            <a:fld id="{67083EDF-018D-44CA-939B-97F4601B9762}" type="slidenum">
              <a:rPr lang="es-CR" smtClean="0"/>
              <a:t>‹#›</a:t>
            </a:fld>
            <a:endParaRPr lang="es-CR"/>
          </a:p>
        </p:txBody>
      </p:sp>
    </p:spTree>
    <p:extLst>
      <p:ext uri="{BB962C8B-B14F-4D97-AF65-F5344CB8AC3E}">
        <p14:creationId xmlns:p14="http://schemas.microsoft.com/office/powerpoint/2010/main" val="1248799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287ED17C-D500-443E-8666-B8D62BC831E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 xmlns:a16="http://schemas.microsoft.com/office/drawing/2014/main" id="{A012F616-997C-4348-B12B-8C38983CE0BD}"/>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 xmlns:a16="http://schemas.microsoft.com/office/drawing/2014/main" id="{45190621-F92C-49E2-97FA-D1AB6A0931EF}"/>
              </a:ext>
            </a:extLst>
          </p:cNvPr>
          <p:cNvSpPr>
            <a:spLocks noGrp="1"/>
          </p:cNvSpPr>
          <p:nvPr>
            <p:ph type="dt" sz="half" idx="10"/>
          </p:nvPr>
        </p:nvSpPr>
        <p:spPr/>
        <p:txBody>
          <a:bodyPr/>
          <a:lstStyle/>
          <a:p>
            <a:fld id="{9FFF25A2-4261-4361-8E60-7BA6BD806CAA}" type="datetime1">
              <a:rPr lang="es-CR" smtClean="0"/>
              <a:t>12/3/18</a:t>
            </a:fld>
            <a:endParaRPr lang="es-CR"/>
          </a:p>
        </p:txBody>
      </p:sp>
      <p:sp>
        <p:nvSpPr>
          <p:cNvPr id="5" name="Marcador de pie de página 4">
            <a:extLst>
              <a:ext uri="{FF2B5EF4-FFF2-40B4-BE49-F238E27FC236}">
                <a16:creationId xmlns="" xmlns:a16="http://schemas.microsoft.com/office/drawing/2014/main" id="{506D0178-7B9D-4B74-B6E7-5220C3E47865}"/>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 xmlns:a16="http://schemas.microsoft.com/office/drawing/2014/main" id="{50F800E7-EAFE-4A3B-97B0-F689694F0DBE}"/>
              </a:ext>
            </a:extLst>
          </p:cNvPr>
          <p:cNvSpPr>
            <a:spLocks noGrp="1"/>
          </p:cNvSpPr>
          <p:nvPr>
            <p:ph type="sldNum" sz="quarter" idx="12"/>
          </p:nvPr>
        </p:nvSpPr>
        <p:spPr/>
        <p:txBody>
          <a:bodyPr/>
          <a:lstStyle/>
          <a:p>
            <a:fld id="{67083EDF-018D-44CA-939B-97F4601B9762}" type="slidenum">
              <a:rPr lang="es-CR" smtClean="0"/>
              <a:t>‹#›</a:t>
            </a:fld>
            <a:endParaRPr lang="es-CR"/>
          </a:p>
        </p:txBody>
      </p:sp>
    </p:spTree>
    <p:extLst>
      <p:ext uri="{BB962C8B-B14F-4D97-AF65-F5344CB8AC3E}">
        <p14:creationId xmlns:p14="http://schemas.microsoft.com/office/powerpoint/2010/main" val="1722770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F6C9E5F-1B9D-4D33-A7D6-8D8600FA95A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 xmlns:a16="http://schemas.microsoft.com/office/drawing/2014/main" id="{6D3E455F-5610-49D7-8F1A-2C544A3E9535}"/>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 xmlns:a16="http://schemas.microsoft.com/office/drawing/2014/main" id="{2DC5BE57-7003-44CF-8C47-1689495068D1}"/>
              </a:ext>
            </a:extLst>
          </p:cNvPr>
          <p:cNvSpPr>
            <a:spLocks noGrp="1"/>
          </p:cNvSpPr>
          <p:nvPr>
            <p:ph type="dt" sz="half" idx="10"/>
          </p:nvPr>
        </p:nvSpPr>
        <p:spPr/>
        <p:txBody>
          <a:bodyPr/>
          <a:lstStyle/>
          <a:p>
            <a:fld id="{0B333C7F-7F17-43B7-804A-9EAB288E501C}" type="datetime1">
              <a:rPr lang="es-CR" smtClean="0"/>
              <a:t>12/3/18</a:t>
            </a:fld>
            <a:endParaRPr lang="es-CR"/>
          </a:p>
        </p:txBody>
      </p:sp>
      <p:sp>
        <p:nvSpPr>
          <p:cNvPr id="5" name="Marcador de pie de página 4">
            <a:extLst>
              <a:ext uri="{FF2B5EF4-FFF2-40B4-BE49-F238E27FC236}">
                <a16:creationId xmlns="" xmlns:a16="http://schemas.microsoft.com/office/drawing/2014/main" id="{7680D868-5BAE-42A8-AD85-A7CDE4E27B6B}"/>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 xmlns:a16="http://schemas.microsoft.com/office/drawing/2014/main" id="{691B72A9-3621-4924-8A96-33759E513B0E}"/>
              </a:ext>
            </a:extLst>
          </p:cNvPr>
          <p:cNvSpPr>
            <a:spLocks noGrp="1"/>
          </p:cNvSpPr>
          <p:nvPr>
            <p:ph type="sldNum" sz="quarter" idx="12"/>
          </p:nvPr>
        </p:nvSpPr>
        <p:spPr/>
        <p:txBody>
          <a:bodyPr/>
          <a:lstStyle/>
          <a:p>
            <a:fld id="{67083EDF-018D-44CA-939B-97F4601B9762}" type="slidenum">
              <a:rPr lang="es-CR" smtClean="0"/>
              <a:t>‹#›</a:t>
            </a:fld>
            <a:endParaRPr lang="es-CR"/>
          </a:p>
        </p:txBody>
      </p:sp>
    </p:spTree>
    <p:extLst>
      <p:ext uri="{BB962C8B-B14F-4D97-AF65-F5344CB8AC3E}">
        <p14:creationId xmlns:p14="http://schemas.microsoft.com/office/powerpoint/2010/main" val="3134759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EAC2A41-8A38-406F-B3BC-0EE42DD4EF7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 xmlns:a16="http://schemas.microsoft.com/office/drawing/2014/main" id="{F287D7EE-EF26-4A52-9B0F-D2510A90A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 xmlns:a16="http://schemas.microsoft.com/office/drawing/2014/main" id="{CE1202B0-B570-4D3E-B345-7E4B87EF5F0F}"/>
              </a:ext>
            </a:extLst>
          </p:cNvPr>
          <p:cNvSpPr>
            <a:spLocks noGrp="1"/>
          </p:cNvSpPr>
          <p:nvPr>
            <p:ph type="dt" sz="half" idx="10"/>
          </p:nvPr>
        </p:nvSpPr>
        <p:spPr/>
        <p:txBody>
          <a:bodyPr/>
          <a:lstStyle/>
          <a:p>
            <a:fld id="{E54E1807-2B0D-418A-81F7-7162AEEC231C}" type="datetime1">
              <a:rPr lang="es-CR" smtClean="0"/>
              <a:t>12/3/18</a:t>
            </a:fld>
            <a:endParaRPr lang="es-CR"/>
          </a:p>
        </p:txBody>
      </p:sp>
      <p:sp>
        <p:nvSpPr>
          <p:cNvPr id="5" name="Marcador de pie de página 4">
            <a:extLst>
              <a:ext uri="{FF2B5EF4-FFF2-40B4-BE49-F238E27FC236}">
                <a16:creationId xmlns="" xmlns:a16="http://schemas.microsoft.com/office/drawing/2014/main" id="{05357D85-232B-4AE0-AE7D-8D929E95DB5D}"/>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 xmlns:a16="http://schemas.microsoft.com/office/drawing/2014/main" id="{9696B2DE-8313-420C-85B5-BA89DB63A6FE}"/>
              </a:ext>
            </a:extLst>
          </p:cNvPr>
          <p:cNvSpPr>
            <a:spLocks noGrp="1"/>
          </p:cNvSpPr>
          <p:nvPr>
            <p:ph type="sldNum" sz="quarter" idx="12"/>
          </p:nvPr>
        </p:nvSpPr>
        <p:spPr/>
        <p:txBody>
          <a:bodyPr/>
          <a:lstStyle/>
          <a:p>
            <a:fld id="{67083EDF-018D-44CA-939B-97F4601B9762}" type="slidenum">
              <a:rPr lang="es-CR" smtClean="0"/>
              <a:t>‹#›</a:t>
            </a:fld>
            <a:endParaRPr lang="es-CR"/>
          </a:p>
        </p:txBody>
      </p:sp>
    </p:spTree>
    <p:extLst>
      <p:ext uri="{BB962C8B-B14F-4D97-AF65-F5344CB8AC3E}">
        <p14:creationId xmlns:p14="http://schemas.microsoft.com/office/powerpoint/2010/main" val="426561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4EF6BA68-EA28-4E0F-8202-29CAB978133D}"/>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 xmlns:a16="http://schemas.microsoft.com/office/drawing/2014/main" id="{645C0CB9-4ACF-42D1-8DFB-4225160053DB}"/>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 xmlns:a16="http://schemas.microsoft.com/office/drawing/2014/main" id="{8DC517C1-49A4-42DF-8451-89F4A5AEFD67}"/>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 xmlns:a16="http://schemas.microsoft.com/office/drawing/2014/main" id="{5114B537-38A9-41F9-8AF9-18057376A37A}"/>
              </a:ext>
            </a:extLst>
          </p:cNvPr>
          <p:cNvSpPr>
            <a:spLocks noGrp="1"/>
          </p:cNvSpPr>
          <p:nvPr>
            <p:ph type="dt" sz="half" idx="10"/>
          </p:nvPr>
        </p:nvSpPr>
        <p:spPr/>
        <p:txBody>
          <a:bodyPr/>
          <a:lstStyle/>
          <a:p>
            <a:fld id="{FF8CBF94-5BD4-4BE5-A00F-D675A6D54300}" type="datetime1">
              <a:rPr lang="es-CR" smtClean="0"/>
              <a:t>12/3/18</a:t>
            </a:fld>
            <a:endParaRPr lang="es-CR"/>
          </a:p>
        </p:txBody>
      </p:sp>
      <p:sp>
        <p:nvSpPr>
          <p:cNvPr id="6" name="Marcador de pie de página 5">
            <a:extLst>
              <a:ext uri="{FF2B5EF4-FFF2-40B4-BE49-F238E27FC236}">
                <a16:creationId xmlns="" xmlns:a16="http://schemas.microsoft.com/office/drawing/2014/main" id="{BF591FFE-6DE6-46A2-A172-1554C0664821}"/>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 xmlns:a16="http://schemas.microsoft.com/office/drawing/2014/main" id="{B47816A2-3115-4139-860F-882BD1B1C4D1}"/>
              </a:ext>
            </a:extLst>
          </p:cNvPr>
          <p:cNvSpPr>
            <a:spLocks noGrp="1"/>
          </p:cNvSpPr>
          <p:nvPr>
            <p:ph type="sldNum" sz="quarter" idx="12"/>
          </p:nvPr>
        </p:nvSpPr>
        <p:spPr/>
        <p:txBody>
          <a:bodyPr/>
          <a:lstStyle/>
          <a:p>
            <a:fld id="{67083EDF-018D-44CA-939B-97F4601B9762}" type="slidenum">
              <a:rPr lang="es-CR" smtClean="0"/>
              <a:t>‹#›</a:t>
            </a:fld>
            <a:endParaRPr lang="es-CR"/>
          </a:p>
        </p:txBody>
      </p:sp>
    </p:spTree>
    <p:extLst>
      <p:ext uri="{BB962C8B-B14F-4D97-AF65-F5344CB8AC3E}">
        <p14:creationId xmlns:p14="http://schemas.microsoft.com/office/powerpoint/2010/main" val="393114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DD639D58-C5D1-49F4-BC17-94E0237D520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 xmlns:a16="http://schemas.microsoft.com/office/drawing/2014/main" id="{F8587BA3-A6E0-4F8A-83C0-1DDEF0BAC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 xmlns:a16="http://schemas.microsoft.com/office/drawing/2014/main" id="{7C85AB61-E6D5-45A7-BA23-1CB576449380}"/>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 xmlns:a16="http://schemas.microsoft.com/office/drawing/2014/main" id="{8176A7D0-13DB-4FE5-9B62-F304F4C5F0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 xmlns:a16="http://schemas.microsoft.com/office/drawing/2014/main" id="{4866A3A8-FA16-4000-81CE-F6916FB082FB}"/>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 xmlns:a16="http://schemas.microsoft.com/office/drawing/2014/main" id="{DFADA99E-D2D9-422B-BDA8-B6D50D5168F0}"/>
              </a:ext>
            </a:extLst>
          </p:cNvPr>
          <p:cNvSpPr>
            <a:spLocks noGrp="1"/>
          </p:cNvSpPr>
          <p:nvPr>
            <p:ph type="dt" sz="half" idx="10"/>
          </p:nvPr>
        </p:nvSpPr>
        <p:spPr/>
        <p:txBody>
          <a:bodyPr/>
          <a:lstStyle/>
          <a:p>
            <a:fld id="{428F9290-7F7E-4E22-BF83-2EBBE976E2BA}" type="datetime1">
              <a:rPr lang="es-CR" smtClean="0"/>
              <a:t>12/3/18</a:t>
            </a:fld>
            <a:endParaRPr lang="es-CR"/>
          </a:p>
        </p:txBody>
      </p:sp>
      <p:sp>
        <p:nvSpPr>
          <p:cNvPr id="8" name="Marcador de pie de página 7">
            <a:extLst>
              <a:ext uri="{FF2B5EF4-FFF2-40B4-BE49-F238E27FC236}">
                <a16:creationId xmlns="" xmlns:a16="http://schemas.microsoft.com/office/drawing/2014/main" id="{5FC601E5-EAF1-4933-8D95-72CE72A4695B}"/>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 xmlns:a16="http://schemas.microsoft.com/office/drawing/2014/main" id="{5453F6D9-4522-4F72-9CC4-9588C522F203}"/>
              </a:ext>
            </a:extLst>
          </p:cNvPr>
          <p:cNvSpPr>
            <a:spLocks noGrp="1"/>
          </p:cNvSpPr>
          <p:nvPr>
            <p:ph type="sldNum" sz="quarter" idx="12"/>
          </p:nvPr>
        </p:nvSpPr>
        <p:spPr/>
        <p:txBody>
          <a:bodyPr/>
          <a:lstStyle/>
          <a:p>
            <a:fld id="{67083EDF-018D-44CA-939B-97F4601B9762}" type="slidenum">
              <a:rPr lang="es-CR" smtClean="0"/>
              <a:t>‹#›</a:t>
            </a:fld>
            <a:endParaRPr lang="es-CR"/>
          </a:p>
        </p:txBody>
      </p:sp>
    </p:spTree>
    <p:extLst>
      <p:ext uri="{BB962C8B-B14F-4D97-AF65-F5344CB8AC3E}">
        <p14:creationId xmlns:p14="http://schemas.microsoft.com/office/powerpoint/2010/main" val="370827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97885F6-F8A0-4642-82DF-493F081B5E16}"/>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 xmlns:a16="http://schemas.microsoft.com/office/drawing/2014/main" id="{FF7A2E70-E890-47C3-986E-8B2F95BEF0DD}"/>
              </a:ext>
            </a:extLst>
          </p:cNvPr>
          <p:cNvSpPr>
            <a:spLocks noGrp="1"/>
          </p:cNvSpPr>
          <p:nvPr>
            <p:ph type="dt" sz="half" idx="10"/>
          </p:nvPr>
        </p:nvSpPr>
        <p:spPr/>
        <p:txBody>
          <a:bodyPr/>
          <a:lstStyle/>
          <a:p>
            <a:fld id="{BDBCB635-30E5-4DAE-9F92-B0670B5525DD}" type="datetime1">
              <a:rPr lang="es-CR" smtClean="0"/>
              <a:t>12/3/18</a:t>
            </a:fld>
            <a:endParaRPr lang="es-CR"/>
          </a:p>
        </p:txBody>
      </p:sp>
      <p:sp>
        <p:nvSpPr>
          <p:cNvPr id="4" name="Marcador de pie de página 3">
            <a:extLst>
              <a:ext uri="{FF2B5EF4-FFF2-40B4-BE49-F238E27FC236}">
                <a16:creationId xmlns="" xmlns:a16="http://schemas.microsoft.com/office/drawing/2014/main" id="{FB0387DE-019B-43BB-B585-2F030FD45CAC}"/>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 xmlns:a16="http://schemas.microsoft.com/office/drawing/2014/main" id="{73EB0053-8C42-4E7B-A17B-B08A6022652F}"/>
              </a:ext>
            </a:extLst>
          </p:cNvPr>
          <p:cNvSpPr>
            <a:spLocks noGrp="1"/>
          </p:cNvSpPr>
          <p:nvPr>
            <p:ph type="sldNum" sz="quarter" idx="12"/>
          </p:nvPr>
        </p:nvSpPr>
        <p:spPr/>
        <p:txBody>
          <a:bodyPr/>
          <a:lstStyle/>
          <a:p>
            <a:fld id="{67083EDF-018D-44CA-939B-97F4601B9762}" type="slidenum">
              <a:rPr lang="es-CR" smtClean="0"/>
              <a:t>‹#›</a:t>
            </a:fld>
            <a:endParaRPr lang="es-CR"/>
          </a:p>
        </p:txBody>
      </p:sp>
    </p:spTree>
    <p:extLst>
      <p:ext uri="{BB962C8B-B14F-4D97-AF65-F5344CB8AC3E}">
        <p14:creationId xmlns:p14="http://schemas.microsoft.com/office/powerpoint/2010/main" val="331863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8B271C56-3C66-45F5-812E-F22C66BBA43E}"/>
              </a:ext>
            </a:extLst>
          </p:cNvPr>
          <p:cNvSpPr>
            <a:spLocks noGrp="1"/>
          </p:cNvSpPr>
          <p:nvPr>
            <p:ph type="dt" sz="half" idx="10"/>
          </p:nvPr>
        </p:nvSpPr>
        <p:spPr/>
        <p:txBody>
          <a:bodyPr/>
          <a:lstStyle/>
          <a:p>
            <a:fld id="{035828BD-A7F0-48E4-958B-176FA8FFB536}" type="datetime1">
              <a:rPr lang="es-CR" smtClean="0"/>
              <a:t>12/3/18</a:t>
            </a:fld>
            <a:endParaRPr lang="es-CR"/>
          </a:p>
        </p:txBody>
      </p:sp>
      <p:sp>
        <p:nvSpPr>
          <p:cNvPr id="3" name="Marcador de pie de página 2">
            <a:extLst>
              <a:ext uri="{FF2B5EF4-FFF2-40B4-BE49-F238E27FC236}">
                <a16:creationId xmlns="" xmlns:a16="http://schemas.microsoft.com/office/drawing/2014/main" id="{C35C3206-9D51-46D4-AA09-F337C9D98DFE}"/>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 xmlns:a16="http://schemas.microsoft.com/office/drawing/2014/main" id="{54B05FE1-45A3-4ACB-A647-4011ACEB6B43}"/>
              </a:ext>
            </a:extLst>
          </p:cNvPr>
          <p:cNvSpPr>
            <a:spLocks noGrp="1"/>
          </p:cNvSpPr>
          <p:nvPr>
            <p:ph type="sldNum" sz="quarter" idx="12"/>
          </p:nvPr>
        </p:nvSpPr>
        <p:spPr/>
        <p:txBody>
          <a:bodyPr/>
          <a:lstStyle/>
          <a:p>
            <a:fld id="{67083EDF-018D-44CA-939B-97F4601B9762}" type="slidenum">
              <a:rPr lang="es-CR" smtClean="0"/>
              <a:t>‹#›</a:t>
            </a:fld>
            <a:endParaRPr lang="es-CR"/>
          </a:p>
        </p:txBody>
      </p:sp>
    </p:spTree>
    <p:extLst>
      <p:ext uri="{BB962C8B-B14F-4D97-AF65-F5344CB8AC3E}">
        <p14:creationId xmlns:p14="http://schemas.microsoft.com/office/powerpoint/2010/main" val="117970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49BA0DC-DC2E-410A-A8BC-1D38DD0C217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 xmlns:a16="http://schemas.microsoft.com/office/drawing/2014/main" id="{B5B74477-2077-472F-BCF5-955B6BBD8CF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 xmlns:a16="http://schemas.microsoft.com/office/drawing/2014/main" id="{B2AE9196-D60B-4FCB-A393-CC6E5FC40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 xmlns:a16="http://schemas.microsoft.com/office/drawing/2014/main" id="{7AB5DEEE-F3DA-41D1-9683-4364F5DF89CA}"/>
              </a:ext>
            </a:extLst>
          </p:cNvPr>
          <p:cNvSpPr>
            <a:spLocks noGrp="1"/>
          </p:cNvSpPr>
          <p:nvPr>
            <p:ph type="dt" sz="half" idx="10"/>
          </p:nvPr>
        </p:nvSpPr>
        <p:spPr/>
        <p:txBody>
          <a:bodyPr/>
          <a:lstStyle/>
          <a:p>
            <a:fld id="{0D0D3EEA-FCCC-4085-8A91-74D8B3CD35C4}" type="datetime1">
              <a:rPr lang="es-CR" smtClean="0"/>
              <a:t>12/3/18</a:t>
            </a:fld>
            <a:endParaRPr lang="es-CR"/>
          </a:p>
        </p:txBody>
      </p:sp>
      <p:sp>
        <p:nvSpPr>
          <p:cNvPr id="6" name="Marcador de pie de página 5">
            <a:extLst>
              <a:ext uri="{FF2B5EF4-FFF2-40B4-BE49-F238E27FC236}">
                <a16:creationId xmlns="" xmlns:a16="http://schemas.microsoft.com/office/drawing/2014/main" id="{14F5CCCB-B247-40D3-9A4C-415A495D8DFA}"/>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 xmlns:a16="http://schemas.microsoft.com/office/drawing/2014/main" id="{EFB4EAF2-D10F-45EC-A5B4-7CAE6A7490BC}"/>
              </a:ext>
            </a:extLst>
          </p:cNvPr>
          <p:cNvSpPr>
            <a:spLocks noGrp="1"/>
          </p:cNvSpPr>
          <p:nvPr>
            <p:ph type="sldNum" sz="quarter" idx="12"/>
          </p:nvPr>
        </p:nvSpPr>
        <p:spPr/>
        <p:txBody>
          <a:bodyPr/>
          <a:lstStyle/>
          <a:p>
            <a:fld id="{67083EDF-018D-44CA-939B-97F4601B9762}" type="slidenum">
              <a:rPr lang="es-CR" smtClean="0"/>
              <a:t>‹#›</a:t>
            </a:fld>
            <a:endParaRPr lang="es-CR"/>
          </a:p>
        </p:txBody>
      </p:sp>
    </p:spTree>
    <p:extLst>
      <p:ext uri="{BB962C8B-B14F-4D97-AF65-F5344CB8AC3E}">
        <p14:creationId xmlns:p14="http://schemas.microsoft.com/office/powerpoint/2010/main" val="337806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2F358F35-E731-42C9-84A0-D858280EC33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 xmlns:a16="http://schemas.microsoft.com/office/drawing/2014/main" id="{95E1EACF-26A3-4F74-91C6-6C16873E90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 xmlns:a16="http://schemas.microsoft.com/office/drawing/2014/main" id="{A64163EA-C52A-4ED4-A12D-CD63ED4B7A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 xmlns:a16="http://schemas.microsoft.com/office/drawing/2014/main" id="{FFAD50A4-B3AD-4472-B42D-0B8D76EED93E}"/>
              </a:ext>
            </a:extLst>
          </p:cNvPr>
          <p:cNvSpPr>
            <a:spLocks noGrp="1"/>
          </p:cNvSpPr>
          <p:nvPr>
            <p:ph type="dt" sz="half" idx="10"/>
          </p:nvPr>
        </p:nvSpPr>
        <p:spPr/>
        <p:txBody>
          <a:bodyPr/>
          <a:lstStyle/>
          <a:p>
            <a:fld id="{9950B5EB-B9D8-4B62-BC6E-5E279CF50223}" type="datetime1">
              <a:rPr lang="es-CR" smtClean="0"/>
              <a:t>12/3/18</a:t>
            </a:fld>
            <a:endParaRPr lang="es-CR"/>
          </a:p>
        </p:txBody>
      </p:sp>
      <p:sp>
        <p:nvSpPr>
          <p:cNvPr id="6" name="Marcador de pie de página 5">
            <a:extLst>
              <a:ext uri="{FF2B5EF4-FFF2-40B4-BE49-F238E27FC236}">
                <a16:creationId xmlns="" xmlns:a16="http://schemas.microsoft.com/office/drawing/2014/main" id="{5445D2E0-1203-4E72-B9F1-F3A22463269A}"/>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 xmlns:a16="http://schemas.microsoft.com/office/drawing/2014/main" id="{DBBA5140-4EC8-4427-B288-B19BB166A670}"/>
              </a:ext>
            </a:extLst>
          </p:cNvPr>
          <p:cNvSpPr>
            <a:spLocks noGrp="1"/>
          </p:cNvSpPr>
          <p:nvPr>
            <p:ph type="sldNum" sz="quarter" idx="12"/>
          </p:nvPr>
        </p:nvSpPr>
        <p:spPr/>
        <p:txBody>
          <a:bodyPr/>
          <a:lstStyle/>
          <a:p>
            <a:fld id="{67083EDF-018D-44CA-939B-97F4601B9762}" type="slidenum">
              <a:rPr lang="es-CR" smtClean="0"/>
              <a:t>‹#›</a:t>
            </a:fld>
            <a:endParaRPr lang="es-CR"/>
          </a:p>
        </p:txBody>
      </p:sp>
    </p:spTree>
    <p:extLst>
      <p:ext uri="{BB962C8B-B14F-4D97-AF65-F5344CB8AC3E}">
        <p14:creationId xmlns:p14="http://schemas.microsoft.com/office/powerpoint/2010/main" val="38365250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 xmlns:a16="http://schemas.microsoft.com/office/drawing/2014/main" id="{69AF08E7-DEBB-4B9B-A0CD-84B84EA7E4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 xmlns:a16="http://schemas.microsoft.com/office/drawing/2014/main" id="{22253E15-D21A-40B0-B07F-4733EA5E5D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 xmlns:a16="http://schemas.microsoft.com/office/drawing/2014/main" id="{1793F251-2579-4F56-A3E3-529873EC22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9A42A-8688-4561-BBAE-30F71C321260}" type="datetime1">
              <a:rPr lang="es-CR" smtClean="0"/>
              <a:t>12/3/18</a:t>
            </a:fld>
            <a:endParaRPr lang="es-CR"/>
          </a:p>
        </p:txBody>
      </p:sp>
      <p:sp>
        <p:nvSpPr>
          <p:cNvPr id="5" name="Marcador de pie de página 4">
            <a:extLst>
              <a:ext uri="{FF2B5EF4-FFF2-40B4-BE49-F238E27FC236}">
                <a16:creationId xmlns="" xmlns:a16="http://schemas.microsoft.com/office/drawing/2014/main" id="{174BFCD2-A54C-4A9C-A814-471101A077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 xmlns:a16="http://schemas.microsoft.com/office/drawing/2014/main" id="{4B4BB4E3-E3D2-414F-96D7-19FDFC9E99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083EDF-018D-44CA-939B-97F4601B9762}" type="slidenum">
              <a:rPr lang="es-CR" smtClean="0"/>
              <a:t>‹#›</a:t>
            </a:fld>
            <a:endParaRPr lang="es-CR"/>
          </a:p>
        </p:txBody>
      </p:sp>
      <p:pic>
        <p:nvPicPr>
          <p:cNvPr id="8" name="Imagen 7">
            <a:extLst>
              <a:ext uri="{FF2B5EF4-FFF2-40B4-BE49-F238E27FC236}">
                <a16:creationId xmlns="" xmlns:a16="http://schemas.microsoft.com/office/drawing/2014/main" id="{47CF1917-62BA-4548-8C4D-47261D3CF58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88736" y="0"/>
            <a:ext cx="1767416" cy="1325562"/>
          </a:xfrm>
          <a:prstGeom prst="rect">
            <a:avLst/>
          </a:prstGeom>
        </p:spPr>
      </p:pic>
      <p:pic>
        <p:nvPicPr>
          <p:cNvPr id="10" name="Imagen 9">
            <a:extLst>
              <a:ext uri="{FF2B5EF4-FFF2-40B4-BE49-F238E27FC236}">
                <a16:creationId xmlns="" xmlns:a16="http://schemas.microsoft.com/office/drawing/2014/main" id="{B9545BD4-4A60-4ECA-9943-188C5064663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982200" y="23764"/>
            <a:ext cx="1405682" cy="1086559"/>
          </a:xfrm>
          <a:prstGeom prst="rect">
            <a:avLst/>
          </a:prstGeom>
        </p:spPr>
      </p:pic>
    </p:spTree>
    <p:extLst>
      <p:ext uri="{BB962C8B-B14F-4D97-AF65-F5344CB8AC3E}">
        <p14:creationId xmlns:p14="http://schemas.microsoft.com/office/powerpoint/2010/main" val="994490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  BASE MEMBRETE SIN TEX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87646"/>
            <a:ext cx="12192000" cy="1170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p:cNvSpPr txBox="1"/>
          <p:nvPr/>
        </p:nvSpPr>
        <p:spPr>
          <a:xfrm>
            <a:off x="1077435" y="1719812"/>
            <a:ext cx="10037129" cy="1477328"/>
          </a:xfrm>
          <a:prstGeom prst="rect">
            <a:avLst/>
          </a:prstGeom>
          <a:noFill/>
        </p:spPr>
        <p:txBody>
          <a:bodyPr wrap="square" rtlCol="0">
            <a:spAutoFit/>
          </a:bodyPr>
          <a:lstStyle/>
          <a:p>
            <a:pPr algn="ctr"/>
            <a:r>
              <a:rPr lang="en-US" sz="3000" b="1" dirty="0">
                <a:cs typeface="Times New Roman" panose="02020603050405020304" pitchFamily="18" charset="0"/>
              </a:rPr>
              <a:t>The participation of women in the media, information and communication technologies, and women's access to them: </a:t>
            </a:r>
            <a:r>
              <a:rPr lang="en-US" sz="3000" b="1" dirty="0" smtClean="0">
                <a:cs typeface="Times New Roman" panose="02020603050405020304" pitchFamily="18" charset="0"/>
              </a:rPr>
              <a:t>Good </a:t>
            </a:r>
            <a:r>
              <a:rPr lang="en-US" sz="3000" b="1" dirty="0">
                <a:cs typeface="Times New Roman" panose="02020603050405020304" pitchFamily="18" charset="0"/>
              </a:rPr>
              <a:t>practices identified in Costa Rica</a:t>
            </a:r>
            <a:endParaRPr lang="es-CR" sz="3000" b="1" dirty="0">
              <a:cs typeface="Times New Roman" panose="02020603050405020304" pitchFamily="18" charset="0"/>
            </a:endParaRPr>
          </a:p>
        </p:txBody>
      </p:sp>
      <p:sp>
        <p:nvSpPr>
          <p:cNvPr id="2" name="CuadroTexto 1">
            <a:extLst>
              <a:ext uri="{FF2B5EF4-FFF2-40B4-BE49-F238E27FC236}">
                <a16:creationId xmlns="" xmlns:a16="http://schemas.microsoft.com/office/drawing/2014/main" id="{7DEA9EE7-CD93-4803-876F-4231D2B8325F}"/>
              </a:ext>
            </a:extLst>
          </p:cNvPr>
          <p:cNvSpPr txBox="1"/>
          <p:nvPr/>
        </p:nvSpPr>
        <p:spPr>
          <a:xfrm>
            <a:off x="2572870" y="4689347"/>
            <a:ext cx="7046258" cy="861774"/>
          </a:xfrm>
          <a:prstGeom prst="rect">
            <a:avLst/>
          </a:prstGeom>
          <a:noFill/>
        </p:spPr>
        <p:txBody>
          <a:bodyPr wrap="square" rtlCol="0">
            <a:spAutoFit/>
          </a:bodyPr>
          <a:lstStyle/>
          <a:p>
            <a:pPr algn="ctr"/>
            <a:r>
              <a:rPr lang="es-CR" sz="2500" b="1" dirty="0" smtClean="0">
                <a:solidFill>
                  <a:srgbClr val="009999"/>
                </a:solidFill>
                <a:cs typeface="Times New Roman" panose="02020603050405020304" pitchFamily="18" charset="0"/>
              </a:rPr>
              <a:t>Costa </a:t>
            </a:r>
            <a:r>
              <a:rPr lang="es-CR" sz="2500" b="1" dirty="0">
                <a:solidFill>
                  <a:srgbClr val="009999"/>
                </a:solidFill>
                <a:cs typeface="Times New Roman" panose="02020603050405020304" pitchFamily="18" charset="0"/>
              </a:rPr>
              <a:t>Rica</a:t>
            </a:r>
          </a:p>
          <a:p>
            <a:pPr algn="ctr"/>
            <a:r>
              <a:rPr lang="es-CR" sz="2500" b="1" dirty="0" smtClean="0">
                <a:solidFill>
                  <a:srgbClr val="009999"/>
                </a:solidFill>
                <a:cs typeface="Times New Roman" panose="02020603050405020304" pitchFamily="18" charset="0"/>
              </a:rPr>
              <a:t>March 2018</a:t>
            </a:r>
            <a:endParaRPr lang="es-CR" sz="2500" b="1" dirty="0">
              <a:solidFill>
                <a:srgbClr val="009999"/>
              </a:solidFill>
              <a:cs typeface="Times New Roman" panose="02020603050405020304" pitchFamily="18" charset="0"/>
            </a:endParaRPr>
          </a:p>
        </p:txBody>
      </p:sp>
      <p:sp>
        <p:nvSpPr>
          <p:cNvPr id="4" name="Marcador de número de diapositiva 3">
            <a:extLst>
              <a:ext uri="{FF2B5EF4-FFF2-40B4-BE49-F238E27FC236}">
                <a16:creationId xmlns="" xmlns:a16="http://schemas.microsoft.com/office/drawing/2014/main" id="{DD51216D-2865-4D49-B2FB-601A6E364463}"/>
              </a:ext>
            </a:extLst>
          </p:cNvPr>
          <p:cNvSpPr>
            <a:spLocks noGrp="1"/>
          </p:cNvSpPr>
          <p:nvPr>
            <p:ph type="sldNum" sz="quarter" idx="12"/>
          </p:nvPr>
        </p:nvSpPr>
        <p:spPr/>
        <p:txBody>
          <a:bodyPr/>
          <a:lstStyle/>
          <a:p>
            <a:fld id="{67083EDF-018D-44CA-939B-97F4601B9762}" type="slidenum">
              <a:rPr lang="es-CR" smtClean="0"/>
              <a:t>1</a:t>
            </a:fld>
            <a:endParaRPr lang="es-CR" dirty="0"/>
          </a:p>
        </p:txBody>
      </p:sp>
    </p:spTree>
    <p:extLst>
      <p:ext uri="{BB962C8B-B14F-4D97-AF65-F5344CB8AC3E}">
        <p14:creationId xmlns:p14="http://schemas.microsoft.com/office/powerpoint/2010/main" val="3557329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15B5BB67-7139-483E-B672-0859D4DA31E8}"/>
              </a:ext>
            </a:extLst>
          </p:cNvPr>
          <p:cNvSpPr>
            <a:spLocks noGrp="1"/>
          </p:cNvSpPr>
          <p:nvPr>
            <p:ph type="sldNum" sz="quarter" idx="12"/>
          </p:nvPr>
        </p:nvSpPr>
        <p:spPr/>
        <p:txBody>
          <a:bodyPr/>
          <a:lstStyle/>
          <a:p>
            <a:fld id="{67083EDF-018D-44CA-939B-97F4601B9762}" type="slidenum">
              <a:rPr lang="es-CR" b="1">
                <a:solidFill>
                  <a:srgbClr val="009999"/>
                </a:solidFill>
              </a:rPr>
              <a:pPr/>
              <a:t>10</a:t>
            </a:fld>
            <a:endParaRPr lang="es-CR" b="1" dirty="0">
              <a:solidFill>
                <a:srgbClr val="009999"/>
              </a:solidFill>
            </a:endParaRPr>
          </a:p>
        </p:txBody>
      </p:sp>
      <p:sp>
        <p:nvSpPr>
          <p:cNvPr id="3" name="CuadroTexto 2">
            <a:extLst>
              <a:ext uri="{FF2B5EF4-FFF2-40B4-BE49-F238E27FC236}">
                <a16:creationId xmlns="" xmlns:a16="http://schemas.microsoft.com/office/drawing/2014/main" id="{77B69AD6-E6D8-4E42-8455-6843BBB3B6F3}"/>
              </a:ext>
            </a:extLst>
          </p:cNvPr>
          <p:cNvSpPr txBox="1"/>
          <p:nvPr/>
        </p:nvSpPr>
        <p:spPr>
          <a:xfrm>
            <a:off x="362027" y="1261514"/>
            <a:ext cx="8133903" cy="584775"/>
          </a:xfrm>
          <a:prstGeom prst="rect">
            <a:avLst/>
          </a:prstGeom>
          <a:noFill/>
        </p:spPr>
        <p:txBody>
          <a:bodyPr wrap="square" rtlCol="0">
            <a:spAutoFit/>
          </a:bodyPr>
          <a:lstStyle/>
          <a:p>
            <a:r>
              <a:rPr lang="es-CR" sz="3200" b="1" dirty="0" err="1">
                <a:solidFill>
                  <a:srgbClr val="009999"/>
                </a:solidFill>
                <a:cs typeface="Times New Roman" panose="02020603050405020304" pitchFamily="18" charset="0"/>
              </a:rPr>
              <a:t>Initiatives</a:t>
            </a:r>
            <a:r>
              <a:rPr lang="es-CR" sz="3200" b="1" dirty="0">
                <a:solidFill>
                  <a:srgbClr val="009999"/>
                </a:solidFill>
                <a:cs typeface="Times New Roman" panose="02020603050405020304" pitchFamily="18" charset="0"/>
              </a:rPr>
              <a:t> in Non-Formal </a:t>
            </a:r>
            <a:r>
              <a:rPr lang="es-CR" sz="3200" b="1" dirty="0" err="1">
                <a:solidFill>
                  <a:srgbClr val="009999"/>
                </a:solidFill>
                <a:cs typeface="Times New Roman" panose="02020603050405020304" pitchFamily="18" charset="0"/>
              </a:rPr>
              <a:t>Education</a:t>
            </a:r>
            <a:endParaRPr lang="es-CR" sz="3200" b="1" dirty="0">
              <a:solidFill>
                <a:srgbClr val="009999"/>
              </a:solidFill>
              <a:cs typeface="Times New Roman" panose="02020603050405020304" pitchFamily="18" charset="0"/>
            </a:endParaRPr>
          </a:p>
        </p:txBody>
      </p:sp>
      <p:sp>
        <p:nvSpPr>
          <p:cNvPr id="4" name="CuadroTexto 3">
            <a:extLst>
              <a:ext uri="{FF2B5EF4-FFF2-40B4-BE49-F238E27FC236}">
                <a16:creationId xmlns="" xmlns:a16="http://schemas.microsoft.com/office/drawing/2014/main" id="{32DFC422-8283-4085-9BD7-5E86AE3D1EF6}"/>
              </a:ext>
            </a:extLst>
          </p:cNvPr>
          <p:cNvSpPr txBox="1"/>
          <p:nvPr/>
        </p:nvSpPr>
        <p:spPr>
          <a:xfrm>
            <a:off x="362027" y="2014597"/>
            <a:ext cx="11467945" cy="4016484"/>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700" dirty="0">
                <a:cs typeface="Times New Roman" panose="02020603050405020304" pitchFamily="18" charset="0"/>
              </a:rPr>
              <a:t>Project </a:t>
            </a:r>
            <a:r>
              <a:rPr lang="en-US" sz="1700" b="1" dirty="0">
                <a:cs typeface="Times New Roman" panose="02020603050405020304" pitchFamily="18" charset="0"/>
              </a:rPr>
              <a:t>500 Women Scientists in CR</a:t>
            </a:r>
            <a:r>
              <a:rPr lang="en-US" sz="1700" dirty="0">
                <a:cs typeface="Times New Roman" panose="02020603050405020304" pitchFamily="18" charset="0"/>
              </a:rPr>
              <a:t>: The objective is to visualize the work of women scientists in the country, their trajectory, contributions and proposals.</a:t>
            </a:r>
          </a:p>
          <a:p>
            <a:pPr marL="285750" indent="-285750" algn="just">
              <a:lnSpc>
                <a:spcPct val="150000"/>
              </a:lnSpc>
              <a:buFont typeface="Arial" panose="020B0604020202020204" pitchFamily="34" charset="0"/>
              <a:buChar char="•"/>
            </a:pPr>
            <a:r>
              <a:rPr lang="en-US" sz="1700" dirty="0">
                <a:cs typeface="Times New Roman" panose="02020603050405020304" pitchFamily="18" charset="0"/>
              </a:rPr>
              <a:t> </a:t>
            </a:r>
            <a:r>
              <a:rPr lang="en-US" sz="1700" b="1" dirty="0" err="1">
                <a:cs typeface="Times New Roman" panose="02020603050405020304" pitchFamily="18" charset="0"/>
              </a:rPr>
              <a:t>Cooperativa</a:t>
            </a:r>
            <a:r>
              <a:rPr lang="en-US" sz="1700" b="1" dirty="0">
                <a:cs typeface="Times New Roman" panose="02020603050405020304" pitchFamily="18" charset="0"/>
              </a:rPr>
              <a:t> </a:t>
            </a:r>
            <a:r>
              <a:rPr lang="en-US" sz="1700" b="1" dirty="0" err="1">
                <a:cs typeface="Times New Roman" panose="02020603050405020304" pitchFamily="18" charset="0"/>
              </a:rPr>
              <a:t>Sulá</a:t>
            </a:r>
            <a:r>
              <a:rPr lang="en-US" sz="1700" b="1" dirty="0">
                <a:cs typeface="Times New Roman" panose="02020603050405020304" pitchFamily="18" charset="0"/>
              </a:rPr>
              <a:t> </a:t>
            </a:r>
            <a:r>
              <a:rPr lang="en-US" sz="1700" b="1" dirty="0" err="1">
                <a:cs typeface="Times New Roman" panose="02020603050405020304" pitchFamily="18" charset="0"/>
              </a:rPr>
              <a:t>Batsú</a:t>
            </a:r>
            <a:r>
              <a:rPr lang="en-US" sz="1700" dirty="0">
                <a:cs typeface="Times New Roman" panose="02020603050405020304" pitchFamily="18" charset="0"/>
              </a:rPr>
              <a:t>: seeks to empower and create female leaders through the strengthening of ICT skills and </a:t>
            </a:r>
            <a:r>
              <a:rPr lang="en-US" sz="1700" dirty="0" smtClean="0">
                <a:cs typeface="Times New Roman" panose="02020603050405020304" pitchFamily="18" charset="0"/>
              </a:rPr>
              <a:t>digital </a:t>
            </a:r>
            <a:r>
              <a:rPr lang="en-US" sz="1700" dirty="0">
                <a:cs typeface="Times New Roman" panose="02020603050405020304" pitchFamily="18" charset="0"/>
              </a:rPr>
              <a:t>technologies. </a:t>
            </a:r>
            <a:endParaRPr lang="en-US" sz="1700" dirty="0" smtClean="0">
              <a:cs typeface="Times New Roman" panose="02020603050405020304" pitchFamily="18" charset="0"/>
            </a:endParaRPr>
          </a:p>
          <a:p>
            <a:pPr marL="285750" indent="-285750" algn="just">
              <a:lnSpc>
                <a:spcPct val="150000"/>
              </a:lnSpc>
              <a:buFont typeface="Arial" panose="020B0604020202020204" pitchFamily="34" charset="0"/>
              <a:buChar char="•"/>
            </a:pPr>
            <a:r>
              <a:rPr lang="en-US" sz="1700" b="1" dirty="0" smtClean="0">
                <a:cs typeface="Times New Roman" panose="02020603050405020304" pitchFamily="18" charset="0"/>
              </a:rPr>
              <a:t>Red </a:t>
            </a:r>
            <a:r>
              <a:rPr lang="en-US" sz="1700" b="1" dirty="0" err="1">
                <a:cs typeface="Times New Roman" panose="02020603050405020304" pitchFamily="18" charset="0"/>
              </a:rPr>
              <a:t>MenTe</a:t>
            </a:r>
            <a:r>
              <a:rPr lang="en-US" sz="1700" b="1" dirty="0">
                <a:cs typeface="Times New Roman" panose="02020603050405020304" pitchFamily="18" charset="0"/>
              </a:rPr>
              <a:t> Project</a:t>
            </a:r>
            <a:r>
              <a:rPr lang="en-US" sz="1700" dirty="0">
                <a:cs typeface="Times New Roman" panose="02020603050405020304" pitchFamily="18" charset="0"/>
              </a:rPr>
              <a:t>: NGO that promotes science and technology for women.</a:t>
            </a:r>
          </a:p>
          <a:p>
            <a:pPr marL="285750" indent="-285750" algn="just">
              <a:lnSpc>
                <a:spcPct val="150000"/>
              </a:lnSpc>
              <a:buFont typeface="Arial" panose="020B0604020202020204" pitchFamily="34" charset="0"/>
              <a:buChar char="•"/>
            </a:pPr>
            <a:r>
              <a:rPr lang="en-US" sz="1700" b="1" dirty="0">
                <a:cs typeface="Times New Roman" panose="02020603050405020304" pitchFamily="18" charset="0"/>
              </a:rPr>
              <a:t>We | Women Connecting</a:t>
            </a:r>
            <a:r>
              <a:rPr lang="en-US" sz="1700" dirty="0">
                <a:cs typeface="Times New Roman" panose="02020603050405020304" pitchFamily="18" charset="0"/>
              </a:rPr>
              <a:t>: works for gender equality through the formation of meeting spaces, coaching and mentoring.</a:t>
            </a:r>
          </a:p>
          <a:p>
            <a:pPr marL="285750" indent="-285750" algn="just">
              <a:lnSpc>
                <a:spcPct val="150000"/>
              </a:lnSpc>
              <a:buFont typeface="Arial" panose="020B0604020202020204" pitchFamily="34" charset="0"/>
              <a:buChar char="•"/>
            </a:pPr>
            <a:r>
              <a:rPr lang="en-US" sz="1700" dirty="0">
                <a:cs typeface="Times New Roman" panose="02020603050405020304" pitchFamily="18" charset="0"/>
              </a:rPr>
              <a:t>Public-private inter-institutional work for the celebration of the International Day of women and girls in science </a:t>
            </a:r>
            <a:r>
              <a:rPr lang="en-US" sz="1700" dirty="0" smtClean="0">
                <a:cs typeface="Times New Roman" panose="02020603050405020304" pitchFamily="18" charset="0"/>
              </a:rPr>
              <a:t>(750 </a:t>
            </a:r>
            <a:r>
              <a:rPr lang="en-US" sz="1700" dirty="0">
                <a:cs typeface="Times New Roman" panose="02020603050405020304" pitchFamily="18" charset="0"/>
              </a:rPr>
              <a:t>young people in 2017, 100 of the </a:t>
            </a:r>
            <a:r>
              <a:rPr lang="en-US" sz="1700" dirty="0" smtClean="0">
                <a:cs typeface="Times New Roman" panose="02020603050405020304" pitchFamily="18" charset="0"/>
              </a:rPr>
              <a:t>urban areas </a:t>
            </a:r>
            <a:r>
              <a:rPr lang="en-US" sz="1700" dirty="0">
                <a:cs typeface="Times New Roman" panose="02020603050405020304" pitchFamily="18" charset="0"/>
              </a:rPr>
              <a:t>and 650 of rural areas).</a:t>
            </a:r>
          </a:p>
          <a:p>
            <a:pPr marL="285750" indent="-285750" algn="just">
              <a:lnSpc>
                <a:spcPct val="150000"/>
              </a:lnSpc>
              <a:buFont typeface="Arial" panose="020B0604020202020204" pitchFamily="34" charset="0"/>
              <a:buChar char="•"/>
            </a:pPr>
            <a:r>
              <a:rPr lang="en-US" sz="1700" b="1" dirty="0">
                <a:cs typeface="Times New Roman" panose="02020603050405020304" pitchFamily="18" charset="0"/>
              </a:rPr>
              <a:t>INTEL</a:t>
            </a:r>
            <a:r>
              <a:rPr lang="en-US" sz="1700" dirty="0">
                <a:cs typeface="Times New Roman" panose="02020603050405020304" pitchFamily="18" charset="0"/>
              </a:rPr>
              <a:t>: It has several initiatives to promote STEM careers for women, but also policies towards the interior of </a:t>
            </a:r>
            <a:r>
              <a:rPr lang="en-US" sz="1700" dirty="0" smtClean="0">
                <a:cs typeface="Times New Roman" panose="02020603050405020304" pitchFamily="18" charset="0"/>
              </a:rPr>
              <a:t>the </a:t>
            </a:r>
            <a:r>
              <a:rPr lang="en-US" sz="1700" dirty="0">
                <a:cs typeface="Times New Roman" panose="02020603050405020304" pitchFamily="18" charset="0"/>
              </a:rPr>
              <a:t>company in the promotion of parity opportunities in hiring.</a:t>
            </a:r>
            <a:endParaRPr lang="es-ES" sz="1700" dirty="0">
              <a:cs typeface="Times New Roman" panose="02020603050405020304" pitchFamily="18" charset="0"/>
            </a:endParaRPr>
          </a:p>
        </p:txBody>
      </p:sp>
    </p:spTree>
    <p:extLst>
      <p:ext uri="{BB962C8B-B14F-4D97-AF65-F5344CB8AC3E}">
        <p14:creationId xmlns:p14="http://schemas.microsoft.com/office/powerpoint/2010/main" val="2053078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15B5BB67-7139-483E-B672-0859D4DA31E8}"/>
              </a:ext>
            </a:extLst>
          </p:cNvPr>
          <p:cNvSpPr>
            <a:spLocks noGrp="1"/>
          </p:cNvSpPr>
          <p:nvPr>
            <p:ph type="sldNum" sz="quarter" idx="12"/>
          </p:nvPr>
        </p:nvSpPr>
        <p:spPr/>
        <p:txBody>
          <a:bodyPr/>
          <a:lstStyle/>
          <a:p>
            <a:fld id="{67083EDF-018D-44CA-939B-97F4601B9762}" type="slidenum">
              <a:rPr lang="es-CR" b="1">
                <a:solidFill>
                  <a:srgbClr val="009999"/>
                </a:solidFill>
              </a:rPr>
              <a:t>11</a:t>
            </a:fld>
            <a:endParaRPr lang="es-CR" b="1" dirty="0">
              <a:solidFill>
                <a:srgbClr val="009999"/>
              </a:solidFill>
            </a:endParaRPr>
          </a:p>
        </p:txBody>
      </p:sp>
      <p:sp>
        <p:nvSpPr>
          <p:cNvPr id="4" name="CuadroTexto 3">
            <a:extLst>
              <a:ext uri="{FF2B5EF4-FFF2-40B4-BE49-F238E27FC236}">
                <a16:creationId xmlns="" xmlns:a16="http://schemas.microsoft.com/office/drawing/2014/main" id="{32DFC422-8283-4085-9BD7-5E86AE3D1EF6}"/>
              </a:ext>
            </a:extLst>
          </p:cNvPr>
          <p:cNvSpPr txBox="1"/>
          <p:nvPr/>
        </p:nvSpPr>
        <p:spPr>
          <a:xfrm>
            <a:off x="501115" y="2109033"/>
            <a:ext cx="11467945" cy="341632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sz="1600" b="1" dirty="0">
                <a:cs typeface="Times New Roman" panose="02020603050405020304" pitchFamily="18" charset="0"/>
              </a:rPr>
              <a:t>Civic Centers for Peace: </a:t>
            </a:r>
            <a:r>
              <a:rPr lang="en-US" sz="1600" dirty="0" smtClean="0">
                <a:cs typeface="Times New Roman" panose="02020603050405020304" pitchFamily="18" charset="0"/>
              </a:rPr>
              <a:t>Participants b</a:t>
            </a:r>
            <a:r>
              <a:rPr lang="en-US" sz="1600" dirty="0" smtClean="0">
                <a:cs typeface="Times New Roman" panose="02020603050405020304" pitchFamily="18" charset="0"/>
              </a:rPr>
              <a:t>etween 4 </a:t>
            </a:r>
            <a:r>
              <a:rPr lang="en-US" sz="1600" dirty="0" smtClean="0">
                <a:cs typeface="Times New Roman" panose="02020603050405020304" pitchFamily="18" charset="0"/>
              </a:rPr>
              <a:t>to </a:t>
            </a:r>
            <a:r>
              <a:rPr lang="en-US" sz="1600" dirty="0">
                <a:cs typeface="Times New Roman" panose="02020603050405020304" pitchFamily="18" charset="0"/>
              </a:rPr>
              <a:t>18 years old. </a:t>
            </a:r>
            <a:r>
              <a:rPr lang="en-US" sz="1600" dirty="0" smtClean="0">
                <a:cs typeface="Times New Roman" panose="02020603050405020304" pitchFamily="18" charset="0"/>
              </a:rPr>
              <a:t>Is a physical </a:t>
            </a:r>
            <a:r>
              <a:rPr lang="en-US" sz="1600" dirty="0">
                <a:cs typeface="Times New Roman" panose="02020603050405020304" pitchFamily="18" charset="0"/>
              </a:rPr>
              <a:t>space </a:t>
            </a:r>
            <a:r>
              <a:rPr lang="en-US" sz="1600" dirty="0" smtClean="0">
                <a:cs typeface="Times New Roman" panose="02020603050405020304" pitchFamily="18" charset="0"/>
              </a:rPr>
              <a:t>use to implement strategies </a:t>
            </a:r>
            <a:r>
              <a:rPr lang="en-US" sz="1600" dirty="0">
                <a:cs typeface="Times New Roman" panose="02020603050405020304" pitchFamily="18" charset="0"/>
              </a:rPr>
              <a:t>for the prevention of violence, the strengthening of citizen coexistence capacities and the creation of development opportunities for </a:t>
            </a:r>
            <a:r>
              <a:rPr lang="en-US" sz="1600" dirty="0" smtClean="0">
                <a:cs typeface="Times New Roman" panose="02020603050405020304" pitchFamily="18" charset="0"/>
              </a:rPr>
              <a:t>people, </a:t>
            </a:r>
            <a:r>
              <a:rPr lang="en-US" sz="1600" dirty="0">
                <a:cs typeface="Times New Roman" panose="02020603050405020304" pitchFamily="18" charset="0"/>
              </a:rPr>
              <a:t>through education, technology, art, sports and the </a:t>
            </a:r>
            <a:r>
              <a:rPr lang="en-US" sz="1600" dirty="0" smtClean="0">
                <a:cs typeface="Times New Roman" panose="02020603050405020304" pitchFamily="18" charset="0"/>
              </a:rPr>
              <a:t>recreation. </a:t>
            </a:r>
            <a:r>
              <a:rPr lang="en-US" sz="1600" dirty="0">
                <a:cs typeface="Times New Roman" panose="02020603050405020304" pitchFamily="18" charset="0"/>
              </a:rPr>
              <a:t>There are 7 centers, one in each province of the country.</a:t>
            </a:r>
          </a:p>
          <a:p>
            <a:pPr marL="285750" indent="-285750" algn="just">
              <a:lnSpc>
                <a:spcPct val="150000"/>
              </a:lnSpc>
              <a:buFont typeface="Arial" panose="020B0604020202020204" pitchFamily="34" charset="0"/>
              <a:buChar char="•"/>
            </a:pPr>
            <a:endParaRPr lang="es-ES" sz="1600" b="1" dirty="0">
              <a:cs typeface="Times New Roman" panose="02020603050405020304" pitchFamily="18" charset="0"/>
            </a:endParaRPr>
          </a:p>
          <a:p>
            <a:pPr marL="285750" indent="-285750" algn="just">
              <a:lnSpc>
                <a:spcPct val="150000"/>
              </a:lnSpc>
              <a:buFont typeface="Arial" panose="020B0604020202020204" pitchFamily="34" charset="0"/>
              <a:buChar char="•"/>
            </a:pPr>
            <a:r>
              <a:rPr lang="en-US" sz="1600" b="1" dirty="0">
                <a:cs typeface="Times New Roman" panose="02020603050405020304" pitchFamily="18" charset="0"/>
              </a:rPr>
              <a:t>Club House (INTEL - Local governments - Private </a:t>
            </a:r>
            <a:r>
              <a:rPr lang="en-US" sz="1600" b="1" dirty="0" smtClean="0">
                <a:cs typeface="Times New Roman" panose="02020603050405020304" pitchFamily="18" charset="0"/>
              </a:rPr>
              <a:t>companies </a:t>
            </a:r>
            <a:r>
              <a:rPr lang="en-US" sz="1600" b="1" dirty="0">
                <a:cs typeface="Times New Roman" panose="02020603050405020304" pitchFamily="18" charset="0"/>
              </a:rPr>
              <a:t>- State): </a:t>
            </a:r>
            <a:r>
              <a:rPr lang="en-US" sz="1600" dirty="0">
                <a:cs typeface="Times New Roman" panose="02020603050405020304" pitchFamily="18" charset="0"/>
              </a:rPr>
              <a:t>provide young people with safe and innovative alternatives for learning and coexistence after school. The program offers them the possibility to explore software and professional resources in the areas of graphic design, digital animation, 3D modeling, music, programming, video editing and </a:t>
            </a:r>
            <a:r>
              <a:rPr lang="en-US" sz="1600" dirty="0" smtClean="0">
                <a:cs typeface="Times New Roman" panose="02020603050405020304" pitchFamily="18" charset="0"/>
              </a:rPr>
              <a:t>robotics;   </a:t>
            </a:r>
            <a:r>
              <a:rPr lang="en-US" sz="1600" dirty="0">
                <a:cs typeface="Times New Roman" panose="02020603050405020304" pitchFamily="18" charset="0"/>
              </a:rPr>
              <a:t>a</a:t>
            </a:r>
            <a:r>
              <a:rPr lang="en-US" sz="1600" dirty="0" smtClean="0">
                <a:cs typeface="Times New Roman" panose="02020603050405020304" pitchFamily="18" charset="0"/>
              </a:rPr>
              <a:t>s </a:t>
            </a:r>
            <a:r>
              <a:rPr lang="en-US" sz="1600" dirty="0">
                <a:cs typeface="Times New Roman" panose="02020603050405020304" pitchFamily="18" charset="0"/>
              </a:rPr>
              <a:t>well </a:t>
            </a:r>
            <a:r>
              <a:rPr lang="en-US" sz="1600" dirty="0" smtClean="0">
                <a:cs typeface="Times New Roman" panose="02020603050405020304" pitchFamily="18" charset="0"/>
              </a:rPr>
              <a:t>as, </a:t>
            </a:r>
            <a:r>
              <a:rPr lang="en-US" sz="1600" dirty="0">
                <a:cs typeface="Times New Roman" panose="02020603050405020304" pitchFamily="18" charset="0"/>
              </a:rPr>
              <a:t>educational prototypes developed by the MIT Media </a:t>
            </a:r>
            <a:r>
              <a:rPr lang="en-US" sz="1600" dirty="0" smtClean="0">
                <a:cs typeface="Times New Roman" panose="02020603050405020304" pitchFamily="18" charset="0"/>
              </a:rPr>
              <a:t>Lab. All </a:t>
            </a:r>
            <a:r>
              <a:rPr lang="en-US" sz="1600" dirty="0">
                <a:cs typeface="Times New Roman" panose="02020603050405020304" pitchFamily="18" charset="0"/>
              </a:rPr>
              <a:t>without any </a:t>
            </a:r>
            <a:r>
              <a:rPr lang="en-US" sz="1600" dirty="0" smtClean="0">
                <a:cs typeface="Times New Roman" panose="02020603050405020304" pitchFamily="18" charset="0"/>
              </a:rPr>
              <a:t>cost</a:t>
            </a:r>
            <a:r>
              <a:rPr lang="en-US" sz="1600" dirty="0" smtClean="0">
                <a:cs typeface="Times New Roman" panose="02020603050405020304" pitchFamily="18" charset="0"/>
              </a:rPr>
              <a:t> for the participant.</a:t>
            </a:r>
            <a:endParaRPr lang="es-ES" sz="1600" dirty="0">
              <a:cs typeface="Times New Roman" panose="02020603050405020304" pitchFamily="18" charset="0"/>
            </a:endParaRPr>
          </a:p>
          <a:p>
            <a:pPr marL="285750" indent="-285750">
              <a:lnSpc>
                <a:spcPct val="150000"/>
              </a:lnSpc>
              <a:buClr>
                <a:srgbClr val="F56A2B"/>
              </a:buClr>
              <a:buFont typeface="Wingdings" panose="05000000000000000000" pitchFamily="2" charset="2"/>
              <a:buChar char="v"/>
            </a:pPr>
            <a:endParaRPr lang="es-CR" sz="1600" dirty="0">
              <a:solidFill>
                <a:srgbClr val="009999"/>
              </a:solidFill>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 xmlns:a16="http://schemas.microsoft.com/office/drawing/2014/main" id="{CE61AD38-8445-484B-B685-E4A0398F711E}"/>
              </a:ext>
            </a:extLst>
          </p:cNvPr>
          <p:cNvSpPr txBox="1"/>
          <p:nvPr/>
        </p:nvSpPr>
        <p:spPr>
          <a:xfrm>
            <a:off x="673312" y="1185704"/>
            <a:ext cx="8133903" cy="584775"/>
          </a:xfrm>
          <a:prstGeom prst="rect">
            <a:avLst/>
          </a:prstGeom>
          <a:noFill/>
        </p:spPr>
        <p:txBody>
          <a:bodyPr wrap="square" rtlCol="0">
            <a:spAutoFit/>
          </a:bodyPr>
          <a:lstStyle/>
          <a:p>
            <a:r>
              <a:rPr lang="es-CR" sz="3200" b="1" dirty="0" err="1">
                <a:solidFill>
                  <a:srgbClr val="009999"/>
                </a:solidFill>
                <a:cs typeface="Times New Roman" panose="02020603050405020304" pitchFamily="18" charset="0"/>
              </a:rPr>
              <a:t>Initiatives</a:t>
            </a:r>
            <a:r>
              <a:rPr lang="es-CR" sz="3200" b="1" dirty="0">
                <a:solidFill>
                  <a:srgbClr val="009999"/>
                </a:solidFill>
                <a:cs typeface="Times New Roman" panose="02020603050405020304" pitchFamily="18" charset="0"/>
              </a:rPr>
              <a:t> in Non-Formal </a:t>
            </a:r>
            <a:r>
              <a:rPr lang="es-CR" sz="3200" b="1" dirty="0" err="1">
                <a:solidFill>
                  <a:srgbClr val="009999"/>
                </a:solidFill>
                <a:cs typeface="Times New Roman" panose="02020603050405020304" pitchFamily="18" charset="0"/>
              </a:rPr>
              <a:t>Education</a:t>
            </a:r>
            <a:endParaRPr lang="es-CR" sz="3200" b="1" dirty="0">
              <a:solidFill>
                <a:srgbClr val="009999"/>
              </a:solidFill>
              <a:cs typeface="Times New Roman" panose="02020603050405020304" pitchFamily="18" charset="0"/>
            </a:endParaRPr>
          </a:p>
        </p:txBody>
      </p:sp>
    </p:spTree>
    <p:extLst>
      <p:ext uri="{BB962C8B-B14F-4D97-AF65-F5344CB8AC3E}">
        <p14:creationId xmlns:p14="http://schemas.microsoft.com/office/powerpoint/2010/main" val="977469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C28946F2-CDAC-4D4E-AA45-10E9E085523F}"/>
              </a:ext>
            </a:extLst>
          </p:cNvPr>
          <p:cNvSpPr>
            <a:spLocks noGrp="1"/>
          </p:cNvSpPr>
          <p:nvPr>
            <p:ph type="title"/>
          </p:nvPr>
        </p:nvSpPr>
        <p:spPr>
          <a:xfrm>
            <a:off x="438704" y="1403814"/>
            <a:ext cx="10515601" cy="1325563"/>
          </a:xfrm>
        </p:spPr>
        <p:txBody>
          <a:bodyPr>
            <a:normAutofit/>
          </a:bodyPr>
          <a:lstStyle/>
          <a:p>
            <a:pPr algn="just"/>
            <a:r>
              <a:rPr lang="en-US" sz="2500" b="1" dirty="0">
                <a:solidFill>
                  <a:srgbClr val="009999"/>
                </a:solidFill>
                <a:latin typeface="+mn-lt"/>
                <a:ea typeface="+mn-ea"/>
                <a:cs typeface="Times New Roman" panose="02020603050405020304" pitchFamily="18" charset="0"/>
              </a:rPr>
              <a:t>Create programs for vocational training, vocational training, on-the-job training and capacity-building, or expand existing ones, for women and girls</a:t>
            </a:r>
            <a:endParaRPr lang="es-CR" sz="2500" b="1" dirty="0">
              <a:solidFill>
                <a:srgbClr val="009999"/>
              </a:solidFill>
              <a:latin typeface="+mn-lt"/>
              <a:ea typeface="+mn-ea"/>
              <a:cs typeface="Times New Roman" panose="02020603050405020304" pitchFamily="18" charset="0"/>
            </a:endParaRPr>
          </a:p>
        </p:txBody>
      </p:sp>
      <p:sp>
        <p:nvSpPr>
          <p:cNvPr id="4" name="Marcador de contenido 3">
            <a:extLst>
              <a:ext uri="{FF2B5EF4-FFF2-40B4-BE49-F238E27FC236}">
                <a16:creationId xmlns="" xmlns:a16="http://schemas.microsoft.com/office/drawing/2014/main" id="{57EDEDAC-E684-44A4-8E2E-8671652260AC}"/>
              </a:ext>
            </a:extLst>
          </p:cNvPr>
          <p:cNvSpPr>
            <a:spLocks noGrp="1"/>
          </p:cNvSpPr>
          <p:nvPr>
            <p:ph idx="1"/>
          </p:nvPr>
        </p:nvSpPr>
        <p:spPr>
          <a:xfrm>
            <a:off x="625136" y="3183908"/>
            <a:ext cx="10515600" cy="2826275"/>
          </a:xfrm>
        </p:spPr>
        <p:txBody>
          <a:bodyPr/>
          <a:lstStyle/>
          <a:p>
            <a:pPr marL="0" indent="0" algn="just">
              <a:buNone/>
            </a:pPr>
            <a:r>
              <a:rPr lang="en-US" b="1" dirty="0">
                <a:cs typeface="Times New Roman" panose="02020603050405020304" pitchFamily="18" charset="0"/>
              </a:rPr>
              <a:t>The National Apprenticeship Institute (INA): </a:t>
            </a:r>
            <a:r>
              <a:rPr lang="en-US" dirty="0">
                <a:cs typeface="Times New Roman" panose="02020603050405020304" pitchFamily="18" charset="0"/>
              </a:rPr>
              <a:t>Strategy for the insertion and permanence of more women in non-traditional careers </a:t>
            </a:r>
            <a:r>
              <a:rPr lang="en-US" b="1" dirty="0">
                <a:cs typeface="Times New Roman" panose="02020603050405020304" pitchFamily="18" charset="0"/>
              </a:rPr>
              <a:t>"</a:t>
            </a:r>
            <a:r>
              <a:rPr lang="en-US" b="1" dirty="0" err="1">
                <a:cs typeface="Times New Roman" panose="02020603050405020304" pitchFamily="18" charset="0"/>
              </a:rPr>
              <a:t>Rompiendo</a:t>
            </a:r>
            <a:r>
              <a:rPr lang="en-US" b="1" dirty="0">
                <a:cs typeface="Times New Roman" panose="02020603050405020304" pitchFamily="18" charset="0"/>
              </a:rPr>
              <a:t> </a:t>
            </a:r>
            <a:r>
              <a:rPr lang="en-US" b="1" dirty="0" err="1">
                <a:cs typeface="Times New Roman" panose="02020603050405020304" pitchFamily="18" charset="0"/>
              </a:rPr>
              <a:t>Moldes</a:t>
            </a:r>
            <a:r>
              <a:rPr lang="en-US" b="1" dirty="0">
                <a:cs typeface="Times New Roman" panose="02020603050405020304" pitchFamily="18" charset="0"/>
              </a:rPr>
              <a:t>” (Breaking </a:t>
            </a:r>
            <a:r>
              <a:rPr lang="en-US" b="1" dirty="0" smtClean="0">
                <a:cs typeface="Times New Roman" panose="02020603050405020304" pitchFamily="18" charset="0"/>
              </a:rPr>
              <a:t>Molds). </a:t>
            </a:r>
            <a:r>
              <a:rPr lang="en-US" dirty="0" smtClean="0">
                <a:cs typeface="Times New Roman" panose="02020603050405020304" pitchFamily="18" charset="0"/>
              </a:rPr>
              <a:t>The general </a:t>
            </a:r>
            <a:r>
              <a:rPr lang="en-US" dirty="0">
                <a:cs typeface="Times New Roman" panose="02020603050405020304" pitchFamily="18" charset="0"/>
              </a:rPr>
              <a:t>objective is "Incorporate in the formal labor market, women </a:t>
            </a:r>
            <a:r>
              <a:rPr lang="en-US" dirty="0" smtClean="0">
                <a:cs typeface="Times New Roman" panose="02020603050405020304" pitchFamily="18" charset="0"/>
              </a:rPr>
              <a:t>graduated from </a:t>
            </a:r>
            <a:r>
              <a:rPr lang="en-US" dirty="0">
                <a:cs typeface="Times New Roman" panose="02020603050405020304" pitchFamily="18" charset="0"/>
              </a:rPr>
              <a:t>programs </a:t>
            </a:r>
            <a:r>
              <a:rPr lang="en-US" dirty="0" smtClean="0">
                <a:cs typeface="Times New Roman" panose="02020603050405020304" pitchFamily="18" charset="0"/>
              </a:rPr>
              <a:t>of </a:t>
            </a:r>
            <a:r>
              <a:rPr lang="en-US" dirty="0">
                <a:cs typeface="Times New Roman" panose="02020603050405020304" pitchFamily="18" charset="0"/>
              </a:rPr>
              <a:t>the five sectors </a:t>
            </a:r>
            <a:r>
              <a:rPr lang="en-US" dirty="0" smtClean="0">
                <a:cs typeface="Times New Roman" panose="02020603050405020304" pitchFamily="18" charset="0"/>
              </a:rPr>
              <a:t>that have the </a:t>
            </a:r>
            <a:r>
              <a:rPr lang="en-US" dirty="0">
                <a:cs typeface="Times New Roman" panose="02020603050405020304" pitchFamily="18" charset="0"/>
              </a:rPr>
              <a:t>lower female </a:t>
            </a:r>
            <a:r>
              <a:rPr lang="en-US" dirty="0" smtClean="0">
                <a:cs typeface="Times New Roman" panose="02020603050405020304" pitchFamily="18" charset="0"/>
              </a:rPr>
              <a:t>participation rates.</a:t>
            </a:r>
            <a:endParaRPr lang="es-CR" dirty="0"/>
          </a:p>
        </p:txBody>
      </p:sp>
      <p:sp>
        <p:nvSpPr>
          <p:cNvPr id="2" name="Marcador de número de diapositiva 1">
            <a:extLst>
              <a:ext uri="{FF2B5EF4-FFF2-40B4-BE49-F238E27FC236}">
                <a16:creationId xmlns="" xmlns:a16="http://schemas.microsoft.com/office/drawing/2014/main" id="{C09ABD11-1D15-4AC5-A61C-EC2CC80CE393}"/>
              </a:ext>
            </a:extLst>
          </p:cNvPr>
          <p:cNvSpPr>
            <a:spLocks noGrp="1"/>
          </p:cNvSpPr>
          <p:nvPr>
            <p:ph type="sldNum" sz="quarter" idx="12"/>
          </p:nvPr>
        </p:nvSpPr>
        <p:spPr/>
        <p:txBody>
          <a:bodyPr/>
          <a:lstStyle/>
          <a:p>
            <a:fld id="{67083EDF-018D-44CA-939B-97F4601B9762}" type="slidenum">
              <a:rPr lang="es-CR" b="1">
                <a:solidFill>
                  <a:srgbClr val="009999"/>
                </a:solidFill>
              </a:rPr>
              <a:t>12</a:t>
            </a:fld>
            <a:endParaRPr lang="es-CR" b="1" dirty="0">
              <a:solidFill>
                <a:srgbClr val="009999"/>
              </a:solidFill>
            </a:endParaRPr>
          </a:p>
        </p:txBody>
      </p:sp>
    </p:spTree>
    <p:extLst>
      <p:ext uri="{BB962C8B-B14F-4D97-AF65-F5344CB8AC3E}">
        <p14:creationId xmlns:p14="http://schemas.microsoft.com/office/powerpoint/2010/main" val="2727945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 xmlns:a16="http://schemas.microsoft.com/office/drawing/2014/main" id="{83261E9F-F6F7-4C7D-A3C2-773B542981A7}"/>
              </a:ext>
            </a:extLst>
          </p:cNvPr>
          <p:cNvSpPr>
            <a:spLocks noGrp="1"/>
          </p:cNvSpPr>
          <p:nvPr>
            <p:ph type="sldNum" sz="quarter" idx="12"/>
          </p:nvPr>
        </p:nvSpPr>
        <p:spPr/>
        <p:txBody>
          <a:bodyPr/>
          <a:lstStyle/>
          <a:p>
            <a:fld id="{67083EDF-018D-44CA-939B-97F4601B9762}" type="slidenum">
              <a:rPr lang="es-CR" b="1">
                <a:solidFill>
                  <a:srgbClr val="009999"/>
                </a:solidFill>
              </a:rPr>
              <a:t>13</a:t>
            </a:fld>
            <a:endParaRPr lang="es-CR" b="1" dirty="0">
              <a:solidFill>
                <a:srgbClr val="009999"/>
              </a:solidFill>
            </a:endParaRPr>
          </a:p>
        </p:txBody>
      </p:sp>
      <p:pic>
        <p:nvPicPr>
          <p:cNvPr id="8" name="Marcador de contenido 7">
            <a:extLst>
              <a:ext uri="{FF2B5EF4-FFF2-40B4-BE49-F238E27FC236}">
                <a16:creationId xmlns="" xmlns:a16="http://schemas.microsoft.com/office/drawing/2014/main" id="{547112B7-DA2E-4816-BEE3-8966453A32DA}"/>
              </a:ext>
            </a:extLst>
          </p:cNvPr>
          <p:cNvPicPr>
            <a:picLocks noGrp="1" noChangeAspect="1"/>
          </p:cNvPicPr>
          <p:nvPr>
            <p:ph idx="4294967295"/>
          </p:nvPr>
        </p:nvPicPr>
        <p:blipFill>
          <a:blip r:embed="rId2"/>
          <a:stretch>
            <a:fillRect/>
          </a:stretch>
        </p:blipFill>
        <p:spPr>
          <a:xfrm>
            <a:off x="6172449" y="1160492"/>
            <a:ext cx="4627848" cy="2603639"/>
          </a:xfrm>
          <a:prstGeom prst="rect">
            <a:avLst/>
          </a:prstGeom>
        </p:spPr>
      </p:pic>
      <p:pic>
        <p:nvPicPr>
          <p:cNvPr id="9" name="Imagen 8">
            <a:extLst>
              <a:ext uri="{FF2B5EF4-FFF2-40B4-BE49-F238E27FC236}">
                <a16:creationId xmlns="" xmlns:a16="http://schemas.microsoft.com/office/drawing/2014/main" id="{2CC6B95A-6965-40A0-83D2-2C0857A1CE8C}"/>
              </a:ext>
            </a:extLst>
          </p:cNvPr>
          <p:cNvPicPr>
            <a:picLocks noChangeAspect="1"/>
          </p:cNvPicPr>
          <p:nvPr/>
        </p:nvPicPr>
        <p:blipFill>
          <a:blip r:embed="rId3"/>
          <a:stretch>
            <a:fillRect/>
          </a:stretch>
        </p:blipFill>
        <p:spPr>
          <a:xfrm>
            <a:off x="5950506" y="3879542"/>
            <a:ext cx="4973383" cy="2841933"/>
          </a:xfrm>
          <a:prstGeom prst="rect">
            <a:avLst/>
          </a:prstGeom>
        </p:spPr>
      </p:pic>
      <p:pic>
        <p:nvPicPr>
          <p:cNvPr id="10" name="Imagen 9">
            <a:extLst>
              <a:ext uri="{FF2B5EF4-FFF2-40B4-BE49-F238E27FC236}">
                <a16:creationId xmlns="" xmlns:a16="http://schemas.microsoft.com/office/drawing/2014/main" id="{BBD8DA6F-9B9A-41B6-8ED1-6BE3360589F7}"/>
              </a:ext>
            </a:extLst>
          </p:cNvPr>
          <p:cNvPicPr>
            <a:picLocks noChangeAspect="1"/>
          </p:cNvPicPr>
          <p:nvPr/>
        </p:nvPicPr>
        <p:blipFill>
          <a:blip r:embed="rId4"/>
          <a:stretch>
            <a:fillRect/>
          </a:stretch>
        </p:blipFill>
        <p:spPr>
          <a:xfrm>
            <a:off x="186432" y="1612120"/>
            <a:ext cx="5463132" cy="4550673"/>
          </a:xfrm>
          <a:prstGeom prst="rect">
            <a:avLst/>
          </a:prstGeom>
        </p:spPr>
      </p:pic>
    </p:spTree>
    <p:extLst>
      <p:ext uri="{BB962C8B-B14F-4D97-AF65-F5344CB8AC3E}">
        <p14:creationId xmlns:p14="http://schemas.microsoft.com/office/powerpoint/2010/main" val="695025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298446F2-1B65-45DC-B204-65B3E4C8B83C}"/>
              </a:ext>
            </a:extLst>
          </p:cNvPr>
          <p:cNvSpPr>
            <a:spLocks noGrp="1"/>
          </p:cNvSpPr>
          <p:nvPr>
            <p:ph type="title"/>
          </p:nvPr>
        </p:nvSpPr>
        <p:spPr>
          <a:xfrm>
            <a:off x="429827" y="986562"/>
            <a:ext cx="10781930" cy="1325563"/>
          </a:xfrm>
        </p:spPr>
        <p:txBody>
          <a:bodyPr>
            <a:normAutofit/>
          </a:bodyPr>
          <a:lstStyle/>
          <a:p>
            <a:pPr algn="just"/>
            <a:r>
              <a:rPr lang="en-US" sz="2300" b="1" dirty="0">
                <a:solidFill>
                  <a:srgbClr val="009999"/>
                </a:solidFill>
                <a:latin typeface="+mn-lt"/>
                <a:ea typeface="+mn-ea"/>
                <a:cs typeface="Times New Roman" panose="02020603050405020304" pitchFamily="18" charset="0"/>
              </a:rPr>
              <a:t>Equal access for women to economic activities based on information and communication technologies, such as small businesses</a:t>
            </a:r>
            <a:endParaRPr lang="es-CR" sz="2300" b="1" dirty="0">
              <a:solidFill>
                <a:srgbClr val="009999"/>
              </a:solidFill>
              <a:latin typeface="+mn-lt"/>
              <a:ea typeface="+mn-ea"/>
              <a:cs typeface="Times New Roman" panose="02020603050405020304" pitchFamily="18" charset="0"/>
            </a:endParaRPr>
          </a:p>
        </p:txBody>
      </p:sp>
      <p:sp>
        <p:nvSpPr>
          <p:cNvPr id="4" name="Marcador de contenido 3">
            <a:extLst>
              <a:ext uri="{FF2B5EF4-FFF2-40B4-BE49-F238E27FC236}">
                <a16:creationId xmlns="" xmlns:a16="http://schemas.microsoft.com/office/drawing/2014/main" id="{5EB9D7E5-CDE8-49D6-9BBC-B7ECF7E2E6CE}"/>
              </a:ext>
            </a:extLst>
          </p:cNvPr>
          <p:cNvSpPr>
            <a:spLocks noGrp="1"/>
          </p:cNvSpPr>
          <p:nvPr>
            <p:ph idx="1"/>
          </p:nvPr>
        </p:nvSpPr>
        <p:spPr>
          <a:xfrm>
            <a:off x="696157" y="2238945"/>
            <a:ext cx="10515600" cy="3918227"/>
          </a:xfrm>
        </p:spPr>
        <p:txBody>
          <a:bodyPr>
            <a:noAutofit/>
          </a:bodyPr>
          <a:lstStyle/>
          <a:p>
            <a:pPr marL="0" indent="0" algn="just">
              <a:buNone/>
            </a:pPr>
            <a:r>
              <a:rPr lang="en-US" sz="2100" dirty="0"/>
              <a:t>Entrepreneurship: strengthening of women's economic autonomy, entrepreneurial skills and the increase of marketing spaces through the use of information technologies.</a:t>
            </a:r>
          </a:p>
          <a:p>
            <a:pPr algn="just"/>
            <a:r>
              <a:rPr lang="en-US" sz="2100" dirty="0"/>
              <a:t>The National Women's Institute and Facebook signed an alliance for the implementation of the program "</a:t>
            </a:r>
            <a:r>
              <a:rPr lang="en-US" sz="2100" b="1" dirty="0"/>
              <a:t>She Makes History</a:t>
            </a:r>
            <a:r>
              <a:rPr lang="en-US" sz="2100" dirty="0"/>
              <a:t>" in Costa Rica, a program that made available to public officials and the private sector technological tools and digital marketing that has Facebook to enhance business of women entrepreneurs and businesswomen. It counted with the participation of 11 public institutions, 4 private companies and 3 civil society organizations.</a:t>
            </a:r>
          </a:p>
          <a:p>
            <a:pPr algn="just"/>
            <a:r>
              <a:rPr lang="en-US" sz="2100" dirty="0"/>
              <a:t>Financial inclusion of women</a:t>
            </a:r>
            <a:r>
              <a:rPr lang="en-US" sz="2100" dirty="0"/>
              <a:t>: </a:t>
            </a:r>
            <a:r>
              <a:rPr lang="en-US" sz="2100" dirty="0" smtClean="0"/>
              <a:t>The </a:t>
            </a:r>
            <a:r>
              <a:rPr lang="en-US" sz="2100" dirty="0"/>
              <a:t>Office of the Superintendent of Financial </a:t>
            </a:r>
            <a:r>
              <a:rPr lang="en-US" sz="2100" dirty="0" smtClean="0"/>
              <a:t>Institutions,</a:t>
            </a:r>
            <a:r>
              <a:rPr lang="en-US" sz="2100" dirty="0"/>
              <a:t> in cooperation with the financial </a:t>
            </a:r>
            <a:r>
              <a:rPr lang="en-US" sz="2100" dirty="0" smtClean="0"/>
              <a:t>institutions, </a:t>
            </a:r>
            <a:r>
              <a:rPr lang="en-US" sz="2100" dirty="0"/>
              <a:t>has developed </a:t>
            </a:r>
            <a:r>
              <a:rPr lang="en-US" sz="2100" dirty="0" smtClean="0"/>
              <a:t>a set of </a:t>
            </a:r>
            <a:r>
              <a:rPr lang="en-US" sz="2100" dirty="0"/>
              <a:t>guidelines to promote the financial inclusion of women, in 4 areas: data and disaggregated information, financial education, awareness of financial operators, and differentiated products</a:t>
            </a:r>
            <a:r>
              <a:rPr lang="en-US" sz="2100" dirty="0" smtClean="0"/>
              <a:t>.</a:t>
            </a:r>
            <a:endParaRPr lang="es-CR" sz="2100" dirty="0"/>
          </a:p>
        </p:txBody>
      </p:sp>
      <p:sp>
        <p:nvSpPr>
          <p:cNvPr id="2" name="Marcador de número de diapositiva 1">
            <a:extLst>
              <a:ext uri="{FF2B5EF4-FFF2-40B4-BE49-F238E27FC236}">
                <a16:creationId xmlns="" xmlns:a16="http://schemas.microsoft.com/office/drawing/2014/main" id="{92D6313C-E057-4311-999F-B4A863EFEAC2}"/>
              </a:ext>
            </a:extLst>
          </p:cNvPr>
          <p:cNvSpPr>
            <a:spLocks noGrp="1"/>
          </p:cNvSpPr>
          <p:nvPr>
            <p:ph type="sldNum" sz="quarter" idx="12"/>
          </p:nvPr>
        </p:nvSpPr>
        <p:spPr/>
        <p:txBody>
          <a:bodyPr/>
          <a:lstStyle/>
          <a:p>
            <a:fld id="{67083EDF-018D-44CA-939B-97F4601B9762}" type="slidenum">
              <a:rPr lang="es-CR" b="1">
                <a:solidFill>
                  <a:srgbClr val="009999"/>
                </a:solidFill>
              </a:rPr>
              <a:t>14</a:t>
            </a:fld>
            <a:endParaRPr lang="es-CR" b="1" dirty="0">
              <a:solidFill>
                <a:srgbClr val="009999"/>
              </a:solidFill>
            </a:endParaRPr>
          </a:p>
        </p:txBody>
      </p:sp>
    </p:spTree>
    <p:extLst>
      <p:ext uri="{BB962C8B-B14F-4D97-AF65-F5344CB8AC3E}">
        <p14:creationId xmlns:p14="http://schemas.microsoft.com/office/powerpoint/2010/main" val="1182163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CD73F47-6E32-4333-8A1E-A7B094C3DA23}"/>
              </a:ext>
            </a:extLst>
          </p:cNvPr>
          <p:cNvSpPr>
            <a:spLocks noGrp="1"/>
          </p:cNvSpPr>
          <p:nvPr>
            <p:ph type="title"/>
          </p:nvPr>
        </p:nvSpPr>
        <p:spPr>
          <a:xfrm>
            <a:off x="625136" y="1215532"/>
            <a:ext cx="10515600" cy="1325563"/>
          </a:xfrm>
        </p:spPr>
        <p:txBody>
          <a:bodyPr>
            <a:normAutofit/>
          </a:bodyPr>
          <a:lstStyle/>
          <a:p>
            <a:pPr algn="just"/>
            <a:r>
              <a:rPr lang="en-US" sz="3200" b="1" dirty="0">
                <a:solidFill>
                  <a:srgbClr val="009999"/>
                </a:solidFill>
                <a:latin typeface="+mn-lt"/>
                <a:ea typeface="+mn-ea"/>
                <a:cs typeface="Times New Roman" panose="02020603050405020304" pitchFamily="18" charset="0"/>
              </a:rPr>
              <a:t>Fight violence against women through the media and information </a:t>
            </a:r>
            <a:r>
              <a:rPr lang="en-US" sz="3200" b="1" dirty="0" smtClean="0">
                <a:solidFill>
                  <a:srgbClr val="009999"/>
                </a:solidFill>
                <a:latin typeface="+mn-lt"/>
                <a:ea typeface="+mn-ea"/>
                <a:cs typeface="Times New Roman" panose="02020603050405020304" pitchFamily="18" charset="0"/>
              </a:rPr>
              <a:t>technology</a:t>
            </a:r>
            <a:endParaRPr lang="es-CR" sz="3200" b="1" dirty="0">
              <a:solidFill>
                <a:srgbClr val="009999"/>
              </a:solidFill>
              <a:latin typeface="+mn-lt"/>
              <a:ea typeface="+mn-ea"/>
              <a:cs typeface="Times New Roman" panose="02020603050405020304" pitchFamily="18" charset="0"/>
            </a:endParaRPr>
          </a:p>
        </p:txBody>
      </p:sp>
      <p:sp>
        <p:nvSpPr>
          <p:cNvPr id="3" name="Marcador de contenido 2">
            <a:extLst>
              <a:ext uri="{FF2B5EF4-FFF2-40B4-BE49-F238E27FC236}">
                <a16:creationId xmlns="" xmlns:a16="http://schemas.microsoft.com/office/drawing/2014/main" id="{E80D8E7F-FD2E-4B49-BC55-57F5D08ACEEE}"/>
              </a:ext>
            </a:extLst>
          </p:cNvPr>
          <p:cNvSpPr>
            <a:spLocks noGrp="1"/>
          </p:cNvSpPr>
          <p:nvPr>
            <p:ph idx="1"/>
          </p:nvPr>
        </p:nvSpPr>
        <p:spPr>
          <a:xfrm>
            <a:off x="740546" y="2727464"/>
            <a:ext cx="10515600" cy="3442517"/>
          </a:xfrm>
        </p:spPr>
        <p:txBody>
          <a:bodyPr/>
          <a:lstStyle/>
          <a:p>
            <a:pPr algn="just"/>
            <a:r>
              <a:rPr lang="en-US" sz="2500" b="1" dirty="0"/>
              <a:t>GEMA Central American Gender and Communication Observatory: </a:t>
            </a:r>
            <a:r>
              <a:rPr lang="en-US" sz="2500" dirty="0"/>
              <a:t>a space for </a:t>
            </a:r>
            <a:r>
              <a:rPr lang="en-US" sz="2500" dirty="0" smtClean="0"/>
              <a:t>meetings </a:t>
            </a:r>
            <a:r>
              <a:rPr lang="en-US" sz="2500" dirty="0"/>
              <a:t>and dialogue between </a:t>
            </a:r>
            <a:r>
              <a:rPr lang="en-US" sz="2500" dirty="0" smtClean="0"/>
              <a:t>citizens, </a:t>
            </a:r>
            <a:r>
              <a:rPr lang="en-US" sz="2500" dirty="0"/>
              <a:t>the media, cultural industries, advertising companies and communication professionals. </a:t>
            </a:r>
            <a:r>
              <a:rPr lang="en-US" sz="2500" dirty="0" smtClean="0"/>
              <a:t>Main objective: to </a:t>
            </a:r>
            <a:r>
              <a:rPr lang="en-US" sz="2500" dirty="0"/>
              <a:t>contribute to the construction of </a:t>
            </a:r>
            <a:r>
              <a:rPr lang="en-US" sz="2500" dirty="0" smtClean="0"/>
              <a:t>journalist </a:t>
            </a:r>
            <a:r>
              <a:rPr lang="en-US" sz="2500" dirty="0"/>
              <a:t>and advertising ethics, based on the universal values of Human Rights, by making the media aware of the struggle for diversity and equality without </a:t>
            </a:r>
            <a:r>
              <a:rPr lang="en-US" sz="2500" dirty="0" smtClean="0"/>
              <a:t>any </a:t>
            </a:r>
            <a:r>
              <a:rPr lang="en-US" sz="2500" dirty="0"/>
              <a:t>type of </a:t>
            </a:r>
            <a:r>
              <a:rPr lang="en-US" sz="2500" dirty="0" smtClean="0"/>
              <a:t>discrimination based on gender</a:t>
            </a:r>
            <a:r>
              <a:rPr lang="en-US" sz="2500" dirty="0"/>
              <a:t>, nationality, age, profession, sexual orientation, origin, religious beliefs, etc.</a:t>
            </a:r>
            <a:endParaRPr lang="es-ES" dirty="0"/>
          </a:p>
          <a:p>
            <a:endParaRPr lang="es-CR" dirty="0"/>
          </a:p>
        </p:txBody>
      </p:sp>
      <p:sp>
        <p:nvSpPr>
          <p:cNvPr id="4" name="Marcador de número de diapositiva 3">
            <a:extLst>
              <a:ext uri="{FF2B5EF4-FFF2-40B4-BE49-F238E27FC236}">
                <a16:creationId xmlns="" xmlns:a16="http://schemas.microsoft.com/office/drawing/2014/main" id="{4D10C689-2C0A-4B8C-A8FA-F242005BCC99}"/>
              </a:ext>
            </a:extLst>
          </p:cNvPr>
          <p:cNvSpPr>
            <a:spLocks noGrp="1"/>
          </p:cNvSpPr>
          <p:nvPr>
            <p:ph type="sldNum" sz="quarter" idx="12"/>
          </p:nvPr>
        </p:nvSpPr>
        <p:spPr/>
        <p:txBody>
          <a:bodyPr/>
          <a:lstStyle/>
          <a:p>
            <a:fld id="{67083EDF-018D-44CA-939B-97F4601B9762}" type="slidenum">
              <a:rPr lang="es-CR" b="1">
                <a:solidFill>
                  <a:srgbClr val="009999"/>
                </a:solidFill>
              </a:rPr>
              <a:t>15</a:t>
            </a:fld>
            <a:endParaRPr lang="es-CR" b="1" dirty="0">
              <a:solidFill>
                <a:srgbClr val="009999"/>
              </a:solidFill>
            </a:endParaRPr>
          </a:p>
        </p:txBody>
      </p:sp>
    </p:spTree>
    <p:extLst>
      <p:ext uri="{BB962C8B-B14F-4D97-AF65-F5344CB8AC3E}">
        <p14:creationId xmlns:p14="http://schemas.microsoft.com/office/powerpoint/2010/main" val="577245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7083EDF-018D-44CA-939B-97F4601B9762}" type="slidenum">
              <a:rPr lang="es-CR" smtClean="0"/>
              <a:t>16</a:t>
            </a:fld>
            <a:endParaRPr lang="es-C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420" y="922135"/>
            <a:ext cx="8280834" cy="5935865"/>
          </a:xfrm>
          <a:prstGeom prst="rect">
            <a:avLst/>
          </a:prstGeom>
        </p:spPr>
      </p:pic>
    </p:spTree>
    <p:extLst>
      <p:ext uri="{BB962C8B-B14F-4D97-AF65-F5344CB8AC3E}">
        <p14:creationId xmlns:p14="http://schemas.microsoft.com/office/powerpoint/2010/main" val="1215416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 xmlns:a16="http://schemas.microsoft.com/office/drawing/2014/main" id="{2BBD7493-B413-4CD3-8154-F3338FCA0B32}"/>
              </a:ext>
            </a:extLst>
          </p:cNvPr>
          <p:cNvSpPr>
            <a:spLocks noGrp="1"/>
          </p:cNvSpPr>
          <p:nvPr>
            <p:ph idx="1"/>
          </p:nvPr>
        </p:nvSpPr>
        <p:spPr>
          <a:xfrm>
            <a:off x="838199" y="2340651"/>
            <a:ext cx="6725575" cy="4015699"/>
          </a:xfrm>
        </p:spPr>
        <p:txBody>
          <a:bodyPr>
            <a:normAutofit/>
          </a:bodyPr>
          <a:lstStyle/>
          <a:p>
            <a:pPr marL="0" indent="0">
              <a:buNone/>
            </a:pPr>
            <a:endParaRPr lang="es-CR" sz="2000" dirty="0"/>
          </a:p>
          <a:p>
            <a:r>
              <a:rPr lang="en-US" sz="2000" dirty="0"/>
              <a:t>The efforts of Televisora de Costa Rica, INAMU and </a:t>
            </a:r>
            <a:r>
              <a:rPr lang="en-US" sz="2000" dirty="0" smtClean="0"/>
              <a:t>the National Soccer Federation </a:t>
            </a:r>
            <a:r>
              <a:rPr lang="en-US" sz="2000" dirty="0" smtClean="0"/>
              <a:t>to </a:t>
            </a:r>
            <a:r>
              <a:rPr lang="en-US" sz="2000" dirty="0"/>
              <a:t>make visible violence against women was recognized globally.</a:t>
            </a:r>
          </a:p>
          <a:p>
            <a:endParaRPr lang="en-US" sz="2000" dirty="0"/>
          </a:p>
          <a:p>
            <a:r>
              <a:rPr lang="en-US" sz="2000" dirty="0"/>
              <a:t>The campaign won </a:t>
            </a:r>
            <a:r>
              <a:rPr lang="en-US" sz="2000" dirty="0" smtClean="0"/>
              <a:t>several </a:t>
            </a:r>
            <a:r>
              <a:rPr lang="en-US" sz="2000" dirty="0"/>
              <a:t>awards in </a:t>
            </a:r>
            <a:r>
              <a:rPr lang="en-US" sz="2000" dirty="0" smtClean="0"/>
              <a:t>in important festivals </a:t>
            </a:r>
            <a:r>
              <a:rPr lang="en-US" sz="2000" dirty="0"/>
              <a:t>in the </a:t>
            </a:r>
            <a:r>
              <a:rPr lang="en-US" sz="2000" dirty="0" smtClean="0"/>
              <a:t>world. </a:t>
            </a:r>
            <a:endParaRPr lang="es-CR" sz="2000" dirty="0"/>
          </a:p>
        </p:txBody>
      </p:sp>
      <p:sp>
        <p:nvSpPr>
          <p:cNvPr id="4" name="Marcador de número de diapositiva 3">
            <a:extLst>
              <a:ext uri="{FF2B5EF4-FFF2-40B4-BE49-F238E27FC236}">
                <a16:creationId xmlns="" xmlns:a16="http://schemas.microsoft.com/office/drawing/2014/main" id="{13D0C7CA-47A4-4AC6-8FD3-0C2AF5C1720A}"/>
              </a:ext>
            </a:extLst>
          </p:cNvPr>
          <p:cNvSpPr>
            <a:spLocks noGrp="1"/>
          </p:cNvSpPr>
          <p:nvPr>
            <p:ph type="sldNum" sz="quarter" idx="12"/>
          </p:nvPr>
        </p:nvSpPr>
        <p:spPr/>
        <p:txBody>
          <a:bodyPr/>
          <a:lstStyle/>
          <a:p>
            <a:fld id="{67083EDF-018D-44CA-939B-97F4601B9762}" type="slidenum">
              <a:rPr lang="es-CR" b="1">
                <a:solidFill>
                  <a:srgbClr val="009999"/>
                </a:solidFill>
              </a:rPr>
              <a:t>17</a:t>
            </a:fld>
            <a:endParaRPr lang="es-CR" b="1" dirty="0">
              <a:solidFill>
                <a:srgbClr val="009999"/>
              </a:solidFill>
            </a:endParaRPr>
          </a:p>
        </p:txBody>
      </p:sp>
      <p:pic>
        <p:nvPicPr>
          <p:cNvPr id="8" name="Imagen 7">
            <a:extLst>
              <a:ext uri="{FF2B5EF4-FFF2-40B4-BE49-F238E27FC236}">
                <a16:creationId xmlns="" xmlns:a16="http://schemas.microsoft.com/office/drawing/2014/main" id="{7BCB79CA-D334-4B98-AB79-B23519D822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9989" y="2741151"/>
            <a:ext cx="4095168" cy="2944840"/>
          </a:xfrm>
          <a:prstGeom prst="rect">
            <a:avLst/>
          </a:prstGeom>
        </p:spPr>
      </p:pic>
      <p:sp>
        <p:nvSpPr>
          <p:cNvPr id="6" name="Título 2">
            <a:extLst>
              <a:ext uri="{FF2B5EF4-FFF2-40B4-BE49-F238E27FC236}">
                <a16:creationId xmlns="" xmlns:a16="http://schemas.microsoft.com/office/drawing/2014/main" id="{00C8B708-2BD1-4B64-B69B-B6AB739E1B64}"/>
              </a:ext>
            </a:extLst>
          </p:cNvPr>
          <p:cNvSpPr>
            <a:spLocks noGrp="1"/>
          </p:cNvSpPr>
          <p:nvPr>
            <p:ph type="title"/>
          </p:nvPr>
        </p:nvSpPr>
        <p:spPr>
          <a:xfrm>
            <a:off x="429827" y="986562"/>
            <a:ext cx="10781930" cy="1325563"/>
          </a:xfrm>
        </p:spPr>
        <p:txBody>
          <a:bodyPr>
            <a:normAutofit/>
          </a:bodyPr>
          <a:lstStyle/>
          <a:p>
            <a:pPr algn="just"/>
            <a:r>
              <a:rPr lang="en-US" sz="3600" b="1" dirty="0">
                <a:solidFill>
                  <a:srgbClr val="009999"/>
                </a:solidFill>
                <a:latin typeface="+mn-lt"/>
                <a:ea typeface="+mn-ea"/>
                <a:cs typeface="Times New Roman" panose="02020603050405020304" pitchFamily="18" charset="0"/>
              </a:rPr>
              <a:t>Joint campaign with the private sector, INAMU and </a:t>
            </a:r>
            <a:r>
              <a:rPr lang="en-US" sz="3600" b="1" dirty="0" smtClean="0">
                <a:solidFill>
                  <a:srgbClr val="009999"/>
                </a:solidFill>
                <a:latin typeface="+mn-lt"/>
                <a:ea typeface="+mn-ea"/>
                <a:cs typeface="Times New Roman" panose="02020603050405020304" pitchFamily="18" charset="0"/>
              </a:rPr>
              <a:t>Soccer Federation: </a:t>
            </a:r>
            <a:r>
              <a:rPr lang="en-US" sz="3600" b="1" dirty="0">
                <a:solidFill>
                  <a:srgbClr val="009999"/>
                </a:solidFill>
                <a:latin typeface="+mn-lt"/>
                <a:ea typeface="+mn-ea"/>
                <a:cs typeface="Times New Roman" panose="02020603050405020304" pitchFamily="18" charset="0"/>
              </a:rPr>
              <a:t>THIRD </a:t>
            </a:r>
            <a:r>
              <a:rPr lang="en-US" sz="3600" b="1" dirty="0" smtClean="0">
                <a:solidFill>
                  <a:srgbClr val="009999"/>
                </a:solidFill>
                <a:latin typeface="+mn-lt"/>
                <a:ea typeface="+mn-ea"/>
                <a:cs typeface="Times New Roman" panose="02020603050405020304" pitchFamily="18" charset="0"/>
              </a:rPr>
              <a:t>SCORE</a:t>
            </a:r>
            <a:endParaRPr lang="es-CR" sz="3600" b="1" dirty="0">
              <a:solidFill>
                <a:srgbClr val="009999"/>
              </a:solidFill>
              <a:latin typeface="+mn-lt"/>
              <a:ea typeface="+mn-ea"/>
              <a:cs typeface="Times New Roman" panose="02020603050405020304" pitchFamily="18" charset="0"/>
            </a:endParaRPr>
          </a:p>
        </p:txBody>
      </p:sp>
    </p:spTree>
    <p:extLst>
      <p:ext uri="{BB962C8B-B14F-4D97-AF65-F5344CB8AC3E}">
        <p14:creationId xmlns:p14="http://schemas.microsoft.com/office/powerpoint/2010/main" val="4267652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ED50179-45A3-4862-859A-81B7FC5E78E0}"/>
              </a:ext>
            </a:extLst>
          </p:cNvPr>
          <p:cNvSpPr>
            <a:spLocks noGrp="1"/>
          </p:cNvSpPr>
          <p:nvPr>
            <p:ph type="title"/>
          </p:nvPr>
        </p:nvSpPr>
        <p:spPr>
          <a:xfrm>
            <a:off x="687279" y="1110852"/>
            <a:ext cx="10515600" cy="1325563"/>
          </a:xfrm>
        </p:spPr>
        <p:txBody>
          <a:bodyPr>
            <a:normAutofit/>
          </a:bodyPr>
          <a:lstStyle/>
          <a:p>
            <a:pPr algn="just"/>
            <a:r>
              <a:rPr lang="en-US" sz="2800" b="1" dirty="0" smtClean="0">
                <a:solidFill>
                  <a:srgbClr val="009999"/>
                </a:solidFill>
                <a:latin typeface="+mn-lt"/>
                <a:ea typeface="+mn-ea"/>
                <a:cs typeface="Times New Roman" panose="02020603050405020304" pitchFamily="18" charset="0"/>
              </a:rPr>
              <a:t>Positively </a:t>
            </a:r>
            <a:r>
              <a:rPr lang="en-US" sz="2800" b="1" dirty="0">
                <a:solidFill>
                  <a:srgbClr val="009999"/>
                </a:solidFill>
                <a:latin typeface="+mn-lt"/>
                <a:ea typeface="+mn-ea"/>
                <a:cs typeface="Times New Roman" panose="02020603050405020304" pitchFamily="18" charset="0"/>
              </a:rPr>
              <a:t>recognize and widely publicize good practices to break down stereotypes, negative portrayals and exploitation of women in all forms</a:t>
            </a:r>
            <a:endParaRPr lang="es-CR" sz="2800" b="1" dirty="0">
              <a:solidFill>
                <a:srgbClr val="009999"/>
              </a:solidFill>
              <a:latin typeface="+mn-lt"/>
              <a:ea typeface="+mn-ea"/>
              <a:cs typeface="Times New Roman" panose="02020603050405020304" pitchFamily="18" charset="0"/>
            </a:endParaRPr>
          </a:p>
        </p:txBody>
      </p:sp>
      <p:sp>
        <p:nvSpPr>
          <p:cNvPr id="3" name="Marcador de contenido 2">
            <a:extLst>
              <a:ext uri="{FF2B5EF4-FFF2-40B4-BE49-F238E27FC236}">
                <a16:creationId xmlns="" xmlns:a16="http://schemas.microsoft.com/office/drawing/2014/main" id="{1EDDDE6C-43CD-45A6-8BE8-AA0413AEED50}"/>
              </a:ext>
            </a:extLst>
          </p:cNvPr>
          <p:cNvSpPr>
            <a:spLocks noGrp="1"/>
          </p:cNvSpPr>
          <p:nvPr>
            <p:ph idx="1"/>
          </p:nvPr>
        </p:nvSpPr>
        <p:spPr>
          <a:xfrm>
            <a:off x="838200" y="2506662"/>
            <a:ext cx="10515600" cy="4351338"/>
          </a:xfrm>
        </p:spPr>
        <p:txBody>
          <a:bodyPr>
            <a:noAutofit/>
          </a:bodyPr>
          <a:lstStyle/>
          <a:p>
            <a:pPr algn="just"/>
            <a:r>
              <a:rPr lang="en-US" sz="2200" b="1" dirty="0" smtClean="0"/>
              <a:t>Gender Equality Seal: </a:t>
            </a:r>
            <a:r>
              <a:rPr lang="en-US" sz="2200" dirty="0" smtClean="0"/>
              <a:t>The N</a:t>
            </a:r>
            <a:r>
              <a:rPr lang="en-US" sz="2200" dirty="0" smtClean="0"/>
              <a:t>ational </a:t>
            </a:r>
            <a:r>
              <a:rPr lang="en-US" sz="2200" dirty="0"/>
              <a:t>Institute of Women in partnership with </a:t>
            </a:r>
            <a:r>
              <a:rPr lang="en-US" sz="2200" dirty="0" smtClean="0"/>
              <a:t>UNDP. </a:t>
            </a:r>
            <a:r>
              <a:rPr lang="en-US" sz="2200" dirty="0"/>
              <a:t>Recognizes the importance of incorporating the business sector in the achievement of gender equality in the workplace, through the identification of gaps and corrective measures.</a:t>
            </a:r>
          </a:p>
          <a:p>
            <a:pPr algn="just"/>
            <a:r>
              <a:rPr lang="en-US" sz="2200" b="1" dirty="0"/>
              <a:t>Certification in Management System for Gender Equality: </a:t>
            </a:r>
            <a:r>
              <a:rPr lang="en-US" sz="2200" dirty="0"/>
              <a:t>1 certified company and 66 organizations (53 private and 13 public) have signed the Letter of Intent.</a:t>
            </a:r>
          </a:p>
          <a:p>
            <a:pPr algn="just"/>
            <a:r>
              <a:rPr lang="en-US" sz="2200" b="1" dirty="0"/>
              <a:t>Recognition of Good Practices for Gender Equality in Employment </a:t>
            </a:r>
            <a:r>
              <a:rPr lang="en-US" sz="2200" dirty="0"/>
              <a:t>in order to motivate public and private organizations to take measures that promote equal opportunities and treatment between women and men and </a:t>
            </a:r>
            <a:r>
              <a:rPr lang="en-US" sz="2200" dirty="0" smtClean="0"/>
              <a:t>to close the </a:t>
            </a:r>
            <a:r>
              <a:rPr lang="en-US" sz="2200" dirty="0"/>
              <a:t>gender gaps in the </a:t>
            </a:r>
            <a:r>
              <a:rPr lang="en-US" sz="2200" dirty="0" smtClean="0"/>
              <a:t>workplace. One category </a:t>
            </a:r>
            <a:r>
              <a:rPr lang="en-US" sz="2200" dirty="0"/>
              <a:t>of recognition is </a:t>
            </a:r>
            <a:r>
              <a:rPr lang="en-US" sz="2200" dirty="0" smtClean="0"/>
              <a:t>the inclusive </a:t>
            </a:r>
            <a:r>
              <a:rPr lang="en-US" sz="2200" dirty="0"/>
              <a:t>communication and non-sexist language. </a:t>
            </a:r>
            <a:r>
              <a:rPr lang="en-US" sz="2200" dirty="0" smtClean="0"/>
              <a:t>On 2017</a:t>
            </a:r>
            <a:r>
              <a:rPr lang="en-US" sz="2200" dirty="0"/>
              <a:t>, 15 recognitions were granted.</a:t>
            </a:r>
            <a:endParaRPr lang="es-CR" sz="2200" dirty="0"/>
          </a:p>
        </p:txBody>
      </p:sp>
      <p:sp>
        <p:nvSpPr>
          <p:cNvPr id="4" name="Marcador de número de diapositiva 3">
            <a:extLst>
              <a:ext uri="{FF2B5EF4-FFF2-40B4-BE49-F238E27FC236}">
                <a16:creationId xmlns="" xmlns:a16="http://schemas.microsoft.com/office/drawing/2014/main" id="{3573FD4D-D5FD-4B63-85B5-742CBE455BA5}"/>
              </a:ext>
            </a:extLst>
          </p:cNvPr>
          <p:cNvSpPr>
            <a:spLocks noGrp="1"/>
          </p:cNvSpPr>
          <p:nvPr>
            <p:ph type="sldNum" sz="quarter" idx="12"/>
          </p:nvPr>
        </p:nvSpPr>
        <p:spPr/>
        <p:txBody>
          <a:bodyPr/>
          <a:lstStyle/>
          <a:p>
            <a:fld id="{67083EDF-018D-44CA-939B-97F4601B9762}" type="slidenum">
              <a:rPr lang="es-CR" b="1">
                <a:solidFill>
                  <a:srgbClr val="009999"/>
                </a:solidFill>
              </a:rPr>
              <a:t>18</a:t>
            </a:fld>
            <a:endParaRPr lang="es-CR" b="1" dirty="0">
              <a:solidFill>
                <a:srgbClr val="009999"/>
              </a:solidFill>
            </a:endParaRPr>
          </a:p>
        </p:txBody>
      </p:sp>
    </p:spTree>
    <p:extLst>
      <p:ext uri="{BB962C8B-B14F-4D97-AF65-F5344CB8AC3E}">
        <p14:creationId xmlns:p14="http://schemas.microsoft.com/office/powerpoint/2010/main" val="755322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FD188A28-945E-42DF-98BD-FA7E9F9FE0B4}"/>
              </a:ext>
            </a:extLst>
          </p:cNvPr>
          <p:cNvSpPr txBox="1"/>
          <p:nvPr/>
        </p:nvSpPr>
        <p:spPr>
          <a:xfrm>
            <a:off x="764102" y="1862904"/>
            <a:ext cx="10858500" cy="4524315"/>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There still </a:t>
            </a:r>
            <a:r>
              <a:rPr lang="en-US" dirty="0" smtClean="0"/>
              <a:t>are </a:t>
            </a:r>
            <a:r>
              <a:rPr lang="en-US" dirty="0" smtClean="0"/>
              <a:t>exclusion </a:t>
            </a:r>
            <a:r>
              <a:rPr lang="en-US" dirty="0"/>
              <a:t>and discrimination against women, </a:t>
            </a:r>
            <a:r>
              <a:rPr lang="en-US" dirty="0" smtClean="0"/>
              <a:t>that </a:t>
            </a:r>
            <a:r>
              <a:rPr lang="en-US" dirty="0"/>
              <a:t>keeps them outside </a:t>
            </a:r>
            <a:r>
              <a:rPr lang="en-US" dirty="0" smtClean="0"/>
              <a:t>of </a:t>
            </a:r>
            <a:r>
              <a:rPr lang="en-US" dirty="0"/>
              <a:t>the factors enhancing the country's development, such as science, technology, telecommunications and </a:t>
            </a:r>
            <a:r>
              <a:rPr lang="en-US" dirty="0" smtClean="0"/>
              <a:t>innovation. </a:t>
            </a:r>
            <a:r>
              <a:rPr lang="en-US" dirty="0"/>
              <a:t>The sectors of greatest dynamism with respect to employment in these fields, have a low representation of women in </a:t>
            </a:r>
            <a:r>
              <a:rPr lang="en-US" dirty="0" smtClean="0"/>
              <a:t>the </a:t>
            </a:r>
            <a:r>
              <a:rPr lang="en-US" dirty="0"/>
              <a:t>public and private sectors.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Social de-construction of gender based on a sexual division of labor and traditional roles that create stereotypes that promote discrimination and inequality by limiting the access of more women to careers related to STEM </a:t>
            </a:r>
            <a:r>
              <a:rPr lang="en-US" dirty="0" smtClean="0"/>
              <a:t>areas, and placing </a:t>
            </a:r>
            <a:r>
              <a:rPr lang="en-US" dirty="0"/>
              <a:t>them in the branches of economic activity and employment low pay and higher unemployment, regardless of their qualifications.</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The perspective of women is absent or mediated by the masculine </a:t>
            </a:r>
            <a:r>
              <a:rPr lang="en-US" dirty="0" smtClean="0"/>
              <a:t>experience, and it requires substantive </a:t>
            </a:r>
            <a:r>
              <a:rPr lang="en-US" dirty="0"/>
              <a:t>changes </a:t>
            </a:r>
            <a:r>
              <a:rPr lang="en-US" dirty="0" smtClean="0"/>
              <a:t>in </a:t>
            </a:r>
            <a:r>
              <a:rPr lang="en-US" dirty="0"/>
              <a:t>the culture </a:t>
            </a:r>
            <a:r>
              <a:rPr lang="en-US" dirty="0" smtClean="0"/>
              <a:t>and society, in particular </a:t>
            </a:r>
            <a:r>
              <a:rPr lang="en-US" dirty="0"/>
              <a:t>in the </a:t>
            </a:r>
            <a:r>
              <a:rPr lang="en-US" dirty="0" smtClean="0"/>
              <a:t>field of </a:t>
            </a:r>
            <a:r>
              <a:rPr lang="en-US" dirty="0"/>
              <a:t>science and technology, and </a:t>
            </a:r>
            <a:r>
              <a:rPr lang="en-US" dirty="0" smtClean="0"/>
              <a:t>media</a:t>
            </a:r>
            <a:r>
              <a:rPr lang="en-US" dirty="0"/>
              <a:t>.</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Entry of women into paid activities, </a:t>
            </a:r>
            <a:r>
              <a:rPr lang="en-US" dirty="0"/>
              <a:t>under conditions of equality with men, and increase the participation of women in the field of STEM research. Currently in Costa Rica this participation ranges between 32% and 45</a:t>
            </a:r>
            <a:r>
              <a:rPr lang="en-US" dirty="0" smtClean="0"/>
              <a:t>%.</a:t>
            </a:r>
            <a:endParaRPr lang="es-CR" dirty="0"/>
          </a:p>
          <a:p>
            <a:pPr algn="just"/>
            <a:endParaRPr lang="es-ES" dirty="0"/>
          </a:p>
        </p:txBody>
      </p:sp>
      <p:sp>
        <p:nvSpPr>
          <p:cNvPr id="4" name="CuadroTexto 3">
            <a:extLst>
              <a:ext uri="{FF2B5EF4-FFF2-40B4-BE49-F238E27FC236}">
                <a16:creationId xmlns="" xmlns:a16="http://schemas.microsoft.com/office/drawing/2014/main" id="{42FC0BDC-B85D-49A5-8848-66001F4A7B12}"/>
              </a:ext>
            </a:extLst>
          </p:cNvPr>
          <p:cNvSpPr txBox="1"/>
          <p:nvPr/>
        </p:nvSpPr>
        <p:spPr>
          <a:xfrm>
            <a:off x="764102" y="1180473"/>
            <a:ext cx="360381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400" b="1" dirty="0" smtClean="0">
                <a:solidFill>
                  <a:srgbClr val="009999"/>
                </a:solidFill>
                <a:cs typeface="Times New Roman" panose="02020603050405020304" pitchFamily="18" charset="0"/>
              </a:rPr>
              <a:t>Challenges</a:t>
            </a:r>
            <a:endParaRPr lang="en-GB" sz="3400" b="1" dirty="0">
              <a:solidFill>
                <a:srgbClr val="009999"/>
              </a:solidFill>
              <a:cs typeface="Times New Roman" panose="02020603050405020304" pitchFamily="18" charset="0"/>
            </a:endParaRPr>
          </a:p>
        </p:txBody>
      </p:sp>
      <p:sp>
        <p:nvSpPr>
          <p:cNvPr id="8" name="Marcador de número de diapositiva 7">
            <a:extLst>
              <a:ext uri="{FF2B5EF4-FFF2-40B4-BE49-F238E27FC236}">
                <a16:creationId xmlns="" xmlns:a16="http://schemas.microsoft.com/office/drawing/2014/main" id="{51279367-70C7-4A8A-94C3-456CC71C4CC9}"/>
              </a:ext>
            </a:extLst>
          </p:cNvPr>
          <p:cNvSpPr>
            <a:spLocks noGrp="1"/>
          </p:cNvSpPr>
          <p:nvPr>
            <p:ph type="sldNum" sz="quarter" idx="12"/>
          </p:nvPr>
        </p:nvSpPr>
        <p:spPr/>
        <p:txBody>
          <a:bodyPr/>
          <a:lstStyle/>
          <a:p>
            <a:fld id="{67083EDF-018D-44CA-939B-97F4601B9762}" type="slidenum">
              <a:rPr lang="es-CR" b="1">
                <a:solidFill>
                  <a:srgbClr val="009999"/>
                </a:solidFill>
              </a:rPr>
              <a:t>19</a:t>
            </a:fld>
            <a:endParaRPr lang="es-CR" b="1" dirty="0">
              <a:solidFill>
                <a:srgbClr val="009999"/>
              </a:solidFill>
            </a:endParaRPr>
          </a:p>
        </p:txBody>
      </p:sp>
    </p:spTree>
    <p:extLst>
      <p:ext uri="{BB962C8B-B14F-4D97-AF65-F5344CB8AC3E}">
        <p14:creationId xmlns:p14="http://schemas.microsoft.com/office/powerpoint/2010/main" val="3826648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04E1CC43-F8E3-42C1-852F-4CFAB21484EC}"/>
              </a:ext>
            </a:extLst>
          </p:cNvPr>
          <p:cNvSpPr txBox="1"/>
          <p:nvPr/>
        </p:nvSpPr>
        <p:spPr>
          <a:xfrm>
            <a:off x="514350" y="1459615"/>
            <a:ext cx="11089566" cy="584775"/>
          </a:xfrm>
          <a:prstGeom prst="rect">
            <a:avLst/>
          </a:prstGeom>
          <a:noFill/>
        </p:spPr>
        <p:txBody>
          <a:bodyPr wrap="square" rtlCol="0">
            <a:spAutoFit/>
          </a:bodyPr>
          <a:lstStyle/>
          <a:p>
            <a:pPr algn="ctr"/>
            <a:r>
              <a:rPr lang="en-US" sz="1600" smtClean="0">
                <a:cs typeface="Times New Roman" panose="02020603050405020304" pitchFamily="18" charset="0"/>
              </a:rPr>
              <a:t>It is based </a:t>
            </a:r>
            <a:r>
              <a:rPr lang="en-US" sz="1600" dirty="0">
                <a:cs typeface="Times New Roman" panose="02020603050405020304" pitchFamily="18" charset="0"/>
              </a:rPr>
              <a:t>on the Conventions, Declarations, and International Agreements on the participation of women in their diversity and in the rural and urban areas.</a:t>
            </a:r>
            <a:endParaRPr lang="es-CR" sz="1600" b="1" dirty="0">
              <a:solidFill>
                <a:srgbClr val="009999"/>
              </a:solidFill>
              <a:cs typeface="Times New Roman" panose="02020603050405020304" pitchFamily="18" charset="0"/>
            </a:endParaRPr>
          </a:p>
        </p:txBody>
      </p:sp>
      <p:sp>
        <p:nvSpPr>
          <p:cNvPr id="3" name="CuadroTexto 2">
            <a:extLst>
              <a:ext uri="{FF2B5EF4-FFF2-40B4-BE49-F238E27FC236}">
                <a16:creationId xmlns="" xmlns:a16="http://schemas.microsoft.com/office/drawing/2014/main" id="{4775DAF6-D330-4464-B67C-DD9802A1FB68}"/>
              </a:ext>
            </a:extLst>
          </p:cNvPr>
          <p:cNvSpPr txBox="1"/>
          <p:nvPr/>
        </p:nvSpPr>
        <p:spPr>
          <a:xfrm>
            <a:off x="328612" y="2371725"/>
            <a:ext cx="11343435" cy="4247317"/>
          </a:xfrm>
          <a:prstGeom prst="rect">
            <a:avLst/>
          </a:prstGeom>
          <a:noFill/>
        </p:spPr>
        <p:txBody>
          <a:bodyPr wrap="square" rtlCol="0">
            <a:spAutoFit/>
          </a:bodyPr>
          <a:lstStyle/>
          <a:p>
            <a:pPr algn="just">
              <a:buClr>
                <a:srgbClr val="009999"/>
              </a:buClr>
            </a:pPr>
            <a:r>
              <a:rPr lang="en-US" b="1" dirty="0">
                <a:cs typeface="Times New Roman" panose="02020603050405020304" pitchFamily="18" charset="0"/>
              </a:rPr>
              <a:t>National Policy for Equality and Equity,</a:t>
            </a:r>
            <a:r>
              <a:rPr lang="en-US" dirty="0">
                <a:cs typeface="Times New Roman" panose="02020603050405020304" pitchFamily="18" charset="0"/>
              </a:rPr>
              <a:t> it approaches the subject through 3 of its 6 objectives, related with:</a:t>
            </a:r>
          </a:p>
          <a:p>
            <a:pPr algn="just">
              <a:buClr>
                <a:srgbClr val="009999"/>
              </a:buClr>
            </a:pPr>
            <a:endParaRPr lang="en-US" dirty="0">
              <a:cs typeface="Times New Roman" panose="02020603050405020304" pitchFamily="18" charset="0"/>
            </a:endParaRPr>
          </a:p>
          <a:p>
            <a:pPr marL="285750" indent="-285750" algn="just">
              <a:buClr>
                <a:srgbClr val="009999"/>
              </a:buClr>
              <a:buFont typeface="Arial" panose="020B0604020202020204" pitchFamily="34" charset="0"/>
              <a:buChar char="•"/>
            </a:pPr>
            <a:r>
              <a:rPr lang="en-US" dirty="0">
                <a:cs typeface="Times New Roman" panose="02020603050405020304" pitchFamily="18" charset="0"/>
              </a:rPr>
              <a:t>Paid work and income generation: women entrepreneurs, information systems and technical </a:t>
            </a:r>
            <a:r>
              <a:rPr lang="en-US" dirty="0" smtClean="0">
                <a:cs typeface="Times New Roman" panose="02020603050405020304" pitchFamily="18" charset="0"/>
              </a:rPr>
              <a:t>support.</a:t>
            </a:r>
            <a:endParaRPr lang="en-US" dirty="0">
              <a:cs typeface="Times New Roman" panose="02020603050405020304" pitchFamily="18" charset="0"/>
            </a:endParaRPr>
          </a:p>
          <a:p>
            <a:pPr marL="285750" indent="-285750" algn="just">
              <a:buClr>
                <a:srgbClr val="009999"/>
              </a:buClr>
              <a:buFont typeface="Arial" panose="020B0604020202020204" pitchFamily="34" charset="0"/>
              <a:buChar char="•"/>
            </a:pPr>
            <a:r>
              <a:rPr lang="en-US" dirty="0">
                <a:cs typeface="Times New Roman" panose="02020603050405020304" pitchFamily="18" charset="0"/>
              </a:rPr>
              <a:t>Education and cultural change: information, communication and education </a:t>
            </a:r>
            <a:r>
              <a:rPr lang="en-US" dirty="0" smtClean="0">
                <a:cs typeface="Times New Roman" panose="02020603050405020304" pitchFamily="18" charset="0"/>
              </a:rPr>
              <a:t>strategies.</a:t>
            </a:r>
            <a:endParaRPr lang="en-US" dirty="0">
              <a:cs typeface="Times New Roman" panose="02020603050405020304" pitchFamily="18" charset="0"/>
            </a:endParaRPr>
          </a:p>
          <a:p>
            <a:pPr marL="285750" indent="-285750" algn="just">
              <a:buClr>
                <a:srgbClr val="009999"/>
              </a:buClr>
              <a:buFont typeface="Arial" panose="020B0604020202020204" pitchFamily="34" charset="0"/>
              <a:buChar char="•"/>
            </a:pPr>
            <a:r>
              <a:rPr lang="en-US" dirty="0">
                <a:cs typeface="Times New Roman" panose="02020603050405020304" pitchFamily="18" charset="0"/>
              </a:rPr>
              <a:t>Protection of rights against violence: unified systems of statistics on violence and the Comprehensive Plan of Services for Attention to Women Victims of Violence (PISAV</a:t>
            </a:r>
            <a:r>
              <a:rPr lang="en-US" dirty="0" smtClean="0">
                <a:cs typeface="Times New Roman" panose="02020603050405020304" pitchFamily="18" charset="0"/>
              </a:rPr>
              <a:t>).</a:t>
            </a:r>
            <a:endParaRPr lang="en-US" dirty="0">
              <a:cs typeface="Times New Roman" panose="02020603050405020304" pitchFamily="18" charset="0"/>
            </a:endParaRPr>
          </a:p>
          <a:p>
            <a:pPr algn="just">
              <a:buClr>
                <a:srgbClr val="009999"/>
              </a:buClr>
            </a:pPr>
            <a:endParaRPr lang="en-US" dirty="0">
              <a:cs typeface="Times New Roman" panose="02020603050405020304" pitchFamily="18" charset="0"/>
            </a:endParaRPr>
          </a:p>
          <a:p>
            <a:pPr algn="just">
              <a:buClr>
                <a:srgbClr val="009999"/>
              </a:buClr>
            </a:pPr>
            <a:r>
              <a:rPr lang="en-US" b="1" dirty="0">
                <a:cs typeface="Times New Roman" panose="02020603050405020304" pitchFamily="18" charset="0"/>
              </a:rPr>
              <a:t>National Policies in Science and Technology</a:t>
            </a:r>
            <a:r>
              <a:rPr lang="en-US" dirty="0">
                <a:cs typeface="Times New Roman" panose="02020603050405020304" pitchFamily="18" charset="0"/>
              </a:rPr>
              <a:t>, they address issues such as:</a:t>
            </a:r>
          </a:p>
          <a:p>
            <a:pPr algn="just">
              <a:buClr>
                <a:srgbClr val="009999"/>
              </a:buClr>
            </a:pPr>
            <a:endParaRPr lang="en-US" dirty="0">
              <a:cs typeface="Times New Roman" panose="02020603050405020304" pitchFamily="18" charset="0"/>
            </a:endParaRPr>
          </a:p>
          <a:p>
            <a:pPr marL="342900" indent="-342900" algn="just">
              <a:buClr>
                <a:srgbClr val="009999"/>
              </a:buClr>
              <a:buFont typeface="+mj-lt"/>
              <a:buAutoNum type="arabicPeriod"/>
            </a:pPr>
            <a:r>
              <a:rPr lang="en-US" dirty="0">
                <a:cs typeface="Times New Roman" panose="02020603050405020304" pitchFamily="18" charset="0"/>
              </a:rPr>
              <a:t>Attraction of women to </a:t>
            </a:r>
            <a:r>
              <a:rPr lang="en-US" dirty="0" smtClean="0">
                <a:cs typeface="Times New Roman" panose="02020603050405020304" pitchFamily="18" charset="0"/>
              </a:rPr>
              <a:t>the field of science </a:t>
            </a:r>
            <a:r>
              <a:rPr lang="en-US" dirty="0">
                <a:cs typeface="Times New Roman" panose="02020603050405020304" pitchFamily="18" charset="0"/>
              </a:rPr>
              <a:t>and </a:t>
            </a:r>
            <a:r>
              <a:rPr lang="en-US" dirty="0" smtClean="0">
                <a:cs typeface="Times New Roman" panose="02020603050405020304" pitchFamily="18" charset="0"/>
              </a:rPr>
              <a:t>technology.</a:t>
            </a:r>
            <a:endParaRPr lang="en-US" dirty="0">
              <a:cs typeface="Times New Roman" panose="02020603050405020304" pitchFamily="18" charset="0"/>
            </a:endParaRPr>
          </a:p>
          <a:p>
            <a:pPr marL="342900" indent="-342900" algn="just">
              <a:buClr>
                <a:srgbClr val="009999"/>
              </a:buClr>
              <a:buFont typeface="+mj-lt"/>
              <a:buAutoNum type="arabicPeriod"/>
            </a:pPr>
            <a:r>
              <a:rPr lang="en-US" dirty="0">
                <a:cs typeface="Times New Roman" panose="02020603050405020304" pitchFamily="18" charset="0"/>
              </a:rPr>
              <a:t>Training and permanence of women in Science and Technology </a:t>
            </a:r>
            <a:r>
              <a:rPr lang="en-US" dirty="0" smtClean="0">
                <a:cs typeface="Times New Roman" panose="02020603050405020304" pitchFamily="18" charset="0"/>
              </a:rPr>
              <a:t>careers.</a:t>
            </a:r>
            <a:endParaRPr lang="en-US" dirty="0">
              <a:cs typeface="Times New Roman" panose="02020603050405020304" pitchFamily="18" charset="0"/>
            </a:endParaRPr>
          </a:p>
          <a:p>
            <a:pPr marL="342900" indent="-342900" algn="just">
              <a:buClr>
                <a:srgbClr val="009999"/>
              </a:buClr>
              <a:buFont typeface="+mj-lt"/>
              <a:buAutoNum type="arabicPeriod"/>
            </a:pPr>
            <a:r>
              <a:rPr lang="en-US" dirty="0">
                <a:cs typeface="Times New Roman" panose="02020603050405020304" pitchFamily="18" charset="0"/>
              </a:rPr>
              <a:t>Promotion of research and employment of women in Science and </a:t>
            </a:r>
            <a:r>
              <a:rPr lang="en-US" dirty="0" smtClean="0">
                <a:cs typeface="Times New Roman" panose="02020603050405020304" pitchFamily="18" charset="0"/>
              </a:rPr>
              <a:t>Technology.</a:t>
            </a:r>
            <a:endParaRPr lang="en-US" dirty="0">
              <a:cs typeface="Times New Roman" panose="02020603050405020304" pitchFamily="18" charset="0"/>
            </a:endParaRPr>
          </a:p>
          <a:p>
            <a:pPr marL="342900" indent="-342900" algn="just">
              <a:buClr>
                <a:srgbClr val="009999"/>
              </a:buClr>
              <a:buFont typeface="+mj-lt"/>
              <a:buAutoNum type="arabicPeriod"/>
            </a:pPr>
            <a:r>
              <a:rPr lang="en-US" dirty="0">
                <a:cs typeface="Times New Roman" panose="02020603050405020304" pitchFamily="18" charset="0"/>
              </a:rPr>
              <a:t>Social appropriation of science with a gender </a:t>
            </a:r>
            <a:r>
              <a:rPr lang="en-US" dirty="0" smtClean="0">
                <a:cs typeface="Times New Roman" panose="02020603050405020304" pitchFamily="18" charset="0"/>
              </a:rPr>
              <a:t>perspective.</a:t>
            </a:r>
            <a:endParaRPr lang="en-US" dirty="0">
              <a:cs typeface="Times New Roman" panose="02020603050405020304" pitchFamily="18" charset="0"/>
            </a:endParaRPr>
          </a:p>
          <a:p>
            <a:pPr marL="342900" indent="-342900" algn="just">
              <a:buClr>
                <a:srgbClr val="009999"/>
              </a:buClr>
              <a:buFont typeface="+mj-lt"/>
              <a:buAutoNum type="arabicPeriod"/>
            </a:pPr>
            <a:r>
              <a:rPr lang="en-US" dirty="0">
                <a:cs typeface="Times New Roman" panose="02020603050405020304" pitchFamily="18" charset="0"/>
              </a:rPr>
              <a:t>Society and economy based on </a:t>
            </a:r>
            <a:r>
              <a:rPr lang="en-US" dirty="0" smtClean="0">
                <a:cs typeface="Times New Roman" panose="02020603050405020304" pitchFamily="18" charset="0"/>
              </a:rPr>
              <a:t>knowledge.</a:t>
            </a:r>
            <a:endParaRPr lang="en-US" dirty="0">
              <a:cs typeface="Times New Roman" panose="02020603050405020304" pitchFamily="18" charset="0"/>
            </a:endParaRPr>
          </a:p>
          <a:p>
            <a:pPr marL="342900" indent="-342900" algn="just">
              <a:buClr>
                <a:srgbClr val="009999"/>
              </a:buClr>
              <a:buFont typeface="+mj-lt"/>
              <a:buAutoNum type="arabicPeriod"/>
            </a:pPr>
            <a:r>
              <a:rPr lang="en-US" dirty="0">
                <a:cs typeface="Times New Roman" panose="02020603050405020304" pitchFamily="18" charset="0"/>
              </a:rPr>
              <a:t>Access and use of telecommunications </a:t>
            </a:r>
            <a:r>
              <a:rPr lang="en-US" dirty="0" smtClean="0">
                <a:cs typeface="Times New Roman" panose="02020603050405020304" pitchFamily="18" charset="0"/>
              </a:rPr>
              <a:t>services.</a:t>
            </a:r>
            <a:endParaRPr lang="es-CR" dirty="0"/>
          </a:p>
        </p:txBody>
      </p:sp>
      <p:sp>
        <p:nvSpPr>
          <p:cNvPr id="4" name="CuadroTexto 3">
            <a:extLst>
              <a:ext uri="{FF2B5EF4-FFF2-40B4-BE49-F238E27FC236}">
                <a16:creationId xmlns="" xmlns:a16="http://schemas.microsoft.com/office/drawing/2014/main" id="{8CE8F6B6-CC84-4B06-B5FB-B2CB0C235E38}"/>
              </a:ext>
            </a:extLst>
          </p:cNvPr>
          <p:cNvSpPr txBox="1"/>
          <p:nvPr/>
        </p:nvSpPr>
        <p:spPr>
          <a:xfrm>
            <a:off x="2614613" y="791878"/>
            <a:ext cx="6373743" cy="584775"/>
          </a:xfrm>
          <a:prstGeom prst="rect">
            <a:avLst/>
          </a:prstGeom>
          <a:noFill/>
        </p:spPr>
        <p:txBody>
          <a:bodyPr wrap="square" rtlCol="0">
            <a:spAutoFit/>
          </a:bodyPr>
          <a:lstStyle/>
          <a:p>
            <a:r>
              <a:rPr lang="es-CR" sz="3200" b="1" dirty="0" err="1" smtClean="0">
                <a:solidFill>
                  <a:srgbClr val="009999"/>
                </a:solidFill>
                <a:cs typeface="Times New Roman" panose="02020603050405020304" pitchFamily="18" charset="0"/>
              </a:rPr>
              <a:t>National</a:t>
            </a:r>
            <a:r>
              <a:rPr lang="es-CR" sz="3200" b="1" smtClean="0">
                <a:solidFill>
                  <a:srgbClr val="009999"/>
                </a:solidFill>
                <a:cs typeface="Times New Roman" panose="02020603050405020304" pitchFamily="18" charset="0"/>
              </a:rPr>
              <a:t> Regulatory Framework</a:t>
            </a:r>
            <a:endParaRPr lang="es-CR" sz="3200" b="1" dirty="0">
              <a:solidFill>
                <a:srgbClr val="009999"/>
              </a:solidFill>
              <a:cs typeface="Times New Roman" panose="02020603050405020304" pitchFamily="18" charset="0"/>
            </a:endParaRPr>
          </a:p>
        </p:txBody>
      </p:sp>
      <p:sp>
        <p:nvSpPr>
          <p:cNvPr id="6" name="Marcador de número de diapositiva 5">
            <a:extLst>
              <a:ext uri="{FF2B5EF4-FFF2-40B4-BE49-F238E27FC236}">
                <a16:creationId xmlns="" xmlns:a16="http://schemas.microsoft.com/office/drawing/2014/main" id="{9B4233DB-A781-4291-B389-ECA3541FD073}"/>
              </a:ext>
            </a:extLst>
          </p:cNvPr>
          <p:cNvSpPr>
            <a:spLocks noGrp="1"/>
          </p:cNvSpPr>
          <p:nvPr>
            <p:ph type="sldNum" sz="quarter" idx="12"/>
          </p:nvPr>
        </p:nvSpPr>
        <p:spPr/>
        <p:txBody>
          <a:bodyPr/>
          <a:lstStyle/>
          <a:p>
            <a:fld id="{67083EDF-018D-44CA-939B-97F4601B9762}" type="slidenum">
              <a:rPr lang="es-CR" b="1" smtClean="0">
                <a:solidFill>
                  <a:srgbClr val="009999"/>
                </a:solidFill>
              </a:rPr>
              <a:t>2</a:t>
            </a:fld>
            <a:endParaRPr lang="es-CR" b="1" dirty="0">
              <a:solidFill>
                <a:srgbClr val="009999"/>
              </a:solidFill>
            </a:endParaRPr>
          </a:p>
        </p:txBody>
      </p:sp>
    </p:spTree>
    <p:extLst>
      <p:ext uri="{BB962C8B-B14F-4D97-AF65-F5344CB8AC3E}">
        <p14:creationId xmlns:p14="http://schemas.microsoft.com/office/powerpoint/2010/main" val="2353245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8B9991BA-547D-4E89-88B8-8BACB3993AEE}"/>
              </a:ext>
            </a:extLst>
          </p:cNvPr>
          <p:cNvSpPr>
            <a:spLocks noGrp="1"/>
          </p:cNvSpPr>
          <p:nvPr>
            <p:ph type="sldNum" sz="quarter" idx="12"/>
          </p:nvPr>
        </p:nvSpPr>
        <p:spPr>
          <a:xfrm>
            <a:off x="8610600" y="6356350"/>
            <a:ext cx="2743200" cy="365125"/>
          </a:xfrm>
        </p:spPr>
        <p:txBody>
          <a:bodyPr>
            <a:normAutofit/>
          </a:bodyPr>
          <a:lstStyle/>
          <a:p>
            <a:pPr>
              <a:spcAft>
                <a:spcPts val="600"/>
              </a:spcAft>
            </a:pPr>
            <a:fld id="{67083EDF-018D-44CA-939B-97F4601B9762}" type="slidenum">
              <a:rPr lang="es-CR" b="1">
                <a:solidFill>
                  <a:srgbClr val="009999"/>
                </a:solidFill>
              </a:rPr>
              <a:pPr>
                <a:spcAft>
                  <a:spcPts val="600"/>
                </a:spcAft>
              </a:pPr>
              <a:t>20</a:t>
            </a:fld>
            <a:endParaRPr lang="es-CR" b="1" dirty="0">
              <a:solidFill>
                <a:srgbClr val="009999"/>
              </a:solidFill>
            </a:endParaRPr>
          </a:p>
        </p:txBody>
      </p:sp>
      <p:pic>
        <p:nvPicPr>
          <p:cNvPr id="6" name="Imagen 5">
            <a:extLst>
              <a:ext uri="{FF2B5EF4-FFF2-40B4-BE49-F238E27FC236}">
                <a16:creationId xmlns="" xmlns:a16="http://schemas.microsoft.com/office/drawing/2014/main" id="{DF3CE4FF-7396-42B1-B3F5-9F76D3D72A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163" y="1197766"/>
            <a:ext cx="7811537" cy="5289702"/>
          </a:xfrm>
          <a:prstGeom prst="rect">
            <a:avLst/>
          </a:prstGeom>
        </p:spPr>
      </p:pic>
    </p:spTree>
    <p:extLst>
      <p:ext uri="{BB962C8B-B14F-4D97-AF65-F5344CB8AC3E}">
        <p14:creationId xmlns:p14="http://schemas.microsoft.com/office/powerpoint/2010/main" val="1159850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D5E06D34-1D39-46BC-9527-23E505D50755}"/>
              </a:ext>
            </a:extLst>
          </p:cNvPr>
          <p:cNvSpPr>
            <a:spLocks noGrp="1"/>
          </p:cNvSpPr>
          <p:nvPr>
            <p:ph type="sldNum" sz="quarter" idx="12"/>
          </p:nvPr>
        </p:nvSpPr>
        <p:spPr/>
        <p:txBody>
          <a:bodyPr/>
          <a:lstStyle/>
          <a:p>
            <a:fld id="{67083EDF-018D-44CA-939B-97F4601B9762}" type="slidenum">
              <a:rPr lang="es-CR" smtClean="0"/>
              <a:t>21</a:t>
            </a:fld>
            <a:endParaRPr lang="es-CR" dirty="0"/>
          </a:p>
        </p:txBody>
      </p:sp>
      <p:sp>
        <p:nvSpPr>
          <p:cNvPr id="3" name="CuadroTexto 2">
            <a:extLst>
              <a:ext uri="{FF2B5EF4-FFF2-40B4-BE49-F238E27FC236}">
                <a16:creationId xmlns="" xmlns:a16="http://schemas.microsoft.com/office/drawing/2014/main" id="{65080CE0-BA2C-4564-8570-C7D638D716B5}"/>
              </a:ext>
            </a:extLst>
          </p:cNvPr>
          <p:cNvSpPr txBox="1"/>
          <p:nvPr/>
        </p:nvSpPr>
        <p:spPr>
          <a:xfrm>
            <a:off x="764102" y="1840416"/>
            <a:ext cx="10889202" cy="4657662"/>
          </a:xfrm>
          <a:prstGeom prst="rect">
            <a:avLst/>
          </a:prstGeom>
        </p:spPr>
        <p:txBody>
          <a:bodyPr vert="horz" lIns="91440" tIns="45720" rIns="91440" bIns="45720" rtlCol="0" anchor="ctr">
            <a:normAutofit fontScale="77500" lnSpcReduction="20000"/>
          </a:bodyPr>
          <a:lstStyle/>
          <a:p>
            <a:pPr marL="628650" indent="-571500" algn="just">
              <a:lnSpc>
                <a:spcPct val="90000"/>
              </a:lnSpc>
              <a:spcAft>
                <a:spcPts val="600"/>
              </a:spcAft>
              <a:buFont typeface="Arial" panose="020B0604020202020204" pitchFamily="34" charset="0"/>
              <a:buChar char="•"/>
              <a:defRPr/>
            </a:pPr>
            <a:r>
              <a:rPr lang="en-US" sz="3000" dirty="0"/>
              <a:t>The relationship of women with scientific and technological production, has not been part of the research agenda in Costa </a:t>
            </a:r>
            <a:r>
              <a:rPr lang="en-US" sz="3000" dirty="0" smtClean="0"/>
              <a:t>Rica. </a:t>
            </a:r>
            <a:r>
              <a:rPr lang="en-US" sz="3000" dirty="0"/>
              <a:t>The </a:t>
            </a:r>
            <a:r>
              <a:rPr lang="en-US" sz="3000" dirty="0" smtClean="0"/>
              <a:t>closer initiatives </a:t>
            </a:r>
            <a:r>
              <a:rPr lang="en-US" sz="3000" dirty="0"/>
              <a:t>made have focused on the analysis of access to information technologies, without considering their use and exploitation.</a:t>
            </a:r>
          </a:p>
          <a:p>
            <a:pPr marL="628650" indent="-571500" algn="just">
              <a:lnSpc>
                <a:spcPct val="90000"/>
              </a:lnSpc>
              <a:spcAft>
                <a:spcPts val="600"/>
              </a:spcAft>
              <a:buFont typeface="Arial" panose="020B0604020202020204" pitchFamily="34" charset="0"/>
              <a:buChar char="•"/>
              <a:defRPr/>
            </a:pPr>
            <a:endParaRPr lang="en-US" sz="3000" dirty="0"/>
          </a:p>
          <a:p>
            <a:pPr marL="628650" indent="-571500" algn="just">
              <a:lnSpc>
                <a:spcPct val="90000"/>
              </a:lnSpc>
              <a:spcAft>
                <a:spcPts val="600"/>
              </a:spcAft>
              <a:buFont typeface="Arial" panose="020B0604020202020204" pitchFamily="34" charset="0"/>
              <a:buChar char="•"/>
              <a:defRPr/>
            </a:pPr>
            <a:r>
              <a:rPr lang="en-US" sz="3000" dirty="0"/>
              <a:t>Programs, job profiles, educational curricula and research initiatives in the STEM area should be free from gender bias.</a:t>
            </a:r>
          </a:p>
          <a:p>
            <a:pPr marL="628650" indent="-571500" algn="just">
              <a:lnSpc>
                <a:spcPct val="90000"/>
              </a:lnSpc>
              <a:spcAft>
                <a:spcPts val="600"/>
              </a:spcAft>
              <a:buFont typeface="Arial" panose="020B0604020202020204" pitchFamily="34" charset="0"/>
              <a:buChar char="•"/>
              <a:defRPr/>
            </a:pPr>
            <a:endParaRPr lang="en-US" sz="3000" dirty="0"/>
          </a:p>
          <a:p>
            <a:pPr marL="628650" indent="-571500" algn="just">
              <a:lnSpc>
                <a:spcPct val="90000"/>
              </a:lnSpc>
              <a:spcAft>
                <a:spcPts val="600"/>
              </a:spcAft>
              <a:buFont typeface="Arial" panose="020B0604020202020204" pitchFamily="34" charset="0"/>
              <a:buChar char="•"/>
              <a:defRPr/>
            </a:pPr>
            <a:r>
              <a:rPr lang="en-US" sz="3000" dirty="0"/>
              <a:t>Increase the collection of </a:t>
            </a:r>
            <a:r>
              <a:rPr lang="en-US" sz="3000" dirty="0" smtClean="0"/>
              <a:t>disaggregated data by </a:t>
            </a:r>
            <a:r>
              <a:rPr lang="en-US" sz="3000" dirty="0"/>
              <a:t>sex and the preparation and statistical analysis with a gender focus. Develop databases where the profile of scientific communities is maintained.</a:t>
            </a:r>
          </a:p>
          <a:p>
            <a:pPr marL="628650" indent="-571500" algn="just">
              <a:lnSpc>
                <a:spcPct val="90000"/>
              </a:lnSpc>
              <a:spcAft>
                <a:spcPts val="600"/>
              </a:spcAft>
              <a:buFont typeface="Arial" panose="020B0604020202020204" pitchFamily="34" charset="0"/>
              <a:buChar char="•"/>
              <a:defRPr/>
            </a:pPr>
            <a:endParaRPr lang="en-US" sz="3000" dirty="0"/>
          </a:p>
          <a:p>
            <a:pPr marL="628650" indent="-571500" algn="just">
              <a:lnSpc>
                <a:spcPct val="90000"/>
              </a:lnSpc>
              <a:spcAft>
                <a:spcPts val="600"/>
              </a:spcAft>
              <a:buFont typeface="Arial" panose="020B0604020202020204" pitchFamily="34" charset="0"/>
              <a:buChar char="•"/>
              <a:defRPr/>
            </a:pPr>
            <a:r>
              <a:rPr lang="en-US" sz="3000" dirty="0"/>
              <a:t>Promote leadership for the appropriation of technological knowledge.</a:t>
            </a:r>
          </a:p>
          <a:p>
            <a:pPr marL="628650" indent="-571500" algn="just">
              <a:lnSpc>
                <a:spcPct val="90000"/>
              </a:lnSpc>
              <a:spcAft>
                <a:spcPts val="600"/>
              </a:spcAft>
              <a:buFont typeface="Arial" panose="020B0604020202020204" pitchFamily="34" charset="0"/>
              <a:buChar char="•"/>
              <a:defRPr/>
            </a:pPr>
            <a:endParaRPr lang="en-US" sz="3000" dirty="0"/>
          </a:p>
          <a:p>
            <a:pPr marL="628650" indent="-571500" algn="just">
              <a:lnSpc>
                <a:spcPct val="90000"/>
              </a:lnSpc>
              <a:spcAft>
                <a:spcPts val="600"/>
              </a:spcAft>
              <a:buFont typeface="Arial" panose="020B0604020202020204" pitchFamily="34" charset="0"/>
              <a:buChar char="•"/>
              <a:defRPr/>
            </a:pPr>
            <a:r>
              <a:rPr lang="en-US" sz="3000" dirty="0"/>
              <a:t>Work on the social construction of female and male identity to avoid gender bias and the sexual division of labor.</a:t>
            </a:r>
            <a:endParaRPr kumimoji="0" lang="es-CR"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4" name="CuadroTexto 3">
            <a:extLst>
              <a:ext uri="{FF2B5EF4-FFF2-40B4-BE49-F238E27FC236}">
                <a16:creationId xmlns="" xmlns:a16="http://schemas.microsoft.com/office/drawing/2014/main" id="{80EFAE69-307E-41C3-BBA0-BE3A898D5A6C}"/>
              </a:ext>
            </a:extLst>
          </p:cNvPr>
          <p:cNvSpPr txBox="1"/>
          <p:nvPr/>
        </p:nvSpPr>
        <p:spPr>
          <a:xfrm>
            <a:off x="764102" y="1001466"/>
            <a:ext cx="360381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3400" b="1" dirty="0" smtClean="0">
                <a:solidFill>
                  <a:srgbClr val="009999"/>
                </a:solidFill>
                <a:cs typeface="Times New Roman" panose="02020603050405020304" pitchFamily="18" charset="0"/>
              </a:rPr>
              <a:t>C</a:t>
            </a:r>
            <a:r>
              <a:rPr lang="en-US" sz="3400" b="1" dirty="0" err="1" smtClean="0">
                <a:solidFill>
                  <a:srgbClr val="009999"/>
                </a:solidFill>
                <a:cs typeface="Times New Roman" panose="02020603050405020304" pitchFamily="18" charset="0"/>
              </a:rPr>
              <a:t>hallenges</a:t>
            </a:r>
            <a:endParaRPr lang="en-US" sz="3400" b="1" dirty="0">
              <a:solidFill>
                <a:srgbClr val="009999"/>
              </a:solidFill>
              <a:cs typeface="Times New Roman" panose="02020603050405020304" pitchFamily="18" charset="0"/>
            </a:endParaRPr>
          </a:p>
        </p:txBody>
      </p:sp>
    </p:spTree>
    <p:extLst>
      <p:ext uri="{BB962C8B-B14F-4D97-AF65-F5344CB8AC3E}">
        <p14:creationId xmlns:p14="http://schemas.microsoft.com/office/powerpoint/2010/main" val="4055800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F7F13643-AC33-44D3-A5B6-FB9C7DED64EB}"/>
              </a:ext>
            </a:extLst>
          </p:cNvPr>
          <p:cNvSpPr txBox="1"/>
          <p:nvPr/>
        </p:nvSpPr>
        <p:spPr>
          <a:xfrm>
            <a:off x="4607511" y="2998113"/>
            <a:ext cx="3622089" cy="938719"/>
          </a:xfrm>
          <a:prstGeom prst="rect">
            <a:avLst/>
          </a:prstGeom>
          <a:noFill/>
        </p:spPr>
        <p:txBody>
          <a:bodyPr wrap="square" rtlCol="0">
            <a:spAutoFit/>
          </a:bodyPr>
          <a:lstStyle/>
          <a:p>
            <a:r>
              <a:rPr lang="es-CR" sz="5500" b="1" dirty="0" err="1">
                <a:solidFill>
                  <a:srgbClr val="009999"/>
                </a:solidFill>
                <a:cs typeface="Times New Roman" panose="02020603050405020304" pitchFamily="18" charset="0"/>
              </a:rPr>
              <a:t>Thank</a:t>
            </a:r>
            <a:r>
              <a:rPr lang="es-CR" sz="5500" b="1" dirty="0">
                <a:solidFill>
                  <a:srgbClr val="009999"/>
                </a:solidFill>
                <a:cs typeface="Times New Roman" panose="02020603050405020304" pitchFamily="18" charset="0"/>
              </a:rPr>
              <a:t> </a:t>
            </a:r>
            <a:r>
              <a:rPr lang="es-CR" sz="5500" b="1" dirty="0" err="1">
                <a:solidFill>
                  <a:srgbClr val="009999"/>
                </a:solidFill>
                <a:cs typeface="Times New Roman" panose="02020603050405020304" pitchFamily="18" charset="0"/>
              </a:rPr>
              <a:t>you</a:t>
            </a:r>
            <a:r>
              <a:rPr lang="es-CR" sz="5500" b="1" dirty="0">
                <a:solidFill>
                  <a:srgbClr val="009999"/>
                </a:solidFill>
                <a:cs typeface="Times New Roman" panose="02020603050405020304" pitchFamily="18" charset="0"/>
              </a:rPr>
              <a:t>!</a:t>
            </a:r>
          </a:p>
        </p:txBody>
      </p:sp>
      <p:sp>
        <p:nvSpPr>
          <p:cNvPr id="5" name="Marcador de número de diapositiva 4">
            <a:extLst>
              <a:ext uri="{FF2B5EF4-FFF2-40B4-BE49-F238E27FC236}">
                <a16:creationId xmlns="" xmlns:a16="http://schemas.microsoft.com/office/drawing/2014/main" id="{E22E2EB5-49D1-4487-A95B-9893E9AB1170}"/>
              </a:ext>
            </a:extLst>
          </p:cNvPr>
          <p:cNvSpPr>
            <a:spLocks noGrp="1"/>
          </p:cNvSpPr>
          <p:nvPr>
            <p:ph type="sldNum" sz="quarter" idx="12"/>
          </p:nvPr>
        </p:nvSpPr>
        <p:spPr/>
        <p:txBody>
          <a:bodyPr/>
          <a:lstStyle/>
          <a:p>
            <a:fld id="{67083EDF-018D-44CA-939B-97F4601B9762}" type="slidenum">
              <a:rPr lang="es-CR" b="1">
                <a:solidFill>
                  <a:srgbClr val="009999"/>
                </a:solidFill>
              </a:rPr>
              <a:t>22</a:t>
            </a:fld>
            <a:endParaRPr lang="es-CR" b="1" dirty="0">
              <a:solidFill>
                <a:srgbClr val="009999"/>
              </a:solidFill>
            </a:endParaRPr>
          </a:p>
        </p:txBody>
      </p:sp>
    </p:spTree>
    <p:extLst>
      <p:ext uri="{BB962C8B-B14F-4D97-AF65-F5344CB8AC3E}">
        <p14:creationId xmlns:p14="http://schemas.microsoft.com/office/powerpoint/2010/main" val="1278507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 xmlns:a16="http://schemas.microsoft.com/office/drawing/2014/main" id="{4775DAF6-D330-4464-B67C-DD9802A1FB68}"/>
              </a:ext>
            </a:extLst>
          </p:cNvPr>
          <p:cNvSpPr txBox="1"/>
          <p:nvPr/>
        </p:nvSpPr>
        <p:spPr>
          <a:xfrm>
            <a:off x="269525" y="2197160"/>
            <a:ext cx="11263256" cy="3416320"/>
          </a:xfrm>
          <a:prstGeom prst="rect">
            <a:avLst/>
          </a:prstGeom>
          <a:noFill/>
        </p:spPr>
        <p:txBody>
          <a:bodyPr wrap="square" rtlCol="0">
            <a:spAutoFit/>
          </a:bodyPr>
          <a:lstStyle/>
          <a:p>
            <a:pPr algn="just">
              <a:buClr>
                <a:srgbClr val="009999"/>
              </a:buClr>
            </a:pPr>
            <a:endParaRPr lang="es-CR" b="1" dirty="0">
              <a:cs typeface="Times New Roman" panose="02020603050405020304" pitchFamily="18" charset="0"/>
            </a:endParaRPr>
          </a:p>
          <a:p>
            <a:pPr algn="just">
              <a:buClr>
                <a:srgbClr val="009999"/>
              </a:buClr>
            </a:pPr>
            <a:endParaRPr lang="es-CR" b="1" dirty="0">
              <a:cs typeface="Times New Roman" panose="02020603050405020304" pitchFamily="18" charset="0"/>
            </a:endParaRPr>
          </a:p>
          <a:p>
            <a:pPr algn="just">
              <a:buClr>
                <a:srgbClr val="009999"/>
              </a:buClr>
            </a:pPr>
            <a:r>
              <a:rPr lang="en-US" b="1" dirty="0">
                <a:cs typeface="Times New Roman" panose="02020603050405020304" pitchFamily="18" charset="0"/>
              </a:rPr>
              <a:t>Policy for the Care and Prevention of Violence Against Women</a:t>
            </a:r>
          </a:p>
          <a:p>
            <a:pPr algn="just">
              <a:buClr>
                <a:srgbClr val="009999"/>
              </a:buClr>
            </a:pPr>
            <a:r>
              <a:rPr lang="en-US" i="1" dirty="0">
                <a:cs typeface="Times New Roman" panose="02020603050405020304" pitchFamily="18" charset="0"/>
              </a:rPr>
              <a:t>Axis 4.1 Social communication for change</a:t>
            </a:r>
            <a:r>
              <a:rPr lang="en-US" dirty="0">
                <a:cs typeface="Times New Roman" panose="02020603050405020304" pitchFamily="18" charset="0"/>
              </a:rPr>
              <a:t>. Under the understanding that violence against women is sustained and perpetuated through sociocultural patterns that are expressed in ideologies, discourses, images, stereotyped ideas, among others, that justify learned and naturalized social practices.</a:t>
            </a:r>
          </a:p>
          <a:p>
            <a:pPr algn="just">
              <a:buClr>
                <a:srgbClr val="009999"/>
              </a:buClr>
            </a:pPr>
            <a:endParaRPr lang="en-US" dirty="0">
              <a:cs typeface="Times New Roman" panose="02020603050405020304" pitchFamily="18" charset="0"/>
            </a:endParaRPr>
          </a:p>
          <a:p>
            <a:pPr algn="just">
              <a:buClr>
                <a:srgbClr val="009999"/>
              </a:buClr>
            </a:pPr>
            <a:r>
              <a:rPr lang="en-US" dirty="0">
                <a:cs typeface="Times New Roman" panose="02020603050405020304" pitchFamily="18" charset="0"/>
              </a:rPr>
              <a:t>The Communication for Social Change (CCS) is defined as a process of public and private dialogue that seeks to facilitate the active participation and decision-making of the population through access to timely and quality information and through the creation of spaces for dialogue and confrontation of ideas for the achievement of consensus and agreements.</a:t>
            </a:r>
            <a:endParaRPr lang="es-ES" dirty="0">
              <a:cs typeface="Times New Roman" panose="02020603050405020304" pitchFamily="18" charset="0"/>
            </a:endParaRPr>
          </a:p>
          <a:p>
            <a:pPr>
              <a:buClr>
                <a:srgbClr val="009999"/>
              </a:buClr>
            </a:pPr>
            <a:endParaRPr lang="es-ES" dirty="0">
              <a:latin typeface="Times New Roman" panose="02020603050405020304" pitchFamily="18" charset="0"/>
              <a:cs typeface="Times New Roman" panose="02020603050405020304" pitchFamily="18" charset="0"/>
            </a:endParaRPr>
          </a:p>
        </p:txBody>
      </p:sp>
      <p:sp>
        <p:nvSpPr>
          <p:cNvPr id="6" name="Marcador de número de diapositiva 5">
            <a:extLst>
              <a:ext uri="{FF2B5EF4-FFF2-40B4-BE49-F238E27FC236}">
                <a16:creationId xmlns="" xmlns:a16="http://schemas.microsoft.com/office/drawing/2014/main" id="{9B4233DB-A781-4291-B389-ECA3541FD073}"/>
              </a:ext>
            </a:extLst>
          </p:cNvPr>
          <p:cNvSpPr>
            <a:spLocks noGrp="1"/>
          </p:cNvSpPr>
          <p:nvPr>
            <p:ph type="sldNum" sz="quarter" idx="12"/>
          </p:nvPr>
        </p:nvSpPr>
        <p:spPr/>
        <p:txBody>
          <a:bodyPr/>
          <a:lstStyle/>
          <a:p>
            <a:fld id="{67083EDF-018D-44CA-939B-97F4601B9762}" type="slidenum">
              <a:rPr lang="es-CR" b="1" smtClean="0">
                <a:solidFill>
                  <a:srgbClr val="009999"/>
                </a:solidFill>
              </a:rPr>
              <a:t>3</a:t>
            </a:fld>
            <a:endParaRPr lang="es-CR" b="1" dirty="0">
              <a:solidFill>
                <a:srgbClr val="009999"/>
              </a:solidFill>
            </a:endParaRPr>
          </a:p>
        </p:txBody>
      </p:sp>
      <p:sp>
        <p:nvSpPr>
          <p:cNvPr id="7" name="CuadroTexto 6">
            <a:extLst>
              <a:ext uri="{FF2B5EF4-FFF2-40B4-BE49-F238E27FC236}">
                <a16:creationId xmlns="" xmlns:a16="http://schemas.microsoft.com/office/drawing/2014/main" id="{FEEA467B-30DA-4376-A0C1-73512F47C0BD}"/>
              </a:ext>
            </a:extLst>
          </p:cNvPr>
          <p:cNvSpPr txBox="1"/>
          <p:nvPr/>
        </p:nvSpPr>
        <p:spPr>
          <a:xfrm>
            <a:off x="3521412" y="791878"/>
            <a:ext cx="5642043" cy="584775"/>
          </a:xfrm>
          <a:prstGeom prst="rect">
            <a:avLst/>
          </a:prstGeom>
          <a:noFill/>
        </p:spPr>
        <p:txBody>
          <a:bodyPr wrap="square" rtlCol="0">
            <a:spAutoFit/>
          </a:bodyPr>
          <a:lstStyle/>
          <a:p>
            <a:r>
              <a:rPr lang="es-CR" sz="3200" b="1" dirty="0" err="1">
                <a:solidFill>
                  <a:srgbClr val="009999"/>
                </a:solidFill>
                <a:cs typeface="Times New Roman" panose="02020603050405020304" pitchFamily="18" charset="0"/>
              </a:rPr>
              <a:t>National</a:t>
            </a:r>
            <a:r>
              <a:rPr lang="es-CR" sz="3200" b="1" dirty="0">
                <a:solidFill>
                  <a:srgbClr val="009999"/>
                </a:solidFill>
                <a:cs typeface="Times New Roman" panose="02020603050405020304" pitchFamily="18" charset="0"/>
              </a:rPr>
              <a:t> </a:t>
            </a:r>
            <a:r>
              <a:rPr lang="es-CR" sz="3200" b="1" dirty="0" err="1">
                <a:solidFill>
                  <a:srgbClr val="009999"/>
                </a:solidFill>
                <a:cs typeface="Times New Roman" panose="02020603050405020304" pitchFamily="18" charset="0"/>
              </a:rPr>
              <a:t>Regulatory</a:t>
            </a:r>
            <a:r>
              <a:rPr lang="es-CR" sz="3200" b="1" dirty="0">
                <a:solidFill>
                  <a:srgbClr val="009999"/>
                </a:solidFill>
                <a:cs typeface="Times New Roman" panose="02020603050405020304" pitchFamily="18" charset="0"/>
              </a:rPr>
              <a:t> Framework</a:t>
            </a:r>
          </a:p>
        </p:txBody>
      </p:sp>
      <p:sp>
        <p:nvSpPr>
          <p:cNvPr id="8" name="CuadroTexto 7">
            <a:extLst>
              <a:ext uri="{FF2B5EF4-FFF2-40B4-BE49-F238E27FC236}">
                <a16:creationId xmlns="" xmlns:a16="http://schemas.microsoft.com/office/drawing/2014/main" id="{AE014C7F-1D26-4C5B-8003-FAA2094721EB}"/>
              </a:ext>
            </a:extLst>
          </p:cNvPr>
          <p:cNvSpPr txBox="1"/>
          <p:nvPr/>
        </p:nvSpPr>
        <p:spPr>
          <a:xfrm>
            <a:off x="588084" y="1454290"/>
            <a:ext cx="11015832" cy="584775"/>
          </a:xfrm>
          <a:prstGeom prst="rect">
            <a:avLst/>
          </a:prstGeom>
          <a:noFill/>
        </p:spPr>
        <p:txBody>
          <a:bodyPr wrap="square" rtlCol="0">
            <a:spAutoFit/>
          </a:bodyPr>
          <a:lstStyle/>
          <a:p>
            <a:pPr algn="ctr"/>
            <a:r>
              <a:rPr lang="en-US" sz="1600" dirty="0">
                <a:cs typeface="Times New Roman" panose="02020603050405020304" pitchFamily="18" charset="0"/>
              </a:rPr>
              <a:t>It is based on the Conventions, Declarations, and International Agreements on the participation of women in their diversity and in the rural and urban </a:t>
            </a:r>
            <a:r>
              <a:rPr lang="en-US" sz="1600" dirty="0" smtClean="0">
                <a:cs typeface="Times New Roman" panose="02020603050405020304" pitchFamily="18" charset="0"/>
              </a:rPr>
              <a:t>areas.</a:t>
            </a:r>
            <a:endParaRPr lang="es-CR" sz="1600" b="1" dirty="0">
              <a:solidFill>
                <a:srgbClr val="009999"/>
              </a:solidFill>
              <a:cs typeface="Times New Roman" panose="02020603050405020304" pitchFamily="18" charset="0"/>
            </a:endParaRPr>
          </a:p>
        </p:txBody>
      </p:sp>
    </p:spTree>
    <p:extLst>
      <p:ext uri="{BB962C8B-B14F-4D97-AF65-F5344CB8AC3E}">
        <p14:creationId xmlns:p14="http://schemas.microsoft.com/office/powerpoint/2010/main" val="3675159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 xmlns:a16="http://schemas.microsoft.com/office/drawing/2014/main" id="{7CAFC7E8-175E-44AC-9476-681D32D369D3}"/>
              </a:ext>
            </a:extLst>
          </p:cNvPr>
          <p:cNvSpPr>
            <a:spLocks noGrp="1"/>
          </p:cNvSpPr>
          <p:nvPr>
            <p:ph type="title"/>
          </p:nvPr>
        </p:nvSpPr>
        <p:spPr>
          <a:xfrm>
            <a:off x="257430" y="991112"/>
            <a:ext cx="11202902" cy="1325563"/>
          </a:xfrm>
        </p:spPr>
        <p:txBody>
          <a:bodyPr>
            <a:normAutofit/>
          </a:bodyPr>
          <a:lstStyle/>
          <a:p>
            <a:pPr algn="just"/>
            <a:r>
              <a:rPr lang="es-ES" sz="3200" b="1" dirty="0" err="1">
                <a:solidFill>
                  <a:srgbClr val="009999"/>
                </a:solidFill>
                <a:latin typeface="+mn-lt"/>
                <a:ea typeface="+mn-ea"/>
                <a:cs typeface="Times New Roman" panose="02020603050405020304" pitchFamily="18" charset="0"/>
              </a:rPr>
              <a:t>Eliminate</a:t>
            </a:r>
            <a:r>
              <a:rPr lang="es-ES" sz="3200" b="1" dirty="0">
                <a:solidFill>
                  <a:srgbClr val="009999"/>
                </a:solidFill>
                <a:latin typeface="+mn-lt"/>
                <a:ea typeface="+mn-ea"/>
                <a:cs typeface="Times New Roman" panose="02020603050405020304" pitchFamily="18" charset="0"/>
              </a:rPr>
              <a:t> </a:t>
            </a:r>
            <a:r>
              <a:rPr lang="es-ES" sz="3200" b="1" dirty="0" err="1">
                <a:solidFill>
                  <a:srgbClr val="009999"/>
                </a:solidFill>
                <a:latin typeface="+mn-lt"/>
                <a:ea typeface="+mn-ea"/>
                <a:cs typeface="Times New Roman" panose="02020603050405020304" pitchFamily="18" charset="0"/>
              </a:rPr>
              <a:t>infrastructure</a:t>
            </a:r>
            <a:r>
              <a:rPr lang="es-ES" sz="3200" b="1" dirty="0">
                <a:solidFill>
                  <a:srgbClr val="009999"/>
                </a:solidFill>
                <a:latin typeface="+mn-lt"/>
                <a:ea typeface="+mn-ea"/>
                <a:cs typeface="Times New Roman" panose="02020603050405020304" pitchFamily="18" charset="0"/>
              </a:rPr>
              <a:t> </a:t>
            </a:r>
            <a:r>
              <a:rPr lang="es-ES" sz="3200" b="1" dirty="0" err="1">
                <a:solidFill>
                  <a:srgbClr val="009999"/>
                </a:solidFill>
                <a:latin typeface="+mn-lt"/>
                <a:ea typeface="+mn-ea"/>
                <a:cs typeface="Times New Roman" panose="02020603050405020304" pitchFamily="18" charset="0"/>
              </a:rPr>
              <a:t>barriers</a:t>
            </a:r>
            <a:r>
              <a:rPr lang="es-ES" sz="3200" b="1" dirty="0">
                <a:solidFill>
                  <a:srgbClr val="009999"/>
                </a:solidFill>
                <a:latin typeface="+mn-lt"/>
                <a:ea typeface="+mn-ea"/>
                <a:cs typeface="Times New Roman" panose="02020603050405020304" pitchFamily="18" charset="0"/>
              </a:rPr>
              <a:t> </a:t>
            </a:r>
            <a:r>
              <a:rPr lang="es-ES" sz="3200" b="1" dirty="0" err="1">
                <a:solidFill>
                  <a:srgbClr val="009999"/>
                </a:solidFill>
                <a:latin typeface="+mn-lt"/>
                <a:ea typeface="+mn-ea"/>
                <a:cs typeface="Times New Roman" panose="02020603050405020304" pitchFamily="18" charset="0"/>
              </a:rPr>
              <a:t>related</a:t>
            </a:r>
            <a:r>
              <a:rPr lang="es-ES" sz="3200" b="1" dirty="0">
                <a:solidFill>
                  <a:srgbClr val="009999"/>
                </a:solidFill>
                <a:latin typeface="+mn-lt"/>
                <a:ea typeface="+mn-ea"/>
                <a:cs typeface="Times New Roman" panose="02020603050405020304" pitchFamily="18" charset="0"/>
              </a:rPr>
              <a:t> </a:t>
            </a:r>
            <a:r>
              <a:rPr lang="es-ES" sz="3200" b="1" dirty="0" err="1">
                <a:solidFill>
                  <a:srgbClr val="009999"/>
                </a:solidFill>
                <a:latin typeface="+mn-lt"/>
                <a:ea typeface="+mn-ea"/>
                <a:cs typeface="Times New Roman" panose="02020603050405020304" pitchFamily="18" charset="0"/>
              </a:rPr>
              <a:t>to</a:t>
            </a:r>
            <a:r>
              <a:rPr lang="es-ES" sz="3200" b="1" dirty="0">
                <a:solidFill>
                  <a:srgbClr val="009999"/>
                </a:solidFill>
                <a:latin typeface="+mn-lt"/>
                <a:ea typeface="+mn-ea"/>
                <a:cs typeface="Times New Roman" panose="02020603050405020304" pitchFamily="18" charset="0"/>
              </a:rPr>
              <a:t> </a:t>
            </a:r>
            <a:r>
              <a:rPr lang="es-ES" sz="3200" b="1" dirty="0" err="1">
                <a:solidFill>
                  <a:srgbClr val="009999"/>
                </a:solidFill>
                <a:latin typeface="+mn-lt"/>
                <a:ea typeface="+mn-ea"/>
                <a:cs typeface="Times New Roman" panose="02020603050405020304" pitchFamily="18" charset="0"/>
              </a:rPr>
              <a:t>information</a:t>
            </a:r>
            <a:r>
              <a:rPr lang="es-ES" sz="3200" b="1" dirty="0">
                <a:solidFill>
                  <a:srgbClr val="009999"/>
                </a:solidFill>
                <a:latin typeface="+mn-lt"/>
                <a:ea typeface="+mn-ea"/>
                <a:cs typeface="Times New Roman" panose="02020603050405020304" pitchFamily="18" charset="0"/>
              </a:rPr>
              <a:t> and </a:t>
            </a:r>
            <a:r>
              <a:rPr lang="es-ES" sz="3200" b="1" dirty="0" err="1">
                <a:solidFill>
                  <a:srgbClr val="009999"/>
                </a:solidFill>
                <a:latin typeface="+mn-lt"/>
                <a:ea typeface="+mn-ea"/>
                <a:cs typeface="Times New Roman" panose="02020603050405020304" pitchFamily="18" charset="0"/>
              </a:rPr>
              <a:t>communication</a:t>
            </a:r>
            <a:r>
              <a:rPr lang="es-ES" sz="3200" b="1" dirty="0">
                <a:solidFill>
                  <a:srgbClr val="009999"/>
                </a:solidFill>
                <a:latin typeface="+mn-lt"/>
                <a:ea typeface="+mn-ea"/>
                <a:cs typeface="Times New Roman" panose="02020603050405020304" pitchFamily="18" charset="0"/>
              </a:rPr>
              <a:t> </a:t>
            </a:r>
            <a:r>
              <a:rPr lang="es-ES" sz="3200" b="1" dirty="0" err="1">
                <a:solidFill>
                  <a:srgbClr val="009999"/>
                </a:solidFill>
                <a:latin typeface="+mn-lt"/>
                <a:ea typeface="+mn-ea"/>
                <a:cs typeface="Times New Roman" panose="02020603050405020304" pitchFamily="18" charset="0"/>
              </a:rPr>
              <a:t>technologies</a:t>
            </a:r>
            <a:r>
              <a:rPr lang="es-ES" sz="3200" b="1" dirty="0">
                <a:solidFill>
                  <a:srgbClr val="009999"/>
                </a:solidFill>
                <a:latin typeface="+mn-lt"/>
                <a:ea typeface="+mn-ea"/>
                <a:cs typeface="Times New Roman" panose="02020603050405020304" pitchFamily="18" charset="0"/>
              </a:rPr>
              <a:t>.</a:t>
            </a:r>
            <a:endParaRPr lang="es-CR" sz="3200" b="1" dirty="0">
              <a:solidFill>
                <a:srgbClr val="009999"/>
              </a:solidFill>
              <a:latin typeface="+mn-lt"/>
              <a:ea typeface="+mn-ea"/>
              <a:cs typeface="Times New Roman" panose="02020603050405020304" pitchFamily="18" charset="0"/>
            </a:endParaRPr>
          </a:p>
        </p:txBody>
      </p:sp>
      <p:sp>
        <p:nvSpPr>
          <p:cNvPr id="4" name="Marcador de contenido 3">
            <a:extLst>
              <a:ext uri="{FF2B5EF4-FFF2-40B4-BE49-F238E27FC236}">
                <a16:creationId xmlns="" xmlns:a16="http://schemas.microsoft.com/office/drawing/2014/main" id="{6F294EA1-8A21-4BC9-A368-95147C74119C}"/>
              </a:ext>
            </a:extLst>
          </p:cNvPr>
          <p:cNvSpPr>
            <a:spLocks noGrp="1"/>
          </p:cNvSpPr>
          <p:nvPr>
            <p:ph idx="1"/>
          </p:nvPr>
        </p:nvSpPr>
        <p:spPr>
          <a:xfrm>
            <a:off x="257430" y="2450635"/>
            <a:ext cx="7884727" cy="4088277"/>
          </a:xfrm>
        </p:spPr>
        <p:txBody>
          <a:bodyPr>
            <a:normAutofit/>
          </a:bodyPr>
          <a:lstStyle/>
          <a:p>
            <a:pPr marL="0" indent="0">
              <a:buNone/>
            </a:pPr>
            <a:r>
              <a:rPr lang="en-US" sz="2000" dirty="0"/>
              <a:t>587/5000</a:t>
            </a:r>
          </a:p>
          <a:p>
            <a:pPr marL="0" indent="0">
              <a:buNone/>
            </a:pPr>
            <a:r>
              <a:rPr lang="en-US" sz="2000" dirty="0" smtClean="0"/>
              <a:t>The </a:t>
            </a:r>
            <a:r>
              <a:rPr lang="en-US" sz="2000" dirty="0" err="1" smtClean="0"/>
              <a:t>Superintendency</a:t>
            </a:r>
            <a:r>
              <a:rPr lang="en-US" sz="2000" dirty="0" smtClean="0"/>
              <a:t> </a:t>
            </a:r>
            <a:r>
              <a:rPr lang="en-US" sz="2000" dirty="0"/>
              <a:t>of Telecommunications (SUTEL) through the National Telecommunications Fund (FONATEL) has developed 4 programs (financing with money from telephone companies, internet and cable TV).</a:t>
            </a:r>
          </a:p>
          <a:p>
            <a:r>
              <a:rPr lang="en-US" sz="2000" dirty="0"/>
              <a:t>Connected homes (14,000 families).</a:t>
            </a:r>
          </a:p>
          <a:p>
            <a:r>
              <a:rPr lang="en-US" sz="2000" dirty="0"/>
              <a:t>Equipment Program for Public Services Provider Centers.</a:t>
            </a:r>
          </a:p>
          <a:p>
            <a:r>
              <a:rPr lang="en-US" sz="2000" dirty="0"/>
              <a:t>Program of Access to Telecommunications Services in Communities Not Connected or Sub-connected. Connected Communities Program (75 priority districts and 24 indigenous territories).</a:t>
            </a:r>
          </a:p>
          <a:p>
            <a:r>
              <a:rPr lang="en-US" sz="2000" dirty="0"/>
              <a:t>Connected Public Spaces Program.</a:t>
            </a:r>
            <a:endParaRPr lang="es-ES" sz="2000" dirty="0"/>
          </a:p>
          <a:p>
            <a:endParaRPr lang="es-CR" dirty="0"/>
          </a:p>
        </p:txBody>
      </p:sp>
      <p:sp>
        <p:nvSpPr>
          <p:cNvPr id="2" name="Marcador de número de diapositiva 1">
            <a:extLst>
              <a:ext uri="{FF2B5EF4-FFF2-40B4-BE49-F238E27FC236}">
                <a16:creationId xmlns="" xmlns:a16="http://schemas.microsoft.com/office/drawing/2014/main" id="{D72C8195-82B8-4651-B8CB-0C29B4A43A5C}"/>
              </a:ext>
            </a:extLst>
          </p:cNvPr>
          <p:cNvSpPr>
            <a:spLocks noGrp="1"/>
          </p:cNvSpPr>
          <p:nvPr>
            <p:ph type="sldNum" sz="quarter" idx="12"/>
          </p:nvPr>
        </p:nvSpPr>
        <p:spPr>
          <a:xfrm>
            <a:off x="8619478" y="6356349"/>
            <a:ext cx="2743200" cy="365125"/>
          </a:xfrm>
        </p:spPr>
        <p:txBody>
          <a:bodyPr/>
          <a:lstStyle/>
          <a:p>
            <a:fld id="{67083EDF-018D-44CA-939B-97F4601B9762}" type="slidenum">
              <a:rPr lang="es-CR" b="1">
                <a:solidFill>
                  <a:srgbClr val="009999"/>
                </a:solidFill>
              </a:rPr>
              <a:pPr/>
              <a:t>4</a:t>
            </a:fld>
            <a:endParaRPr lang="es-CR" b="1" dirty="0">
              <a:solidFill>
                <a:srgbClr val="009999"/>
              </a:solidFill>
            </a:endParaRPr>
          </a:p>
        </p:txBody>
      </p:sp>
      <p:pic>
        <p:nvPicPr>
          <p:cNvPr id="5" name="Imagen 4">
            <a:extLst>
              <a:ext uri="{FF2B5EF4-FFF2-40B4-BE49-F238E27FC236}">
                <a16:creationId xmlns="" xmlns:a16="http://schemas.microsoft.com/office/drawing/2014/main" id="{6F098487-7511-41CD-8AF2-5330866F2606}"/>
              </a:ext>
            </a:extLst>
          </p:cNvPr>
          <p:cNvPicPr>
            <a:picLocks noChangeAspect="1"/>
          </p:cNvPicPr>
          <p:nvPr/>
        </p:nvPicPr>
        <p:blipFill>
          <a:blip r:embed="rId2"/>
          <a:stretch>
            <a:fillRect/>
          </a:stretch>
        </p:blipFill>
        <p:spPr>
          <a:xfrm>
            <a:off x="8238314" y="2396272"/>
            <a:ext cx="3823630" cy="3880479"/>
          </a:xfrm>
          <a:prstGeom prst="rect">
            <a:avLst/>
          </a:prstGeom>
        </p:spPr>
      </p:pic>
      <p:sp>
        <p:nvSpPr>
          <p:cNvPr id="6" name="CuadroTexto 5">
            <a:extLst>
              <a:ext uri="{FF2B5EF4-FFF2-40B4-BE49-F238E27FC236}">
                <a16:creationId xmlns="" xmlns:a16="http://schemas.microsoft.com/office/drawing/2014/main" id="{56D9444B-9804-43B9-99A0-9B50DB9EA7C1}"/>
              </a:ext>
            </a:extLst>
          </p:cNvPr>
          <p:cNvSpPr txBox="1"/>
          <p:nvPr/>
        </p:nvSpPr>
        <p:spPr>
          <a:xfrm>
            <a:off x="8846756" y="4646424"/>
            <a:ext cx="850604" cy="323165"/>
          </a:xfrm>
          <a:prstGeom prst="rect">
            <a:avLst/>
          </a:prstGeom>
          <a:noFill/>
        </p:spPr>
        <p:txBody>
          <a:bodyPr wrap="square" rtlCol="0">
            <a:spAutoFit/>
          </a:bodyPr>
          <a:lstStyle/>
          <a:p>
            <a:r>
              <a:rPr lang="es-CR" sz="1500" b="1" dirty="0"/>
              <a:t>30,4%</a:t>
            </a:r>
          </a:p>
        </p:txBody>
      </p:sp>
      <p:sp>
        <p:nvSpPr>
          <p:cNvPr id="8" name="Rectángulo 7">
            <a:extLst>
              <a:ext uri="{FF2B5EF4-FFF2-40B4-BE49-F238E27FC236}">
                <a16:creationId xmlns="" xmlns:a16="http://schemas.microsoft.com/office/drawing/2014/main" id="{1BC01DD8-BA2E-43E2-A74E-0BB993BD0534}"/>
              </a:ext>
            </a:extLst>
          </p:cNvPr>
          <p:cNvSpPr/>
          <p:nvPr/>
        </p:nvSpPr>
        <p:spPr>
          <a:xfrm>
            <a:off x="8878186" y="4572000"/>
            <a:ext cx="595423" cy="159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Rectángulo 8">
            <a:extLst>
              <a:ext uri="{FF2B5EF4-FFF2-40B4-BE49-F238E27FC236}">
                <a16:creationId xmlns="" xmlns:a16="http://schemas.microsoft.com/office/drawing/2014/main" id="{F13FC06E-32CE-42F0-A2C4-B8C1677DBEA3}"/>
              </a:ext>
            </a:extLst>
          </p:cNvPr>
          <p:cNvSpPr/>
          <p:nvPr/>
        </p:nvSpPr>
        <p:spPr>
          <a:xfrm>
            <a:off x="10604411" y="5500515"/>
            <a:ext cx="595423" cy="1594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0" name="CuadroTexto 9">
            <a:extLst>
              <a:ext uri="{FF2B5EF4-FFF2-40B4-BE49-F238E27FC236}">
                <a16:creationId xmlns="" xmlns:a16="http://schemas.microsoft.com/office/drawing/2014/main" id="{A752D934-0204-40BA-812C-3F448CD04112}"/>
              </a:ext>
            </a:extLst>
          </p:cNvPr>
          <p:cNvSpPr txBox="1"/>
          <p:nvPr/>
        </p:nvSpPr>
        <p:spPr>
          <a:xfrm>
            <a:off x="11199834" y="5193790"/>
            <a:ext cx="850604" cy="323165"/>
          </a:xfrm>
          <a:prstGeom prst="rect">
            <a:avLst/>
          </a:prstGeom>
          <a:noFill/>
        </p:spPr>
        <p:txBody>
          <a:bodyPr wrap="square" rtlCol="0">
            <a:spAutoFit/>
          </a:bodyPr>
          <a:lstStyle/>
          <a:p>
            <a:r>
              <a:rPr lang="es-CR" sz="1500" b="1" dirty="0"/>
              <a:t>69,6%</a:t>
            </a:r>
          </a:p>
        </p:txBody>
      </p:sp>
    </p:spTree>
    <p:extLst>
      <p:ext uri="{BB962C8B-B14F-4D97-AF65-F5344CB8AC3E}">
        <p14:creationId xmlns:p14="http://schemas.microsoft.com/office/powerpoint/2010/main" val="393707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2A5F14C-62EA-410A-8DE5-9653098C256B}"/>
              </a:ext>
            </a:extLst>
          </p:cNvPr>
          <p:cNvSpPr>
            <a:spLocks noGrp="1"/>
          </p:cNvSpPr>
          <p:nvPr>
            <p:ph type="title"/>
          </p:nvPr>
        </p:nvSpPr>
        <p:spPr>
          <a:xfrm>
            <a:off x="589625" y="1226259"/>
            <a:ext cx="10515600" cy="1325563"/>
          </a:xfrm>
        </p:spPr>
        <p:txBody>
          <a:bodyPr>
            <a:normAutofit/>
          </a:bodyPr>
          <a:lstStyle/>
          <a:p>
            <a:pPr algn="just"/>
            <a:r>
              <a:rPr lang="en-US" sz="3200" b="1" dirty="0">
                <a:solidFill>
                  <a:srgbClr val="009999"/>
                </a:solidFill>
                <a:latin typeface="+mn-lt"/>
                <a:ea typeface="+mn-ea"/>
                <a:cs typeface="Times New Roman" panose="02020603050405020304" pitchFamily="18" charset="0"/>
              </a:rPr>
              <a:t>Gender aspects for coverage and representation in the media</a:t>
            </a:r>
            <a:endParaRPr lang="es-CR" sz="3200" b="1" dirty="0">
              <a:solidFill>
                <a:srgbClr val="009999"/>
              </a:solidFill>
              <a:latin typeface="+mn-lt"/>
              <a:ea typeface="+mn-ea"/>
              <a:cs typeface="Times New Roman" panose="02020603050405020304" pitchFamily="18" charset="0"/>
            </a:endParaRPr>
          </a:p>
        </p:txBody>
      </p:sp>
      <p:sp>
        <p:nvSpPr>
          <p:cNvPr id="3" name="Marcador de contenido 2">
            <a:extLst>
              <a:ext uri="{FF2B5EF4-FFF2-40B4-BE49-F238E27FC236}">
                <a16:creationId xmlns="" xmlns:a16="http://schemas.microsoft.com/office/drawing/2014/main" id="{2F695869-9C52-42CE-B7C5-6B46A85DA544}"/>
              </a:ext>
            </a:extLst>
          </p:cNvPr>
          <p:cNvSpPr>
            <a:spLocks noGrp="1"/>
          </p:cNvSpPr>
          <p:nvPr>
            <p:ph idx="1"/>
          </p:nvPr>
        </p:nvSpPr>
        <p:spPr>
          <a:xfrm>
            <a:off x="838200" y="2902998"/>
            <a:ext cx="10515600" cy="3453352"/>
          </a:xfrm>
        </p:spPr>
        <p:txBody>
          <a:bodyPr>
            <a:normAutofit/>
          </a:bodyPr>
          <a:lstStyle/>
          <a:p>
            <a:pPr algn="just"/>
            <a:r>
              <a:rPr lang="en-US" sz="2400" dirty="0"/>
              <a:t>Local </a:t>
            </a:r>
            <a:r>
              <a:rPr lang="en-US" sz="2400" dirty="0" smtClean="0"/>
              <a:t>stations </a:t>
            </a:r>
            <a:r>
              <a:rPr lang="en-US" sz="2400" dirty="0"/>
              <a:t>in rural territories, with a focus on women's rights in their diversity.</a:t>
            </a:r>
          </a:p>
          <a:p>
            <a:pPr algn="just"/>
            <a:r>
              <a:rPr lang="en-US" sz="2400" dirty="0"/>
              <a:t>Spaces </a:t>
            </a:r>
            <a:r>
              <a:rPr lang="en-US" sz="2400" dirty="0" smtClean="0"/>
              <a:t>to express </a:t>
            </a:r>
            <a:r>
              <a:rPr lang="en-US" sz="2400" dirty="0"/>
              <a:t>and </a:t>
            </a:r>
            <a:r>
              <a:rPr lang="en-US" sz="2400" dirty="0" smtClean="0"/>
              <a:t>civil society </a:t>
            </a:r>
            <a:r>
              <a:rPr lang="en-US" sz="2400" dirty="0"/>
              <a:t>participation that </a:t>
            </a:r>
            <a:r>
              <a:rPr lang="en-US" sz="2400" dirty="0" smtClean="0"/>
              <a:t>works </a:t>
            </a:r>
            <a:r>
              <a:rPr lang="en-US" sz="2400" dirty="0"/>
              <a:t>in alternative communication processes to strengthen the information, articulation and political advocacy capacities of women.</a:t>
            </a:r>
          </a:p>
          <a:p>
            <a:pPr algn="just"/>
            <a:r>
              <a:rPr lang="en-US" sz="2400" dirty="0"/>
              <a:t>Specific spaces for addressing issues related to the advancement of women's rights in </a:t>
            </a:r>
            <a:r>
              <a:rPr lang="en-US" sz="2400" dirty="0" smtClean="0"/>
              <a:t>state media </a:t>
            </a:r>
            <a:r>
              <a:rPr lang="en-US" sz="2400" dirty="0"/>
              <a:t>and public universities.</a:t>
            </a:r>
            <a:endParaRPr lang="es-CR" sz="2400" dirty="0"/>
          </a:p>
        </p:txBody>
      </p:sp>
      <p:sp>
        <p:nvSpPr>
          <p:cNvPr id="4" name="Marcador de número de diapositiva 3">
            <a:extLst>
              <a:ext uri="{FF2B5EF4-FFF2-40B4-BE49-F238E27FC236}">
                <a16:creationId xmlns="" xmlns:a16="http://schemas.microsoft.com/office/drawing/2014/main" id="{67139B27-6A4E-4FA9-9815-83B94CAA0A00}"/>
              </a:ext>
            </a:extLst>
          </p:cNvPr>
          <p:cNvSpPr>
            <a:spLocks noGrp="1"/>
          </p:cNvSpPr>
          <p:nvPr>
            <p:ph type="sldNum" sz="quarter" idx="12"/>
          </p:nvPr>
        </p:nvSpPr>
        <p:spPr/>
        <p:txBody>
          <a:bodyPr/>
          <a:lstStyle/>
          <a:p>
            <a:fld id="{67083EDF-018D-44CA-939B-97F4601B9762}" type="slidenum">
              <a:rPr lang="es-CR" b="1">
                <a:solidFill>
                  <a:srgbClr val="009999"/>
                </a:solidFill>
              </a:rPr>
              <a:pPr/>
              <a:t>5</a:t>
            </a:fld>
            <a:endParaRPr lang="es-CR" b="1" dirty="0">
              <a:solidFill>
                <a:srgbClr val="009999"/>
              </a:solidFill>
            </a:endParaRPr>
          </a:p>
        </p:txBody>
      </p:sp>
    </p:spTree>
    <p:extLst>
      <p:ext uri="{BB962C8B-B14F-4D97-AF65-F5344CB8AC3E}">
        <p14:creationId xmlns:p14="http://schemas.microsoft.com/office/powerpoint/2010/main" val="2730860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68611E9C-A8A1-435A-9031-2617677F9966}"/>
              </a:ext>
            </a:extLst>
          </p:cNvPr>
          <p:cNvSpPr txBox="1"/>
          <p:nvPr/>
        </p:nvSpPr>
        <p:spPr>
          <a:xfrm>
            <a:off x="194554" y="2175798"/>
            <a:ext cx="11770468" cy="4524315"/>
          </a:xfrm>
          <a:prstGeom prst="rect">
            <a:avLst/>
          </a:prstGeom>
          <a:noFill/>
        </p:spPr>
        <p:txBody>
          <a:bodyPr wrap="square" rtlCol="0">
            <a:spAutoFit/>
          </a:bodyPr>
          <a:lstStyle/>
          <a:p>
            <a:pPr algn="just">
              <a:lnSpc>
                <a:spcPct val="150000"/>
              </a:lnSpc>
              <a:buClr>
                <a:srgbClr val="F56A2B"/>
              </a:buClr>
            </a:pPr>
            <a:r>
              <a:rPr lang="en-US" sz="1600" b="1" dirty="0">
                <a:cs typeface="Times New Roman" panose="02020603050405020304" pitchFamily="18" charset="0"/>
              </a:rPr>
              <a:t>Formal education:</a:t>
            </a:r>
          </a:p>
          <a:p>
            <a:pPr marL="285750" indent="-285750" algn="just">
              <a:lnSpc>
                <a:spcPct val="150000"/>
              </a:lnSpc>
              <a:buClr>
                <a:srgbClr val="F56A2B"/>
              </a:buClr>
              <a:buFont typeface="Arial" panose="020B0604020202020204" pitchFamily="34" charset="0"/>
              <a:buChar char="•"/>
            </a:pPr>
            <a:r>
              <a:rPr lang="en-US" sz="1600" b="1" dirty="0">
                <a:cs typeface="Times New Roman" panose="02020603050405020304" pitchFamily="18" charset="0"/>
              </a:rPr>
              <a:t>Technological Institute of Costa Rica (TEC) has a Plan of Attraction, Insertion and Permanence of women </a:t>
            </a:r>
            <a:r>
              <a:rPr lang="en-US" sz="1600" b="1" dirty="0" smtClean="0">
                <a:cs typeface="Times New Roman" panose="02020603050405020304" pitchFamily="18" charset="0"/>
              </a:rPr>
              <a:t>in the field of </a:t>
            </a:r>
            <a:r>
              <a:rPr lang="en-US" sz="1600" b="1" dirty="0">
                <a:cs typeface="Times New Roman" panose="02020603050405020304" pitchFamily="18" charset="0"/>
              </a:rPr>
              <a:t>engineering. For the 2017 enrollment a percentage of 65% of men and 35% of women.</a:t>
            </a:r>
          </a:p>
          <a:p>
            <a:pPr marL="285750" indent="-285750" algn="just">
              <a:lnSpc>
                <a:spcPct val="150000"/>
              </a:lnSpc>
              <a:buClr>
                <a:srgbClr val="F56A2B"/>
              </a:buClr>
              <a:buFont typeface="Arial" panose="020B0604020202020204" pitchFamily="34" charset="0"/>
              <a:buChar char="•"/>
            </a:pPr>
            <a:r>
              <a:rPr lang="en-US" sz="1600" b="1" dirty="0">
                <a:cs typeface="Times New Roman" panose="02020603050405020304" pitchFamily="18" charset="0"/>
              </a:rPr>
              <a:t>The College of Architects and Engineers (CFIA) has a Joint Gender Commission.</a:t>
            </a:r>
          </a:p>
          <a:p>
            <a:pPr marL="285750" indent="-285750" algn="just">
              <a:lnSpc>
                <a:spcPct val="150000"/>
              </a:lnSpc>
              <a:buClr>
                <a:srgbClr val="F56A2B"/>
              </a:buClr>
              <a:buFont typeface="Arial" panose="020B0604020202020204" pitchFamily="34" charset="0"/>
              <a:buChar char="•"/>
            </a:pPr>
            <a:r>
              <a:rPr lang="en-US" sz="1600" b="1" dirty="0">
                <a:cs typeface="Times New Roman" panose="02020603050405020304" pitchFamily="18" charset="0"/>
              </a:rPr>
              <a:t>Universidad </a:t>
            </a:r>
            <a:r>
              <a:rPr lang="en-US" sz="1600" b="1" dirty="0" err="1">
                <a:cs typeface="Times New Roman" panose="02020603050405020304" pitchFamily="18" charset="0"/>
              </a:rPr>
              <a:t>Fidélitas</a:t>
            </a:r>
            <a:r>
              <a:rPr lang="en-US" sz="1600" b="1" dirty="0">
                <a:cs typeface="Times New Roman" panose="02020603050405020304" pitchFamily="18" charset="0"/>
              </a:rPr>
              <a:t>: its program called Women in Engineering seeks to promote the enrollment of women in engineering careers.</a:t>
            </a:r>
          </a:p>
          <a:p>
            <a:pPr marL="285750" indent="-285750" algn="just">
              <a:lnSpc>
                <a:spcPct val="150000"/>
              </a:lnSpc>
              <a:buClr>
                <a:srgbClr val="F56A2B"/>
              </a:buClr>
              <a:buFont typeface="Arial" panose="020B0604020202020204" pitchFamily="34" charset="0"/>
              <a:buChar char="•"/>
            </a:pPr>
            <a:r>
              <a:rPr lang="en-US" sz="1600" b="1" dirty="0">
                <a:cs typeface="Times New Roman" panose="02020603050405020304" pitchFamily="18" charset="0"/>
              </a:rPr>
              <a:t>Omar </a:t>
            </a:r>
            <a:r>
              <a:rPr lang="en-US" sz="1600" b="1" dirty="0" err="1">
                <a:cs typeface="Times New Roman" panose="02020603050405020304" pitchFamily="18" charset="0"/>
              </a:rPr>
              <a:t>Dengo</a:t>
            </a:r>
            <a:r>
              <a:rPr lang="en-US" sz="1600" b="1" dirty="0">
                <a:cs typeface="Times New Roman" panose="02020603050405020304" pitchFamily="18" charset="0"/>
              </a:rPr>
              <a:t> Foundation: has developed a series of initiatives to motivate more girls and young people to careers in science and technology, especially robotics.</a:t>
            </a:r>
          </a:p>
          <a:p>
            <a:pPr algn="just">
              <a:lnSpc>
                <a:spcPct val="150000"/>
              </a:lnSpc>
              <a:buClr>
                <a:srgbClr val="F56A2B"/>
              </a:buClr>
            </a:pPr>
            <a:r>
              <a:rPr lang="en-US" sz="1600" b="1" dirty="0">
                <a:cs typeface="Times New Roman" panose="02020603050405020304" pitchFamily="18" charset="0"/>
              </a:rPr>
              <a:t>Ministry of Public Education:</a:t>
            </a:r>
          </a:p>
          <a:p>
            <a:pPr marL="285750" indent="-285750" algn="just">
              <a:lnSpc>
                <a:spcPct val="150000"/>
              </a:lnSpc>
              <a:buClr>
                <a:srgbClr val="F56A2B"/>
              </a:buClr>
              <a:buFont typeface="Arial" panose="020B0604020202020204" pitchFamily="34" charset="0"/>
              <a:buChar char="•"/>
            </a:pPr>
            <a:r>
              <a:rPr lang="en-US" sz="1600" b="1" dirty="0">
                <a:cs typeface="Times New Roman" panose="02020603050405020304" pitchFamily="18" charset="0"/>
              </a:rPr>
              <a:t>TEACH (HER): </a:t>
            </a:r>
            <a:r>
              <a:rPr lang="en-US" sz="1600" dirty="0" smtClean="0">
                <a:cs typeface="Times New Roman" panose="02020603050405020304" pitchFamily="18" charset="0"/>
              </a:rPr>
              <a:t>A U</a:t>
            </a:r>
            <a:r>
              <a:rPr lang="en-US" sz="1600" dirty="0" smtClean="0">
                <a:cs typeface="Times New Roman" panose="02020603050405020304" pitchFamily="18" charset="0"/>
              </a:rPr>
              <a:t>NESCO´s </a:t>
            </a:r>
            <a:r>
              <a:rPr lang="en-US" sz="1600" dirty="0">
                <a:cs typeface="Times New Roman" panose="02020603050405020304" pitchFamily="18" charset="0"/>
              </a:rPr>
              <a:t>initiative to reduce the education gap through public-private partnerships. Costa </a:t>
            </a:r>
            <a:r>
              <a:rPr lang="en-US" sz="1600" dirty="0" smtClean="0">
                <a:cs typeface="Times New Roman" panose="02020603050405020304" pitchFamily="18" charset="0"/>
              </a:rPr>
              <a:t>Rica has </a:t>
            </a:r>
            <a:r>
              <a:rPr lang="en-US" sz="1600" dirty="0">
                <a:cs typeface="Times New Roman" panose="02020603050405020304" pitchFamily="18" charset="0"/>
              </a:rPr>
              <a:t>developed a pilot plan for Central America (INAMU, MICITT, MEP, MREE, USA EMBASSY) where 1,465 students </a:t>
            </a:r>
            <a:r>
              <a:rPr lang="en-US" sz="1600" dirty="0" smtClean="0">
                <a:cs typeface="Times New Roman" panose="02020603050405020304" pitchFamily="18" charset="0"/>
              </a:rPr>
              <a:t>had been beneficiated by </a:t>
            </a:r>
            <a:r>
              <a:rPr lang="en-US" sz="1600" dirty="0">
                <a:cs typeface="Times New Roman" panose="02020603050405020304" pitchFamily="18" charset="0"/>
              </a:rPr>
              <a:t>this initiative, as well as teachers from 7 educational centers and National Advisors.</a:t>
            </a:r>
          </a:p>
          <a:p>
            <a:pPr marL="285750" indent="-285750" algn="just">
              <a:lnSpc>
                <a:spcPct val="150000"/>
              </a:lnSpc>
              <a:buClr>
                <a:srgbClr val="F56A2B"/>
              </a:buClr>
              <a:buFont typeface="Arial" panose="020B0604020202020204" pitchFamily="34" charset="0"/>
              <a:buChar char="•"/>
            </a:pPr>
            <a:r>
              <a:rPr lang="en-US" sz="1600" b="1" dirty="0">
                <a:cs typeface="Times New Roman" panose="02020603050405020304" pitchFamily="18" charset="0"/>
              </a:rPr>
              <a:t>Schools for Change (INAMU-MEP): </a:t>
            </a:r>
            <a:r>
              <a:rPr lang="en-US" sz="1600" dirty="0">
                <a:cs typeface="Times New Roman" panose="02020603050405020304" pitchFamily="18" charset="0"/>
              </a:rPr>
              <a:t>promotion of girls in science and technology. Chapter of the curriculum.</a:t>
            </a:r>
            <a:endParaRPr lang="es-MX" sz="1600" dirty="0">
              <a:cs typeface="Times New Roman" panose="02020603050405020304" pitchFamily="18" charset="0"/>
            </a:endParaRPr>
          </a:p>
        </p:txBody>
      </p:sp>
      <p:sp>
        <p:nvSpPr>
          <p:cNvPr id="12" name="Marcador de número de diapositiva 11">
            <a:extLst>
              <a:ext uri="{FF2B5EF4-FFF2-40B4-BE49-F238E27FC236}">
                <a16:creationId xmlns="" xmlns:a16="http://schemas.microsoft.com/office/drawing/2014/main" id="{E79F2936-0F8C-40BD-9596-FB2D56980391}"/>
              </a:ext>
            </a:extLst>
          </p:cNvPr>
          <p:cNvSpPr>
            <a:spLocks noGrp="1"/>
          </p:cNvSpPr>
          <p:nvPr>
            <p:ph type="sldNum" sz="quarter" idx="12"/>
          </p:nvPr>
        </p:nvSpPr>
        <p:spPr/>
        <p:txBody>
          <a:bodyPr/>
          <a:lstStyle/>
          <a:p>
            <a:fld id="{67083EDF-018D-44CA-939B-97F4601B9762}" type="slidenum">
              <a:rPr lang="es-CR" b="1" smtClean="0">
                <a:solidFill>
                  <a:srgbClr val="009999"/>
                </a:solidFill>
              </a:rPr>
              <a:t>6</a:t>
            </a:fld>
            <a:endParaRPr lang="es-CR" b="1" dirty="0">
              <a:solidFill>
                <a:srgbClr val="009999"/>
              </a:solidFill>
            </a:endParaRPr>
          </a:p>
        </p:txBody>
      </p:sp>
      <p:sp>
        <p:nvSpPr>
          <p:cNvPr id="3" name="Rectángulo 2">
            <a:extLst>
              <a:ext uri="{FF2B5EF4-FFF2-40B4-BE49-F238E27FC236}">
                <a16:creationId xmlns="" xmlns:a16="http://schemas.microsoft.com/office/drawing/2014/main" id="{096B3F87-F42F-469F-A15F-8D50E3CBDDEB}"/>
              </a:ext>
            </a:extLst>
          </p:cNvPr>
          <p:cNvSpPr/>
          <p:nvPr/>
        </p:nvSpPr>
        <p:spPr>
          <a:xfrm>
            <a:off x="702883" y="1192094"/>
            <a:ext cx="10509614" cy="1015663"/>
          </a:xfrm>
          <a:prstGeom prst="rect">
            <a:avLst/>
          </a:prstGeom>
        </p:spPr>
        <p:txBody>
          <a:bodyPr wrap="square">
            <a:spAutoFit/>
          </a:bodyPr>
          <a:lstStyle/>
          <a:p>
            <a:pPr algn="just"/>
            <a:r>
              <a:rPr lang="en-US" sz="2000" b="1" dirty="0">
                <a:solidFill>
                  <a:srgbClr val="009999"/>
                </a:solidFill>
                <a:cs typeface="Times New Roman" panose="02020603050405020304" pitchFamily="18" charset="0"/>
              </a:rPr>
              <a:t>Facilitate the access of women and girls to information and communication technologies through formal and non-formal education, and increase the number of female students in STEM courses at all educational levels</a:t>
            </a:r>
            <a:endParaRPr lang="es-CR" sz="2000" b="1" dirty="0">
              <a:solidFill>
                <a:srgbClr val="009999"/>
              </a:solidFill>
              <a:cs typeface="Times New Roman" panose="02020603050405020304" pitchFamily="18" charset="0"/>
            </a:endParaRPr>
          </a:p>
        </p:txBody>
      </p:sp>
    </p:spTree>
    <p:extLst>
      <p:ext uri="{BB962C8B-B14F-4D97-AF65-F5344CB8AC3E}">
        <p14:creationId xmlns:p14="http://schemas.microsoft.com/office/powerpoint/2010/main" val="1272540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F5EEE12F-646B-4966-9577-06BCF49BA7B4}"/>
              </a:ext>
            </a:extLst>
          </p:cNvPr>
          <p:cNvSpPr>
            <a:spLocks noGrp="1"/>
          </p:cNvSpPr>
          <p:nvPr>
            <p:ph type="sldNum" sz="quarter" idx="12"/>
          </p:nvPr>
        </p:nvSpPr>
        <p:spPr/>
        <p:txBody>
          <a:bodyPr/>
          <a:lstStyle/>
          <a:p>
            <a:fld id="{67083EDF-018D-44CA-939B-97F4601B9762}" type="slidenum">
              <a:rPr lang="es-CR" b="1">
                <a:solidFill>
                  <a:srgbClr val="009999"/>
                </a:solidFill>
              </a:rPr>
              <a:pPr/>
              <a:t>7</a:t>
            </a:fld>
            <a:endParaRPr lang="es-CR" b="1" dirty="0">
              <a:solidFill>
                <a:srgbClr val="009999"/>
              </a:solidFill>
            </a:endParaRPr>
          </a:p>
        </p:txBody>
      </p:sp>
      <p:pic>
        <p:nvPicPr>
          <p:cNvPr id="4" name="Imagen 3">
            <a:extLst>
              <a:ext uri="{FF2B5EF4-FFF2-40B4-BE49-F238E27FC236}">
                <a16:creationId xmlns="" xmlns:a16="http://schemas.microsoft.com/office/drawing/2014/main" id="{714F3151-524F-4963-8512-35564E837E16}"/>
              </a:ext>
            </a:extLst>
          </p:cNvPr>
          <p:cNvPicPr>
            <a:picLocks noChangeAspect="1"/>
          </p:cNvPicPr>
          <p:nvPr/>
        </p:nvPicPr>
        <p:blipFill>
          <a:blip r:embed="rId2"/>
          <a:stretch>
            <a:fillRect/>
          </a:stretch>
        </p:blipFill>
        <p:spPr>
          <a:xfrm>
            <a:off x="1874020" y="1092169"/>
            <a:ext cx="8443959" cy="5629306"/>
          </a:xfrm>
          <a:prstGeom prst="rect">
            <a:avLst/>
          </a:prstGeom>
        </p:spPr>
      </p:pic>
    </p:spTree>
    <p:extLst>
      <p:ext uri="{BB962C8B-B14F-4D97-AF65-F5344CB8AC3E}">
        <p14:creationId xmlns:p14="http://schemas.microsoft.com/office/powerpoint/2010/main" val="2659303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 xmlns:a16="http://schemas.microsoft.com/office/drawing/2014/main" id="{E087C5BA-5496-4B68-952E-05960C633C90}"/>
              </a:ext>
            </a:extLst>
          </p:cNvPr>
          <p:cNvSpPr txBox="1"/>
          <p:nvPr/>
        </p:nvSpPr>
        <p:spPr>
          <a:xfrm>
            <a:off x="406222" y="2004940"/>
            <a:ext cx="4463490" cy="3231654"/>
          </a:xfrm>
          <a:prstGeom prst="rect">
            <a:avLst/>
          </a:prstGeom>
          <a:noFill/>
        </p:spPr>
        <p:txBody>
          <a:bodyPr wrap="square" rtlCol="0">
            <a:spAutoFit/>
          </a:bodyPr>
          <a:lstStyle/>
          <a:p>
            <a:pPr marL="285750" indent="-285750" algn="just">
              <a:buFont typeface="Arial" panose="020B0604020202020204" pitchFamily="34" charset="0"/>
              <a:buChar char="•"/>
            </a:pPr>
            <a:r>
              <a:rPr lang="en-US" sz="1700" dirty="0">
                <a:ea typeface="Calibri" panose="020F0502020204030204" pitchFamily="34" charset="0"/>
                <a:cs typeface="Times New Roman" panose="02020603050405020304" pitchFamily="18" charset="0"/>
              </a:rPr>
              <a:t>From the </a:t>
            </a:r>
            <a:r>
              <a:rPr lang="en-US" sz="1700" dirty="0" smtClean="0">
                <a:ea typeface="Calibri" panose="020F0502020204030204" pitchFamily="34" charset="0"/>
                <a:cs typeface="Times New Roman" panose="02020603050405020304" pitchFamily="18" charset="0"/>
              </a:rPr>
              <a:t>Academia</a:t>
            </a:r>
            <a:r>
              <a:rPr lang="en-US" sz="1700" b="1" dirty="0" smtClean="0">
                <a:ea typeface="Calibri" panose="020F0502020204030204" pitchFamily="34" charset="0"/>
                <a:cs typeface="Times New Roman" panose="02020603050405020304" pitchFamily="18" charset="0"/>
              </a:rPr>
              <a:t>: </a:t>
            </a:r>
            <a:r>
              <a:rPr lang="en-US" sz="1700" b="1" dirty="0">
                <a:ea typeface="Calibri" panose="020F0502020204030204" pitchFamily="34" charset="0"/>
                <a:cs typeface="Times New Roman" panose="02020603050405020304" pitchFamily="18" charset="0"/>
              </a:rPr>
              <a:t>XI </a:t>
            </a:r>
            <a:r>
              <a:rPr lang="en-US" sz="1700" b="1" dirty="0" err="1">
                <a:ea typeface="Calibri" panose="020F0502020204030204" pitchFamily="34" charset="0"/>
                <a:cs typeface="Times New Roman" panose="02020603050405020304" pitchFamily="18" charset="0"/>
              </a:rPr>
              <a:t>Ibero</a:t>
            </a:r>
            <a:r>
              <a:rPr lang="en-US" sz="1700" b="1" dirty="0">
                <a:ea typeface="Calibri" panose="020F0502020204030204" pitchFamily="34" charset="0"/>
                <a:cs typeface="Times New Roman" panose="02020603050405020304" pitchFamily="18" charset="0"/>
              </a:rPr>
              <a:t>-American Congress on Science, Technology and Gender </a:t>
            </a:r>
            <a:r>
              <a:rPr lang="en-US" sz="1700" dirty="0">
                <a:ea typeface="Calibri" panose="020F0502020204030204" pitchFamily="34" charset="0"/>
                <a:cs typeface="Times New Roman" panose="02020603050405020304" pitchFamily="18" charset="0"/>
              </a:rPr>
              <a:t>that motivates the inclusion of gender in science and technology, and thus contribute to </a:t>
            </a:r>
            <a:r>
              <a:rPr lang="en-US" sz="1700" dirty="0" smtClean="0">
                <a:ea typeface="Calibri" panose="020F0502020204030204" pitchFamily="34" charset="0"/>
                <a:cs typeface="Times New Roman" panose="02020603050405020304" pitchFamily="18" charset="0"/>
              </a:rPr>
              <a:t>search </a:t>
            </a:r>
            <a:r>
              <a:rPr lang="en-US" sz="1700" dirty="0">
                <a:ea typeface="Calibri" panose="020F0502020204030204" pitchFamily="34" charset="0"/>
                <a:cs typeface="Times New Roman" panose="02020603050405020304" pitchFamily="18" charset="0"/>
              </a:rPr>
              <a:t>for fairer and more equitable societies.</a:t>
            </a:r>
          </a:p>
          <a:p>
            <a:pPr marL="285750" indent="-285750" algn="just">
              <a:buFont typeface="Arial" panose="020B0604020202020204" pitchFamily="34" charset="0"/>
              <a:buChar char="•"/>
            </a:pPr>
            <a:r>
              <a:rPr lang="en-US" sz="1700" dirty="0">
                <a:cs typeface="Times New Roman" panose="02020603050405020304" pitchFamily="18" charset="0"/>
              </a:rPr>
              <a:t>Public-Private Partnerships: </a:t>
            </a:r>
            <a:r>
              <a:rPr lang="en-US" sz="1700" b="1" dirty="0">
                <a:cs typeface="Times New Roman" panose="02020603050405020304" pitchFamily="18" charset="0"/>
              </a:rPr>
              <a:t>Meetings of Women in Science and Technology</a:t>
            </a:r>
            <a:r>
              <a:rPr lang="en-US" sz="1700" dirty="0">
                <a:cs typeface="Times New Roman" panose="02020603050405020304" pitchFamily="18" charset="0"/>
              </a:rPr>
              <a:t>. Between 2016 and 2017, </a:t>
            </a:r>
            <a:r>
              <a:rPr lang="en-US" sz="1700" dirty="0" smtClean="0">
                <a:cs typeface="Times New Roman" panose="02020603050405020304" pitchFamily="18" charset="0"/>
              </a:rPr>
              <a:t>900 </a:t>
            </a:r>
            <a:r>
              <a:rPr lang="en-US" sz="1700" dirty="0">
                <a:cs typeface="Times New Roman" panose="02020603050405020304" pitchFamily="18" charset="0"/>
              </a:rPr>
              <a:t>young people from different areas of the country have been </a:t>
            </a:r>
            <a:r>
              <a:rPr lang="en-US" sz="1700" dirty="0" smtClean="0">
                <a:cs typeface="Times New Roman" panose="02020603050405020304" pitchFamily="18" charset="0"/>
              </a:rPr>
              <a:t>beneficiated. </a:t>
            </a:r>
            <a:r>
              <a:rPr lang="en-US" sz="1700" dirty="0">
                <a:cs typeface="Times New Roman" panose="02020603050405020304" pitchFamily="18" charset="0"/>
              </a:rPr>
              <a:t>By 2018 it is planned to </a:t>
            </a:r>
            <a:r>
              <a:rPr lang="en-US" sz="1700" dirty="0" smtClean="0">
                <a:cs typeface="Times New Roman" panose="02020603050405020304" pitchFamily="18" charset="0"/>
              </a:rPr>
              <a:t>be: 650 </a:t>
            </a:r>
            <a:r>
              <a:rPr lang="en-US" sz="1700" dirty="0">
                <a:cs typeface="Times New Roman" panose="02020603050405020304" pitchFamily="18" charset="0"/>
              </a:rPr>
              <a:t>young people.</a:t>
            </a:r>
            <a:endParaRPr lang="es-CR" dirty="0">
              <a:latin typeface="Times New Roman" panose="02020603050405020304" pitchFamily="18" charset="0"/>
              <a:cs typeface="Times New Roman" panose="02020603050405020304" pitchFamily="18" charset="0"/>
            </a:endParaRPr>
          </a:p>
        </p:txBody>
      </p:sp>
      <p:sp>
        <p:nvSpPr>
          <p:cNvPr id="7" name="CuadroTexto 6">
            <a:extLst>
              <a:ext uri="{FF2B5EF4-FFF2-40B4-BE49-F238E27FC236}">
                <a16:creationId xmlns="" xmlns:a16="http://schemas.microsoft.com/office/drawing/2014/main" id="{505560D3-CA60-4471-AEEF-F7B9EE6ABEE5}"/>
              </a:ext>
            </a:extLst>
          </p:cNvPr>
          <p:cNvSpPr txBox="1"/>
          <p:nvPr/>
        </p:nvSpPr>
        <p:spPr>
          <a:xfrm>
            <a:off x="512754" y="1226033"/>
            <a:ext cx="9749832" cy="707886"/>
          </a:xfrm>
          <a:prstGeom prst="rect">
            <a:avLst/>
          </a:prstGeom>
          <a:noFill/>
        </p:spPr>
        <p:txBody>
          <a:bodyPr wrap="square" rtlCol="0">
            <a:spAutoFit/>
          </a:bodyPr>
          <a:lstStyle/>
          <a:p>
            <a:pPr algn="just">
              <a:buClr>
                <a:srgbClr val="F56A2B"/>
              </a:buClr>
            </a:pPr>
            <a:r>
              <a:rPr lang="en-US" sz="2000" b="1" dirty="0">
                <a:solidFill>
                  <a:srgbClr val="009999"/>
                </a:solidFill>
                <a:cs typeface="Times New Roman" panose="02020603050405020304" pitchFamily="18" charset="0"/>
              </a:rPr>
              <a:t>INAMU participates directly in the following initiatives to empower women and girls in STEM careers</a:t>
            </a:r>
            <a:endParaRPr lang="es-CR" sz="2000" b="1" dirty="0">
              <a:solidFill>
                <a:srgbClr val="009999"/>
              </a:solidFill>
              <a:cs typeface="Times New Roman" panose="02020603050405020304" pitchFamily="18" charset="0"/>
            </a:endParaRPr>
          </a:p>
        </p:txBody>
      </p:sp>
      <p:sp>
        <p:nvSpPr>
          <p:cNvPr id="3" name="Marcador de número de diapositiva 2">
            <a:extLst>
              <a:ext uri="{FF2B5EF4-FFF2-40B4-BE49-F238E27FC236}">
                <a16:creationId xmlns="" xmlns:a16="http://schemas.microsoft.com/office/drawing/2014/main" id="{F7AF2ED6-2B8A-4876-8D06-72E25532A8B0}"/>
              </a:ext>
            </a:extLst>
          </p:cNvPr>
          <p:cNvSpPr>
            <a:spLocks noGrp="1"/>
          </p:cNvSpPr>
          <p:nvPr>
            <p:ph type="sldNum" sz="quarter" idx="12"/>
          </p:nvPr>
        </p:nvSpPr>
        <p:spPr>
          <a:xfrm>
            <a:off x="8574688" y="6356350"/>
            <a:ext cx="2743200" cy="365125"/>
          </a:xfrm>
        </p:spPr>
        <p:txBody>
          <a:bodyPr/>
          <a:lstStyle/>
          <a:p>
            <a:fld id="{67083EDF-018D-44CA-939B-97F4601B9762}" type="slidenum">
              <a:rPr lang="es-CR" b="1">
                <a:solidFill>
                  <a:srgbClr val="009999"/>
                </a:solidFill>
              </a:rPr>
              <a:pPr/>
              <a:t>8</a:t>
            </a:fld>
            <a:endParaRPr lang="es-CR" b="1" dirty="0">
              <a:solidFill>
                <a:srgbClr val="009999"/>
              </a:solidFill>
            </a:endParaRPr>
          </a:p>
        </p:txBody>
      </p:sp>
      <p:pic>
        <p:nvPicPr>
          <p:cNvPr id="2" name="Imagen 1">
            <a:extLst>
              <a:ext uri="{FF2B5EF4-FFF2-40B4-BE49-F238E27FC236}">
                <a16:creationId xmlns="" xmlns:a16="http://schemas.microsoft.com/office/drawing/2014/main" id="{2D5F36CF-B91D-46F3-B899-C839F2B33161}"/>
              </a:ext>
            </a:extLst>
          </p:cNvPr>
          <p:cNvPicPr>
            <a:picLocks noChangeAspect="1"/>
          </p:cNvPicPr>
          <p:nvPr/>
        </p:nvPicPr>
        <p:blipFill>
          <a:blip r:embed="rId2"/>
          <a:stretch>
            <a:fillRect/>
          </a:stretch>
        </p:blipFill>
        <p:spPr>
          <a:xfrm>
            <a:off x="5667152" y="1754304"/>
            <a:ext cx="5316281" cy="4691602"/>
          </a:xfrm>
          <a:prstGeom prst="rect">
            <a:avLst/>
          </a:prstGeom>
        </p:spPr>
      </p:pic>
    </p:spTree>
    <p:extLst>
      <p:ext uri="{BB962C8B-B14F-4D97-AF65-F5344CB8AC3E}">
        <p14:creationId xmlns:p14="http://schemas.microsoft.com/office/powerpoint/2010/main" val="1961279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 xmlns:a16="http://schemas.microsoft.com/office/drawing/2014/main" id="{3DAC557C-8E70-4C50-9A8B-31BDE7B0F81A}"/>
              </a:ext>
            </a:extLst>
          </p:cNvPr>
          <p:cNvSpPr>
            <a:spLocks noGrp="1"/>
          </p:cNvSpPr>
          <p:nvPr>
            <p:ph type="sldNum" sz="quarter" idx="12"/>
          </p:nvPr>
        </p:nvSpPr>
        <p:spPr/>
        <p:txBody>
          <a:bodyPr/>
          <a:lstStyle/>
          <a:p>
            <a:fld id="{67083EDF-018D-44CA-939B-97F4601B9762}" type="slidenum">
              <a:rPr lang="es-CR" smtClean="0"/>
              <a:t>9</a:t>
            </a:fld>
            <a:endParaRPr lang="es-CR"/>
          </a:p>
        </p:txBody>
      </p:sp>
      <p:pic>
        <p:nvPicPr>
          <p:cNvPr id="4" name="Imagen 3" descr="Imagen que contiene persona, árbol, personas, de pie&#10;&#10;Descripción generada con confianza muy alta">
            <a:extLst>
              <a:ext uri="{FF2B5EF4-FFF2-40B4-BE49-F238E27FC236}">
                <a16:creationId xmlns="" xmlns:a16="http://schemas.microsoft.com/office/drawing/2014/main" id="{B6E5480A-A2E9-4556-B71E-3BFAA3F1EF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
            <a:ext cx="12192000" cy="6851904"/>
          </a:xfrm>
          <a:prstGeom prst="rect">
            <a:avLst/>
          </a:prstGeom>
        </p:spPr>
      </p:pic>
    </p:spTree>
    <p:extLst>
      <p:ext uri="{BB962C8B-B14F-4D97-AF65-F5344CB8AC3E}">
        <p14:creationId xmlns:p14="http://schemas.microsoft.com/office/powerpoint/2010/main" val="216641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7909</TotalTime>
  <Words>1981</Words>
  <Application>Microsoft Macintosh PowerPoint</Application>
  <PresentationFormat>Widescreen</PresentationFormat>
  <Paragraphs>121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Calibri Light</vt:lpstr>
      <vt:lpstr>Times New Roman</vt:lpstr>
      <vt:lpstr>Wingdings</vt:lpstr>
      <vt:lpstr>Arial</vt:lpstr>
      <vt:lpstr>Tema de Office</vt:lpstr>
      <vt:lpstr>PowerPoint Presentation</vt:lpstr>
      <vt:lpstr>PowerPoint Presentation</vt:lpstr>
      <vt:lpstr>PowerPoint Presentation</vt:lpstr>
      <vt:lpstr>Eliminate infrastructure barriers related to information and communication technologies.</vt:lpstr>
      <vt:lpstr>Gender aspects for coverage and representation in the media</vt:lpstr>
      <vt:lpstr>PowerPoint Presentation</vt:lpstr>
      <vt:lpstr>PowerPoint Presentation</vt:lpstr>
      <vt:lpstr>PowerPoint Presentation</vt:lpstr>
      <vt:lpstr>PowerPoint Presentation</vt:lpstr>
      <vt:lpstr>PowerPoint Presentation</vt:lpstr>
      <vt:lpstr>PowerPoint Presentation</vt:lpstr>
      <vt:lpstr>Create programs for vocational training, vocational training, on-the-job training and capacity-building, or expand existing ones, for women and girls</vt:lpstr>
      <vt:lpstr>PowerPoint Presentation</vt:lpstr>
      <vt:lpstr>Equal access for women to economic activities based on information and communication technologies, such as small businesses</vt:lpstr>
      <vt:lpstr>Fight violence against women through the media and information technology</vt:lpstr>
      <vt:lpstr>PowerPoint Presentation</vt:lpstr>
      <vt:lpstr>Joint campaign with the private sector, INAMU and Soccer Federation: THIRD SCORE</vt:lpstr>
      <vt:lpstr>Positively recognize and widely publicize good practices to break down stereotypes, negative portrayals and exploitation of women in all forms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Mauren Gabriela Navarro Castillo</dc:creator>
  <cp:lastModifiedBy>Costa Rica</cp:lastModifiedBy>
  <cp:revision>245</cp:revision>
  <dcterms:created xsi:type="dcterms:W3CDTF">2017-11-06T17:25:24Z</dcterms:created>
  <dcterms:modified xsi:type="dcterms:W3CDTF">2018-03-13T01:45:10Z</dcterms:modified>
</cp:coreProperties>
</file>