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handoutMasterIdLst>
    <p:handoutMasterId r:id="rId30"/>
  </p:handoutMasterIdLst>
  <p:sldIdLst>
    <p:sldId id="256" r:id="rId4"/>
    <p:sldId id="284" r:id="rId5"/>
    <p:sldId id="314" r:id="rId6"/>
    <p:sldId id="315" r:id="rId7"/>
    <p:sldId id="305" r:id="rId8"/>
    <p:sldId id="307" r:id="rId9"/>
    <p:sldId id="286" r:id="rId10"/>
    <p:sldId id="287" r:id="rId11"/>
    <p:sldId id="288" r:id="rId12"/>
    <p:sldId id="320" r:id="rId13"/>
    <p:sldId id="290" r:id="rId14"/>
    <p:sldId id="292" r:id="rId15"/>
    <p:sldId id="309" r:id="rId16"/>
    <p:sldId id="310" r:id="rId17"/>
    <p:sldId id="311" r:id="rId18"/>
    <p:sldId id="312" r:id="rId19"/>
    <p:sldId id="293" r:id="rId20"/>
    <p:sldId id="294" r:id="rId21"/>
    <p:sldId id="296" r:id="rId22"/>
    <p:sldId id="313" r:id="rId23"/>
    <p:sldId id="295" r:id="rId24"/>
    <p:sldId id="316" r:id="rId25"/>
    <p:sldId id="318" r:id="rId26"/>
    <p:sldId id="302" r:id="rId27"/>
    <p:sldId id="319" r:id="rId28"/>
    <p:sldId id="270" r:id="rId2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-1080" y="-15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roles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women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in? </a:t>
            </a:r>
            <a:endParaRPr lang="fr-FR" dirty="0"/>
          </a:p>
        </c:rich>
      </c:tx>
      <c:layout>
        <c:manualLayout>
          <c:xMode val="edge"/>
          <c:yMode val="edge"/>
          <c:x val="0.1452686485843642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786947514436197"/>
          <c:y val="0.30551147362684383"/>
          <c:w val="0.80448149072583475"/>
          <c:h val="0.277845518580069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1999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Figurant-e-s individualisé-e-s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4D-40ED-8ADE-864CA388098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Figurant-e-s individualisé-e-s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4D-40ED-8ADE-864CA3880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24960"/>
        <c:axId val="38426496"/>
      </c:barChart>
      <c:catAx>
        <c:axId val="3842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26496"/>
        <c:crosses val="autoZero"/>
        <c:auto val="1"/>
        <c:lblAlgn val="ctr"/>
        <c:lblOffset val="100"/>
        <c:noMultiLvlLbl val="0"/>
      </c:catAx>
      <c:valAx>
        <c:axId val="3842649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2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46316866739915"/>
          <c:y val="0.81975450577149689"/>
          <c:w val="0.18005273004273861"/>
          <c:h val="0.17387208802118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u="non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Men</a:t>
            </a:r>
            <a:r>
              <a:rPr lang="fr-FR" u="none" baseline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and </a:t>
            </a:r>
            <a:r>
              <a:rPr lang="fr-FR" u="none" baseline="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women</a:t>
            </a:r>
            <a:r>
              <a:rPr lang="fr-FR" u="none" baseline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experts</a:t>
            </a:r>
            <a:endParaRPr lang="fr-FR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858877772950172"/>
          <c:y val="1.7304373487445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71698535866443"/>
          <c:y val="0.30290515703993004"/>
          <c:w val="0.83964541059267117"/>
          <c:h val="0.297757141915905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1999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Expert-e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56-4596-A418-F9DC4EECF7B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Expert-e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56-4596-A418-F9DC4EECF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60128"/>
        <c:axId val="38561664"/>
      </c:barChart>
      <c:catAx>
        <c:axId val="3856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61664"/>
        <c:crosses val="autoZero"/>
        <c:auto val="1"/>
        <c:lblAlgn val="ctr"/>
        <c:lblOffset val="100"/>
        <c:noMultiLvlLbl val="0"/>
      </c:catAx>
      <c:valAx>
        <c:axId val="3856166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6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369633261413696E-3"/>
          <c:y val="0.83159415056869468"/>
          <c:w val="0.2679987526146233"/>
          <c:h val="0.13379705484608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numFmt formatCode="#.#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tillium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 ≤ 30 ans</c:v>
                </c:pt>
                <c:pt idx="1">
                  <c:v>31-25 ans</c:v>
                </c:pt>
                <c:pt idx="2">
                  <c:v>36-40 ans</c:v>
                </c:pt>
                <c:pt idx="3">
                  <c:v>41-45 ans</c:v>
                </c:pt>
                <c:pt idx="4">
                  <c:v>46-50 ans</c:v>
                </c:pt>
                <c:pt idx="5">
                  <c:v>51-55 ans</c:v>
                </c:pt>
                <c:pt idx="6">
                  <c:v>&gt; 55 ans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0.51190476190476197</c:v>
                </c:pt>
                <c:pt idx="1">
                  <c:v>0.458937198067633</c:v>
                </c:pt>
                <c:pt idx="2">
                  <c:v>0.35267857142857101</c:v>
                </c:pt>
                <c:pt idx="3">
                  <c:v>0.30208333333333298</c:v>
                </c:pt>
                <c:pt idx="4">
                  <c:v>0.32500000000000001</c:v>
                </c:pt>
                <c:pt idx="5">
                  <c:v>0.251046025104603</c:v>
                </c:pt>
                <c:pt idx="6">
                  <c:v>0.186440677966102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8B-403C-8A45-9FCAB418987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#.#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tillium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 ≤ 30 ans</c:v>
                </c:pt>
                <c:pt idx="1">
                  <c:v>31-25 ans</c:v>
                </c:pt>
                <c:pt idx="2">
                  <c:v>36-40 ans</c:v>
                </c:pt>
                <c:pt idx="3">
                  <c:v>41-45 ans</c:v>
                </c:pt>
                <c:pt idx="4">
                  <c:v>46-50 ans</c:v>
                </c:pt>
                <c:pt idx="5">
                  <c:v>51-55 ans</c:v>
                </c:pt>
                <c:pt idx="6">
                  <c:v>&gt; 55 ans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0.48809523809523803</c:v>
                </c:pt>
                <c:pt idx="1">
                  <c:v>0.541062801932367</c:v>
                </c:pt>
                <c:pt idx="2">
                  <c:v>0.64732142857142905</c:v>
                </c:pt>
                <c:pt idx="3">
                  <c:v>0.69791666666666696</c:v>
                </c:pt>
                <c:pt idx="4">
                  <c:v>0.67500000000000004</c:v>
                </c:pt>
                <c:pt idx="5">
                  <c:v>0.74895397489539794</c:v>
                </c:pt>
                <c:pt idx="6">
                  <c:v>0.81355932203389902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8B-403C-8A45-9FCAB4189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8941440"/>
        <c:axId val="38942976"/>
      </c:barChart>
      <c:catAx>
        <c:axId val="3894144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38942976"/>
        <c:crosses val="autoZero"/>
        <c:auto val="1"/>
        <c:lblAlgn val="ctr"/>
        <c:lblOffset val="100"/>
        <c:noMultiLvlLbl val="0"/>
      </c:catAx>
      <c:valAx>
        <c:axId val="3894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3894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tillium" panose="000005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Feuil1!$B$67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34 %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01-487B-8205-12144A52C0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28 %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01-487B-8205-12144A52C0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26 %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01-487B-8205-12144A52C0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tillium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Feuil1!$A$68:$A$70</c:f>
              <c:strCache>
                <c:ptCount val="3"/>
                <c:pt idx="0">
                  <c:v>Journalistes de base</c:v>
                </c:pt>
                <c:pt idx="1">
                  <c:v>Managers intermédiaires</c:v>
                </c:pt>
                <c:pt idx="2">
                  <c:v>Managers</c:v>
                </c:pt>
              </c:strCache>
            </c:strRef>
          </c:cat>
          <c:val>
            <c:numRef>
              <c:f>Feuil1!$B$68:$B$70</c:f>
              <c:numCache>
                <c:formatCode>General</c:formatCode>
                <c:ptCount val="3"/>
                <c:pt idx="0">
                  <c:v>34</c:v>
                </c:pt>
                <c:pt idx="1">
                  <c:v>28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01-487B-8205-12144A52C098}"/>
            </c:ext>
          </c:extLst>
        </c:ser>
        <c:ser>
          <c:idx val="1"/>
          <c:order val="1"/>
          <c:tx>
            <c:strRef>
              <c:f>Feuil1!$C$67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745078294689401E-17"/>
                  <c:y val="0.378396085172451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66 %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F01-487B-8205-12144A52C0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311219086170566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72 %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01-487B-8205-12144A52C0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319751857602307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74 %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01-487B-8205-12144A52C0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tillium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Feuil1!$A$68:$A$70</c:f>
              <c:strCache>
                <c:ptCount val="3"/>
                <c:pt idx="0">
                  <c:v>Journalistes de base</c:v>
                </c:pt>
                <c:pt idx="1">
                  <c:v>Managers intermédiaires</c:v>
                </c:pt>
                <c:pt idx="2">
                  <c:v>Managers</c:v>
                </c:pt>
              </c:strCache>
            </c:strRef>
          </c:cat>
          <c:val>
            <c:numRef>
              <c:f>Feuil1!$C$68:$C$70</c:f>
              <c:numCache>
                <c:formatCode>General</c:formatCode>
                <c:ptCount val="3"/>
                <c:pt idx="0">
                  <c:v>66</c:v>
                </c:pt>
                <c:pt idx="1">
                  <c:v>72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F01-487B-8205-12144A52C0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020800"/>
        <c:axId val="39047168"/>
      </c:barChart>
      <c:lineChart>
        <c:grouping val="stacked"/>
        <c:varyColors val="0"/>
        <c:ser>
          <c:idx val="2"/>
          <c:order val="2"/>
          <c:tx>
            <c:strRef>
              <c:f>Feuil1!$D$67</c:f>
              <c:strCache>
                <c:ptCount val="1"/>
                <c:pt idx="0">
                  <c:v>% de femmes dans l'ensemble des répondants</c:v>
                </c:pt>
              </c:strCache>
            </c:strRef>
          </c:tx>
          <c:spPr>
            <a:ln w="19050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Feuil1!$A$68:$A$70</c:f>
              <c:strCache>
                <c:ptCount val="3"/>
                <c:pt idx="0">
                  <c:v>Journalistes de base</c:v>
                </c:pt>
                <c:pt idx="1">
                  <c:v>Managers intermédiaires</c:v>
                </c:pt>
                <c:pt idx="2">
                  <c:v>Managers</c:v>
                </c:pt>
              </c:strCache>
            </c:strRef>
          </c:cat>
          <c:val>
            <c:numRef>
              <c:f>Feuil1!$D$68:$D$70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F01-487B-8205-12144A52C0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020800"/>
        <c:axId val="39047168"/>
      </c:lineChart>
      <c:catAx>
        <c:axId val="39020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39047168"/>
        <c:crosses val="autoZero"/>
        <c:auto val="1"/>
        <c:lblAlgn val="ctr"/>
        <c:lblOffset val="100"/>
        <c:noMultiLvlLbl val="0"/>
      </c:catAx>
      <c:valAx>
        <c:axId val="3904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3902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tillium" panose="000005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447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645" y="4"/>
            <a:ext cx="2945447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1BAA35CC-2101-47A0-BDD8-E578459B2DCC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803"/>
            <a:ext cx="2945447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645" y="9428803"/>
            <a:ext cx="2945447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990A5958-2374-4B23-B6C7-D9EB80602C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5722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429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33246" y="1122363"/>
            <a:ext cx="8434754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33246" y="3602038"/>
            <a:ext cx="843475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337894" y="2197161"/>
            <a:ext cx="347662" cy="3476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8" name="Oval 9"/>
          <p:cNvSpPr>
            <a:spLocks noChangeArrowheads="1"/>
          </p:cNvSpPr>
          <p:nvPr userDrawn="1"/>
        </p:nvSpPr>
        <p:spPr bwMode="auto">
          <a:xfrm>
            <a:off x="888634" y="2216394"/>
            <a:ext cx="349250" cy="347663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9" name="Oval 10"/>
          <p:cNvSpPr>
            <a:spLocks noChangeArrowheads="1"/>
          </p:cNvSpPr>
          <p:nvPr userDrawn="1"/>
        </p:nvSpPr>
        <p:spPr bwMode="auto">
          <a:xfrm>
            <a:off x="1498235" y="2216393"/>
            <a:ext cx="347663" cy="347663"/>
          </a:xfrm>
          <a:prstGeom prst="ellipse">
            <a:avLst/>
          </a:prstGeom>
          <a:solidFill>
            <a:srgbClr val="3F5BB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2070589" y="1342292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BE"/>
          </a:p>
        </p:txBody>
      </p:sp>
      <p:pic>
        <p:nvPicPr>
          <p:cNvPr id="11" name="Image 5" descr="filet.jpg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91300"/>
            <a:ext cx="100758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FWB_Logo_H_Quadr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6217993"/>
            <a:ext cx="2066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7" y="6217993"/>
            <a:ext cx="1916723" cy="7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314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815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643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9467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985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987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546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121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23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205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107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6664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121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7498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3104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2787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1375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93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6679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233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0154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4901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1320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1681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39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675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33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130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279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909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0194" y="6251035"/>
            <a:ext cx="192040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0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655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50731" y="312371"/>
            <a:ext cx="9903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A16A-34E6-4A6D-94DE-2CA07330C52B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2522-3828-472A-8ABB-29172499236A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Image 5" descr="filet.jpg"/>
          <p:cNvPicPr preferRelativeResize="0">
            <a:picLocks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91300"/>
            <a:ext cx="101250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WB_Logo_H_Quadri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6229350"/>
            <a:ext cx="2066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 userDrawn="1"/>
        </p:nvSpPr>
        <p:spPr bwMode="auto">
          <a:xfrm>
            <a:off x="533400" y="831850"/>
            <a:ext cx="228600" cy="2286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 userDrawn="1"/>
        </p:nvSpPr>
        <p:spPr bwMode="auto">
          <a:xfrm>
            <a:off x="960438" y="838200"/>
            <a:ext cx="228600" cy="228600"/>
          </a:xfrm>
          <a:prstGeom prst="ellipse">
            <a:avLst/>
          </a:prstGeom>
          <a:solidFill>
            <a:srgbClr val="3F5B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1371600" y="29845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43675" y="6229350"/>
            <a:ext cx="192040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6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482F-35FC-4654-92F6-D02DB3835C42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4C13-5723-4075-BFDF-69D5DB311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94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E17E5-DC27-48D4-AC74-7F2BBFC230FF}" type="datetimeFigureOut">
              <a:rPr lang="fr-BE" smtClean="0"/>
              <a:t>9/03/2018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AC597-2D77-4A5E-A29D-C4FC268036B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3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xpertalia.b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a.lu/" TargetMode="External"/><Relationship Id="rId2" Type="http://schemas.openxmlformats.org/officeDocument/2006/relationships/hyperlink" Target="http://www.expertendatabank.b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://www.bbc.co.uk/academy/news/article/art2013071116464462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6wVBuvHQZsE-LBigAedlbQ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alite.cfwb.be/" TargetMode="External"/><Relationship Id="rId2" Type="http://schemas.openxmlformats.org/officeDocument/2006/relationships/hyperlink" Target="http://www.ajp.be/diversite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egalite@cfwb.be" TargetMode="External"/><Relationship Id="rId4" Type="http://schemas.openxmlformats.org/officeDocument/2006/relationships/hyperlink" Target="mailto:genre@cfwb.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jp.be/diversit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572" y="1364577"/>
            <a:ext cx="8434754" cy="231372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Gender and Media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Policies and Actions in the Wallonia- Brussels Federation</a:t>
            </a:r>
            <a:br>
              <a:rPr lang="en-US" sz="3600" dirty="0" smtClean="0"/>
            </a:br>
            <a:r>
              <a:rPr lang="en-US" sz="3600" dirty="0" smtClean="0"/>
              <a:t>Belgium</a:t>
            </a:r>
            <a:endParaRPr lang="en-US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33246" y="3602038"/>
            <a:ext cx="8434754" cy="2408618"/>
          </a:xfrm>
        </p:spPr>
        <p:txBody>
          <a:bodyPr>
            <a:normAutofit lnSpcReduction="10000"/>
          </a:bodyPr>
          <a:lstStyle/>
          <a:p>
            <a:endParaRPr lang="fr-BE" dirty="0"/>
          </a:p>
          <a:p>
            <a:endParaRPr lang="fr-BE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Alexandra Adriaenssens, Director,  Equal Opportunities Directorate, FW-B</a:t>
            </a:r>
          </a:p>
          <a:p>
            <a:r>
              <a:rPr lang="en-US" sz="2000" dirty="0" smtClean="0"/>
              <a:t>Martine Simonis, General Secretary, Association of Professional Journalists </a:t>
            </a:r>
          </a:p>
          <a:p>
            <a:r>
              <a:rPr lang="en-US" sz="2000" dirty="0" smtClean="0"/>
              <a:t>Commission  on the Status of Women (CSW) – UN –March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2018</a:t>
            </a:r>
          </a:p>
          <a:p>
            <a:endParaRPr lang="fr-BE" sz="2000" dirty="0" smtClean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7545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14" y="1009539"/>
            <a:ext cx="8252933" cy="524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61" y="260239"/>
            <a:ext cx="4803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029554" y="440550"/>
            <a:ext cx="8266120" cy="5539763"/>
            <a:chOff x="1115616" y="1700808"/>
            <a:chExt cx="6939281" cy="311604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" t="24571" r="6688" b="25493"/>
            <a:stretch/>
          </p:blipFill>
          <p:spPr>
            <a:xfrm>
              <a:off x="1115616" y="1988840"/>
              <a:ext cx="6939281" cy="282801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4871028" y="1700808"/>
              <a:ext cx="3183867" cy="3073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BE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68150" y="328214"/>
            <a:ext cx="5624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Gender distribution </a:t>
            </a:r>
            <a:r>
              <a:rPr lang="en-US" sz="2800" b="1" dirty="0" smtClean="0"/>
              <a:t>by identification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51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From</a:t>
            </a:r>
            <a:r>
              <a:rPr lang="fr-BE" dirty="0" smtClean="0"/>
              <a:t> observation to action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Follow and et document content analysis</a:t>
            </a:r>
            <a:r>
              <a:rPr lang="en-US" dirty="0" smtClean="0"/>
              <a:t>= awareness of professionals. 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dirty="0" smtClean="0"/>
              <a:t>   New AJP barometer written press: fin 2018.</a:t>
            </a:r>
          </a:p>
          <a:p>
            <a:r>
              <a:rPr lang="en-US" dirty="0" smtClean="0"/>
              <a:t>Students in journalism= privileged target audience </a:t>
            </a:r>
          </a:p>
          <a:p>
            <a:r>
              <a:rPr lang="en-US" dirty="0" smtClean="0"/>
              <a:t>Journalists and media directorates : permanent training</a:t>
            </a:r>
            <a:endParaRPr lang="en-US" b="1" dirty="0"/>
          </a:p>
          <a:p>
            <a:r>
              <a:rPr lang="en-US" dirty="0" smtClean="0"/>
              <a:t>Media : promote </a:t>
            </a:r>
            <a:r>
              <a:rPr lang="en-US" b="1" dirty="0" smtClean="0"/>
              <a:t>quantified indicators </a:t>
            </a:r>
            <a:r>
              <a:rPr lang="en-US" dirty="0" smtClean="0"/>
              <a:t>(barometers) by show, types of programs with set quantified targets</a:t>
            </a:r>
          </a:p>
          <a:p>
            <a:r>
              <a:rPr lang="en-US" b="1" dirty="0" smtClean="0"/>
              <a:t>Public service </a:t>
            </a:r>
            <a:r>
              <a:rPr lang="en-US" dirty="0" smtClean="0"/>
              <a:t>media: equality plans with quantified indicators + action plans = gender equality policy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04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0731" y="312371"/>
            <a:ext cx="10372075" cy="1325563"/>
          </a:xfrm>
        </p:spPr>
        <p:txBody>
          <a:bodyPr>
            <a:normAutofit/>
          </a:bodyPr>
          <a:lstStyle/>
          <a:p>
            <a:r>
              <a:rPr lang="fr-BE" sz="4000" dirty="0" err="1" smtClean="0"/>
              <a:t>Journalistic</a:t>
            </a:r>
            <a:r>
              <a:rPr lang="fr-BE" sz="4000" dirty="0" smtClean="0"/>
              <a:t> profession: </a:t>
            </a:r>
            <a:r>
              <a:rPr lang="fr-BE" sz="4000" dirty="0" err="1" smtClean="0"/>
              <a:t>Where</a:t>
            </a:r>
            <a:r>
              <a:rPr lang="fr-BE" sz="4000" dirty="0" smtClean="0"/>
              <a:t> are the </a:t>
            </a:r>
            <a:r>
              <a:rPr lang="fr-BE" sz="4000" dirty="0" err="1" smtClean="0"/>
              <a:t>women</a:t>
            </a:r>
            <a:r>
              <a:rPr lang="fr-BE" sz="4000" dirty="0" smtClean="0"/>
              <a:t>?</a:t>
            </a:r>
            <a:endParaRPr lang="fr-BE" sz="4000" dirty="0"/>
          </a:p>
        </p:txBody>
      </p:sp>
      <p:sp>
        <p:nvSpPr>
          <p:cNvPr id="4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Distribution of </a:t>
            </a:r>
            <a:r>
              <a:rPr lang="fr-BE" dirty="0" err="1" smtClean="0"/>
              <a:t>women</a:t>
            </a:r>
            <a:r>
              <a:rPr lang="fr-BE" dirty="0" smtClean="0"/>
              <a:t> and men by </a:t>
            </a:r>
            <a:r>
              <a:rPr lang="fr-BE" dirty="0" err="1" smtClean="0"/>
              <a:t>age</a:t>
            </a:r>
            <a:r>
              <a:rPr lang="fr-BE" dirty="0" smtClean="0"/>
              <a:t> group (in%) in Belgium</a:t>
            </a:r>
            <a:endParaRPr lang="en-GB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057512072"/>
              </p:ext>
            </p:extLst>
          </p:nvPr>
        </p:nvGraphicFramePr>
        <p:xfrm>
          <a:off x="1400976" y="2595044"/>
          <a:ext cx="7549841" cy="372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659155" y="2781837"/>
            <a:ext cx="1887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Figures from the 2013 Belgian study on the profile </a:t>
            </a:r>
            <a:r>
              <a:rPr lang="en-US" dirty="0" smtClean="0"/>
              <a:t>of journalists</a:t>
            </a:r>
          </a:p>
          <a:p>
            <a:r>
              <a:rPr lang="fr-BE" dirty="0" smtClean="0"/>
              <a:t>(</a:t>
            </a:r>
            <a:r>
              <a:rPr lang="fr-BE" dirty="0" err="1" smtClean="0"/>
              <a:t>UGent</a:t>
            </a:r>
            <a:r>
              <a:rPr lang="fr-BE" dirty="0" smtClean="0"/>
              <a:t>/ULB)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25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Hierarchy</a:t>
            </a:r>
            <a:r>
              <a:rPr lang="fr-BE" dirty="0" smtClean="0"/>
              <a:t> : 2 to 3 times more men</a:t>
            </a:r>
            <a:endParaRPr lang="fr-BE" dirty="0"/>
          </a:p>
        </p:txBody>
      </p:sp>
      <p:sp>
        <p:nvSpPr>
          <p:cNvPr id="4" name="Espace réservé du texte 2"/>
          <p:cNvSpPr>
            <a:spLocks noGrp="1"/>
          </p:cNvSpPr>
          <p:nvPr>
            <p:ph idx="1"/>
          </p:nvPr>
        </p:nvSpPr>
        <p:spPr>
          <a:xfrm>
            <a:off x="838200" y="1816999"/>
            <a:ext cx="10515600" cy="4351338"/>
          </a:xfrm>
        </p:spPr>
        <p:txBody>
          <a:bodyPr/>
          <a:lstStyle/>
          <a:p>
            <a:r>
              <a:rPr lang="fr-BE" dirty="0" err="1" smtClean="0"/>
              <a:t>Percentage</a:t>
            </a:r>
            <a:r>
              <a:rPr lang="fr-BE" dirty="0" smtClean="0"/>
              <a:t> of men and </a:t>
            </a:r>
            <a:r>
              <a:rPr lang="fr-BE" dirty="0" err="1" smtClean="0"/>
              <a:t>women</a:t>
            </a:r>
            <a:r>
              <a:rPr lang="fr-BE" dirty="0" smtClean="0"/>
              <a:t> for </a:t>
            </a:r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hierarchical</a:t>
            </a:r>
            <a:r>
              <a:rPr lang="fr-BE" dirty="0" smtClean="0"/>
              <a:t> position</a:t>
            </a:r>
            <a:endParaRPr lang="fr-BE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301738300"/>
              </p:ext>
            </p:extLst>
          </p:nvPr>
        </p:nvGraphicFramePr>
        <p:xfrm>
          <a:off x="3282381" y="2372285"/>
          <a:ext cx="6583828" cy="39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1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Career</a:t>
            </a:r>
            <a:r>
              <a:rPr lang="fr-BE" dirty="0" smtClean="0"/>
              <a:t> and </a:t>
            </a:r>
            <a:r>
              <a:rPr lang="fr-BE" dirty="0" err="1" smtClean="0"/>
              <a:t>seniority</a:t>
            </a:r>
            <a:endParaRPr lang="fr-BE" dirty="0"/>
          </a:p>
        </p:txBody>
      </p:sp>
      <p:sp>
        <p:nvSpPr>
          <p:cNvPr id="4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15 years on average for women, 19 for men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41%  of women </a:t>
            </a:r>
            <a:r>
              <a:rPr lang="en-US" smtClean="0"/>
              <a:t>have </a:t>
            </a:r>
            <a:r>
              <a:rPr lang="en-US" smtClean="0"/>
              <a:t>seniority ≤ </a:t>
            </a:r>
            <a:r>
              <a:rPr lang="en-US" dirty="0" smtClean="0"/>
              <a:t>10 years, for 22% of men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Respondents are less likely to have children(63% against 80% of men)</a:t>
            </a:r>
          </a:p>
          <a:p>
            <a:pPr marL="342900" indent="-342900">
              <a:buFont typeface="Wingdings" charset="2"/>
              <a:buChar char="§"/>
            </a:pPr>
            <a:endParaRPr lang="en-US" sz="11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Difficult for women to lead a parental life whilst working as a journalist</a:t>
            </a:r>
          </a:p>
          <a:p>
            <a:pPr lvl="1"/>
            <a:r>
              <a:rPr lang="en-US" dirty="0" smtClean="0">
                <a:sym typeface="Wingdings"/>
              </a:rPr>
              <a:t>The job is time-consuming and involves more radical life choices (private and professional) for wome</a:t>
            </a:r>
            <a:r>
              <a:rPr lang="en-US" dirty="0">
                <a:sym typeface="Wingdings"/>
              </a:rPr>
              <a:t>n</a:t>
            </a:r>
            <a:endParaRPr lang="en-US" dirty="0" smtClean="0"/>
          </a:p>
          <a:p>
            <a:pPr lvl="1"/>
            <a:r>
              <a:rPr lang="en-US" dirty="0" smtClean="0"/>
              <a:t>The rigid working conditions prevent a balanced private/professional lifestyle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15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0731" y="312371"/>
            <a:ext cx="10741269" cy="1325563"/>
          </a:xfrm>
        </p:spPr>
        <p:txBody>
          <a:bodyPr>
            <a:normAutofit/>
          </a:bodyPr>
          <a:lstStyle/>
          <a:p>
            <a:r>
              <a:rPr lang="fr-BE" sz="3800" dirty="0" err="1" smtClean="0"/>
              <a:t>Journalistic</a:t>
            </a:r>
            <a:r>
              <a:rPr lang="fr-BE" sz="3800" dirty="0" smtClean="0"/>
              <a:t> profession: to </a:t>
            </a:r>
            <a:r>
              <a:rPr lang="fr-BE" sz="3800" dirty="0" err="1" smtClean="0"/>
              <a:t>investigate</a:t>
            </a:r>
            <a:r>
              <a:rPr lang="fr-BE" sz="3800" dirty="0" smtClean="0"/>
              <a:t> and </a:t>
            </a:r>
            <a:r>
              <a:rPr lang="fr-BE" sz="3800" dirty="0" err="1" smtClean="0"/>
              <a:t>promote</a:t>
            </a:r>
            <a:endParaRPr lang="fr-BE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a clear and scientific diagnosis of obstacles/problems/… that women encounter in their career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New study in progress (AJP/ULB)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Advocate a </a:t>
            </a:r>
            <a:r>
              <a:rPr lang="en-US" b="1" dirty="0" smtClean="0"/>
              <a:t>short-term action plan </a:t>
            </a:r>
            <a:r>
              <a:rPr lang="en-US" dirty="0" smtClean="0"/>
              <a:t>with quantified indicators for media companies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 Sensitize female students and  young women journalists </a:t>
            </a:r>
            <a:r>
              <a:rPr lang="en-US" dirty="0" smtClean="0"/>
              <a:t>on the inequalities of the job market and offer</a:t>
            </a:r>
            <a:r>
              <a:rPr lang="en-US" b="1" dirty="0"/>
              <a:t> </a:t>
            </a:r>
            <a:r>
              <a:rPr lang="en-US" dirty="0" smtClean="0"/>
              <a:t>them adequate answers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Support actions of « </a:t>
            </a:r>
            <a:r>
              <a:rPr lang="en-US" b="1" dirty="0" smtClean="0"/>
              <a:t>mentoring</a:t>
            </a:r>
            <a:r>
              <a:rPr lang="en-US" dirty="0" smtClean="0"/>
              <a:t> » and « </a:t>
            </a:r>
            <a:r>
              <a:rPr lang="en-US" b="1" dirty="0" smtClean="0"/>
              <a:t>permanent trainings</a:t>
            </a:r>
            <a:r>
              <a:rPr lang="en-US" dirty="0" smtClean="0"/>
              <a:t>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Pay attention to the new challenges of </a:t>
            </a:r>
            <a:r>
              <a:rPr lang="en-US" b="1" dirty="0" smtClean="0"/>
              <a:t>digitalization and more specifically cyber-harassment</a:t>
            </a:r>
            <a:r>
              <a:rPr lang="en-US" dirty="0" smtClean="0"/>
              <a:t> of women journalists</a:t>
            </a:r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6000" b="1" dirty="0" smtClean="0">
                <a:solidFill>
                  <a:srgbClr val="315D69"/>
                </a:solidFill>
              </a:rPr>
              <a:t/>
            </a:r>
            <a:br>
              <a:rPr lang="fr-BE" sz="6000" b="1" dirty="0" smtClean="0">
                <a:solidFill>
                  <a:srgbClr val="315D69"/>
                </a:solidFill>
              </a:rPr>
            </a:br>
            <a:r>
              <a:rPr lang="fr-BE" sz="6000" dirty="0" err="1" smtClean="0"/>
              <a:t>From</a:t>
            </a:r>
            <a:r>
              <a:rPr lang="fr-BE" sz="6000" dirty="0" smtClean="0"/>
              <a:t> observation to action</a:t>
            </a:r>
            <a:r>
              <a:rPr lang="fr-BE" sz="6000" b="1" dirty="0" smtClean="0">
                <a:solidFill>
                  <a:srgbClr val="315D69"/>
                </a:solidFill>
              </a:rPr>
              <a:t/>
            </a:r>
            <a:br>
              <a:rPr lang="fr-BE" sz="6000" b="1" dirty="0" smtClean="0">
                <a:solidFill>
                  <a:srgbClr val="315D69"/>
                </a:solidFill>
              </a:rPr>
            </a:br>
            <a:endParaRPr lang="fr-BE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Expertalia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: a tool for journalists</a:t>
            </a:r>
          </a:p>
          <a:p>
            <a:pPr marL="0" indent="0">
              <a:buNone/>
            </a:pPr>
            <a:r>
              <a:rPr lang="fr-BE" sz="2400" dirty="0" smtClean="0">
                <a:hlinkClick r:id="rId2"/>
              </a:rPr>
              <a:t>www.expertalia.be</a:t>
            </a:r>
            <a:r>
              <a:rPr lang="fr-BE" sz="2400" dirty="0" smtClean="0"/>
              <a:t> </a:t>
            </a:r>
            <a:endParaRPr lang="fr-BE" sz="2400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2" y="2717321"/>
            <a:ext cx="9437297" cy="3459642"/>
          </a:xfrm>
          <a:prstGeom prst="rect">
            <a:avLst/>
          </a:prstGeom>
        </p:spPr>
      </p:pic>
      <p:pic>
        <p:nvPicPr>
          <p:cNvPr id="5" name="Image 4" descr="F:\data\WORD2\Diversité\Base de données EXPERT-E-S\Folder\Maquette depliant\Folder Expertalia Bi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 b="86776"/>
          <a:stretch/>
        </p:blipFill>
        <p:spPr bwMode="auto">
          <a:xfrm rot="16200000">
            <a:off x="11272131" y="5395708"/>
            <a:ext cx="1433914" cy="40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4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origin</a:t>
            </a:r>
            <a:r>
              <a:rPr lang="fr-BE" dirty="0" smtClean="0"/>
              <a:t> of </a:t>
            </a:r>
            <a:r>
              <a:rPr lang="fr-BE" dirty="0" err="1" smtClean="0"/>
              <a:t>Expertalia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Respond to the deficits and shortcomings </a:t>
            </a:r>
            <a:r>
              <a:rPr lang="en-US" dirty="0" smtClean="0"/>
              <a:t>observed in women presence and people from a variety of backgrounds (identical findings)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Chosen axis : </a:t>
            </a:r>
            <a:r>
              <a:rPr lang="en-US" dirty="0" smtClean="0">
                <a:solidFill>
                  <a:srgbClr val="C00000"/>
                </a:solidFill>
              </a:rPr>
              <a:t>expertise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Offer journalists a </a:t>
            </a:r>
            <a:r>
              <a:rPr lang="en-US" dirty="0" smtClean="0">
                <a:solidFill>
                  <a:srgbClr val="C00000"/>
                </a:solidFill>
              </a:rPr>
              <a:t>tool </a:t>
            </a:r>
            <a:r>
              <a:rPr lang="en-US" dirty="0" smtClean="0"/>
              <a:t>to facilitate</a:t>
            </a:r>
            <a:r>
              <a:rPr lang="en-US" dirty="0" smtClean="0">
                <a:solidFill>
                  <a:schemeClr val="tx1"/>
                </a:solidFill>
              </a:rPr>
              <a:t> the diversification of sources that favors equality and diversity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 a pragmatic answer to the usual saying “ there are no expert women…” or “ there are no experts with various backgrounds”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Identify and present expert </a:t>
            </a:r>
            <a:r>
              <a:rPr lang="en-US" dirty="0" smtClean="0">
                <a:solidFill>
                  <a:srgbClr val="C00000"/>
                </a:solidFill>
              </a:rPr>
              <a:t>women</a:t>
            </a:r>
            <a:r>
              <a:rPr lang="en-US" dirty="0" smtClean="0"/>
              <a:t> and experts from </a:t>
            </a:r>
            <a:r>
              <a:rPr lang="en-US" dirty="0" smtClean="0">
                <a:solidFill>
                  <a:srgbClr val="C00000"/>
                </a:solidFill>
              </a:rPr>
              <a:t>diverse origins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01168" lvl="1" indent="0">
              <a:buNone/>
            </a:pPr>
            <a:r>
              <a:rPr lang="en-US" dirty="0" smtClean="0"/>
              <a:t>Inspirations : </a:t>
            </a:r>
            <a:r>
              <a:rPr lang="en-US" dirty="0" smtClean="0">
                <a:hlinkClick r:id="rId2"/>
              </a:rPr>
              <a:t>www.expertendatabank.be</a:t>
            </a:r>
            <a:r>
              <a:rPr lang="en-US" dirty="0" smtClean="0"/>
              <a:t>; </a:t>
            </a:r>
            <a:r>
              <a:rPr lang="en-US" dirty="0" smtClean="0">
                <a:hlinkClick r:id="rId3"/>
              </a:rPr>
              <a:t>www.expertisa.lu</a:t>
            </a:r>
            <a:r>
              <a:rPr lang="en-US" dirty="0" smtClean="0"/>
              <a:t> ; « </a:t>
            </a:r>
            <a:r>
              <a:rPr lang="en-US" dirty="0" smtClean="0">
                <a:hlinkClick r:id="rId4"/>
              </a:rPr>
              <a:t>expert women </a:t>
            </a:r>
            <a:r>
              <a:rPr lang="en-US" dirty="0" smtClean="0"/>
              <a:t>» (BBC)</a:t>
            </a:r>
          </a:p>
          <a:p>
            <a:endParaRPr lang="fr-BE" dirty="0"/>
          </a:p>
        </p:txBody>
      </p:sp>
      <p:pic>
        <p:nvPicPr>
          <p:cNvPr id="4" name="Image 3" descr="F:\data\WORD2\Diversité\Base de données EXPERT-E-S\Folder\Maquette depliant\Folder Expertalia Bi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 b="86776"/>
          <a:stretch/>
        </p:blipFill>
        <p:spPr bwMode="auto">
          <a:xfrm rot="16200000">
            <a:off x="11272131" y="5395708"/>
            <a:ext cx="1433914" cy="40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55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From</a:t>
            </a:r>
            <a:r>
              <a:rPr lang="fr-BE" dirty="0" smtClean="0"/>
              <a:t> observation to action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Expertalia</a:t>
            </a:r>
            <a:r>
              <a:rPr lang="en-US" dirty="0" smtClean="0"/>
              <a:t> is an </a:t>
            </a:r>
            <a:r>
              <a:rPr lang="en-US" b="1" dirty="0" smtClean="0"/>
              <a:t>initiative of the Association of Professional Journalists  for journalists </a:t>
            </a:r>
            <a:r>
              <a:rPr lang="en-US" dirty="0" smtClean="0"/>
              <a:t>→ </a:t>
            </a:r>
            <a:r>
              <a:rPr lang="en-US" dirty="0" smtClean="0">
                <a:solidFill>
                  <a:srgbClr val="FF0000"/>
                </a:solidFill>
              </a:rPr>
              <a:t>Legitimacy</a:t>
            </a:r>
          </a:p>
          <a:p>
            <a:r>
              <a:rPr lang="en-US" b="1" dirty="0" smtClean="0"/>
              <a:t>Draws on recent media analyzes, </a:t>
            </a:r>
            <a:r>
              <a:rPr lang="en-US" dirty="0" smtClean="0"/>
              <a:t>based on an indisputable methodology → </a:t>
            </a:r>
            <a:r>
              <a:rPr lang="en-US" dirty="0" smtClean="0">
                <a:solidFill>
                  <a:srgbClr val="FF0000"/>
                </a:solidFill>
              </a:rPr>
              <a:t>Rationality</a:t>
            </a:r>
          </a:p>
          <a:p>
            <a:r>
              <a:rPr lang="en-US" sz="2800" b="1" dirty="0" smtClean="0"/>
              <a:t>Avoid value judgments, </a:t>
            </a:r>
            <a:r>
              <a:rPr lang="en-US" sz="2800" dirty="0" smtClean="0"/>
              <a:t>aiming for </a:t>
            </a:r>
            <a:r>
              <a:rPr lang="en-US" dirty="0" smtClean="0"/>
              <a:t>quality, diversified sources, angles</a:t>
            </a:r>
            <a:r>
              <a:rPr lang="en-US" sz="2800" dirty="0" smtClean="0"/>
              <a:t>, …→ </a:t>
            </a:r>
            <a:r>
              <a:rPr lang="en-US" sz="2800" dirty="0" smtClean="0">
                <a:solidFill>
                  <a:srgbClr val="FF0000"/>
                </a:solidFill>
              </a:rPr>
              <a:t>professionalism</a:t>
            </a: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ð"/>
            </a:pPr>
            <a:r>
              <a:rPr lang="en-US" sz="3200" b="1" dirty="0" smtClean="0"/>
              <a:t>Aim</a:t>
            </a:r>
            <a:r>
              <a:rPr lang="en-US" sz="3200" dirty="0" smtClean="0"/>
              <a:t> : make media and journalists </a:t>
            </a:r>
            <a:r>
              <a:rPr lang="en-US" sz="3200" dirty="0" smtClean="0">
                <a:solidFill>
                  <a:srgbClr val="FF0000"/>
                </a:solidFill>
              </a:rPr>
              <a:t>allies</a:t>
            </a:r>
            <a:r>
              <a:rPr lang="en-US" sz="3200" dirty="0" smtClean="0"/>
              <a:t> in the fight for equality and parity</a:t>
            </a:r>
            <a:endParaRPr lang="fr-BE" sz="2000" dirty="0" smtClean="0"/>
          </a:p>
          <a:p>
            <a:pPr marL="201168" lvl="1" indent="0">
              <a:buNone/>
            </a:pPr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marL="201168" lvl="1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Agreed</a:t>
            </a:r>
            <a:r>
              <a:rPr lang="fr-BE" dirty="0" smtClean="0"/>
              <a:t> Conclusions 2003/44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Women’s participation and access to new information and communication technologies: content, production, use</a:t>
            </a:r>
          </a:p>
          <a:p>
            <a:pPr marL="914400" lvl="2" indent="0">
              <a:buNone/>
            </a:pPr>
            <a:r>
              <a:rPr lang="en-US" dirty="0" smtClean="0"/>
              <a:t>vs. Negative effects on gender equality and perpetuation of inequalities </a:t>
            </a:r>
          </a:p>
          <a:p>
            <a:pPr marL="914400" lvl="2" indent="0">
              <a:buNone/>
            </a:pPr>
            <a:r>
              <a:rPr lang="en-US" dirty="0" smtClean="0"/>
              <a:t>Vs. NT &gt; Tool for empowering women and promoting gender equality</a:t>
            </a:r>
          </a:p>
          <a:p>
            <a:pPr>
              <a:buFont typeface="Wingdings 3" panose="05040102010807070707" pitchFamily="18" charset="2"/>
              <a:buChar char="&quot;"/>
            </a:pPr>
            <a:r>
              <a:rPr lang="en-US" dirty="0" smtClean="0"/>
              <a:t>Broaden women's access to benefits of information and NT</a:t>
            </a:r>
          </a:p>
          <a:p>
            <a:pPr>
              <a:buFont typeface="Wingdings 3" panose="05040102010807070707" pitchFamily="18" charset="2"/>
              <a:buChar char="&quot;"/>
            </a:pPr>
            <a:r>
              <a:rPr lang="en-US" dirty="0" smtClean="0"/>
              <a:t>Increase women’s access and participation in the media</a:t>
            </a:r>
          </a:p>
          <a:p>
            <a:pPr>
              <a:buFont typeface="Wingdings 3" panose="05040102010807070707" pitchFamily="18" charset="2"/>
              <a:buChar char="&quot;"/>
            </a:pPr>
            <a:r>
              <a:rPr lang="en-US" dirty="0" smtClean="0"/>
              <a:t>Role of women in decision-making</a:t>
            </a:r>
          </a:p>
          <a:p>
            <a:pPr>
              <a:buFont typeface="Wingdings 3" panose="05040102010807070707" pitchFamily="18" charset="2"/>
              <a:buChar char="&quot;"/>
            </a:pPr>
            <a:r>
              <a:rPr lang="en-US" dirty="0" smtClean="0"/>
              <a:t>Sexualization, pornography, violence against women</a:t>
            </a:r>
          </a:p>
          <a:p>
            <a:pPr>
              <a:buFont typeface="Wingdings 3" panose="05040102010807070707" pitchFamily="18" charset="2"/>
              <a:buChar char="&quot;"/>
            </a:pPr>
            <a:r>
              <a:rPr lang="en-US" dirty="0" smtClean="0"/>
              <a:t>Sexist stereotypes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74839" y="457200"/>
            <a:ext cx="3297186" cy="1106129"/>
          </a:xfrm>
        </p:spPr>
        <p:txBody>
          <a:bodyPr>
            <a:normAutofit fontScale="90000"/>
          </a:bodyPr>
          <a:lstStyle/>
          <a:p>
            <a:r>
              <a:rPr lang="fr-BE" dirty="0" err="1" smtClean="0"/>
              <a:t>Expertalia</a:t>
            </a:r>
            <a:r>
              <a:rPr lang="fr-BE" dirty="0" smtClean="0"/>
              <a:t>, instruction </a:t>
            </a:r>
            <a:r>
              <a:rPr lang="fr-BE" dirty="0" err="1" smtClean="0"/>
              <a:t>manual</a:t>
            </a:r>
            <a:endParaRPr lang="en-GB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43" y="688807"/>
            <a:ext cx="4983178" cy="5482105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839787" y="1802921"/>
            <a:ext cx="5164197" cy="45978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370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250 Belgian journalists use </a:t>
            </a:r>
            <a:r>
              <a:rPr lang="en-US" dirty="0" err="1" smtClean="0"/>
              <a:t>Expertalia</a:t>
            </a: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of experts: academic, professional, associative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Detailed information per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Photo/video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E</a:t>
            </a:r>
            <a:r>
              <a:rPr lang="fr-BE" sz="4400" dirty="0" err="1" smtClean="0"/>
              <a:t>xample</a:t>
            </a:r>
            <a:r>
              <a:rPr lang="fr-BE" sz="4400" dirty="0" smtClean="0"/>
              <a:t>– keyword « </a:t>
            </a:r>
            <a:r>
              <a:rPr lang="fr-BE" sz="4400" dirty="0" err="1" smtClean="0"/>
              <a:t>Gender</a:t>
            </a:r>
            <a:r>
              <a:rPr lang="fr-BE" sz="4400" dirty="0" smtClean="0"/>
              <a:t> »</a:t>
            </a:r>
            <a:endParaRPr lang="fr-BE" sz="4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015" y="1910657"/>
            <a:ext cx="3413959" cy="41166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32" y="1910657"/>
            <a:ext cx="3422456" cy="41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Partnership</a:t>
            </a:r>
            <a:r>
              <a:rPr lang="fr-BE" dirty="0" smtClean="0"/>
              <a:t> </a:t>
            </a:r>
            <a:r>
              <a:rPr lang="fr-BE" dirty="0" err="1" smtClean="0"/>
              <a:t>Expertalia</a:t>
            </a:r>
            <a:r>
              <a:rPr lang="fr-BE" dirty="0" smtClean="0"/>
              <a:t> / RTBF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Partnership with RTBF :</a:t>
            </a:r>
          </a:p>
          <a:p>
            <a:pPr marL="0" indent="0">
              <a:buNone/>
            </a:pPr>
            <a:r>
              <a:rPr lang="en-US" dirty="0" smtClean="0"/>
              <a:t>Expert media coaching+ production of videos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5268449" y="1825625"/>
            <a:ext cx="6455465" cy="30511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03639" y="3753728"/>
            <a:ext cx="2994858" cy="2246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68449" y="52037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BE" smtClean="0">
              <a:hlinkClick r:id="rId4"/>
            </a:endParaRPr>
          </a:p>
          <a:p>
            <a:r>
              <a:rPr lang="fr-BE" smtClean="0">
                <a:hlinkClick r:id="rId4"/>
              </a:rPr>
              <a:t>https</a:t>
            </a:r>
            <a:r>
              <a:rPr lang="fr-BE">
                <a:hlinkClick r:id="rId4"/>
              </a:rPr>
              <a:t>://www.youtube.com/channel/UC6wVBuvHQZsE-LBigAedlbQ 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25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9788" y="238691"/>
            <a:ext cx="3932237" cy="178605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	</a:t>
            </a:r>
            <a:r>
              <a:rPr lang="fr-BE" dirty="0" err="1" smtClean="0"/>
              <a:t>Partnership</a:t>
            </a:r>
            <a:r>
              <a:rPr lang="fr-BE" dirty="0" smtClean="0"/>
              <a:t> 	</a:t>
            </a:r>
            <a:r>
              <a:rPr lang="fr-BE" dirty="0" err="1" smtClean="0"/>
              <a:t>Expertalia</a:t>
            </a:r>
            <a:r>
              <a:rPr lang="fr-BE" dirty="0" smtClean="0"/>
              <a:t>  	Agence Entreprise 	innovation (AEI)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1144588" y="2808515"/>
            <a:ext cx="3932237" cy="3298371"/>
          </a:xfrm>
        </p:spPr>
        <p:txBody>
          <a:bodyPr>
            <a:noAutofit/>
          </a:bodyPr>
          <a:lstStyle/>
          <a:p>
            <a:endParaRPr lang="fr-BE" sz="2400" dirty="0" smtClean="0"/>
          </a:p>
          <a:p>
            <a:endParaRPr lang="fr-BE" sz="2400" dirty="0"/>
          </a:p>
          <a:p>
            <a:endParaRPr lang="fr-BE" sz="2400" dirty="0"/>
          </a:p>
          <a:p>
            <a:r>
              <a:rPr lang="fr-BE" sz="2400" dirty="0" smtClean="0"/>
              <a:t>Promotion of </a:t>
            </a:r>
            <a:r>
              <a:rPr lang="fr-BE" sz="2400" dirty="0" err="1" smtClean="0"/>
              <a:t>women</a:t>
            </a:r>
            <a:r>
              <a:rPr lang="fr-BE" sz="2400" dirty="0" smtClean="0"/>
              <a:t> entrepreneurs : information, profile, interview, media coaching, </a:t>
            </a:r>
            <a:r>
              <a:rPr lang="fr-BE" sz="2400" dirty="0" err="1" smtClean="0"/>
              <a:t>videos</a:t>
            </a:r>
            <a:r>
              <a:rPr lang="fr-BE" sz="2400" dirty="0" smtClean="0"/>
              <a:t> </a:t>
            </a:r>
            <a:endParaRPr lang="fr-BE" sz="2400" dirty="0"/>
          </a:p>
          <a:p>
            <a:endParaRPr lang="fr-BE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6"/>
          <a:stretch/>
        </p:blipFill>
        <p:spPr>
          <a:xfrm>
            <a:off x="5172075" y="238692"/>
            <a:ext cx="4931665" cy="6095434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3562465" y="3135086"/>
            <a:ext cx="1423192" cy="97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Perspectives: </a:t>
            </a:r>
            <a:r>
              <a:rPr lang="fr-BE" dirty="0"/>
              <a:t>t</a:t>
            </a:r>
            <a:r>
              <a:rPr lang="fr-BE" dirty="0" smtClean="0"/>
              <a:t>o </a:t>
            </a:r>
            <a:r>
              <a:rPr lang="fr-BE" dirty="0" err="1" smtClean="0"/>
              <a:t>investigate</a:t>
            </a:r>
            <a:r>
              <a:rPr lang="fr-BE" dirty="0" smtClean="0"/>
              <a:t> and </a:t>
            </a:r>
            <a:r>
              <a:rPr lang="fr-BE" dirty="0" err="1" smtClean="0"/>
              <a:t>promote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Raising awareness of self-regulatory bodies </a:t>
            </a:r>
            <a:r>
              <a:rPr lang="en-US" dirty="0" smtClean="0"/>
              <a:t>: Ethics  always pays little attention to equality issues!</a:t>
            </a:r>
          </a:p>
          <a:p>
            <a:r>
              <a:rPr lang="en-US" dirty="0" smtClean="0"/>
              <a:t>Sensitize regulators and legislators</a:t>
            </a:r>
          </a:p>
          <a:p>
            <a:r>
              <a:rPr lang="en-US" dirty="0" smtClean="0"/>
              <a:t>Studies on </a:t>
            </a:r>
            <a:r>
              <a:rPr lang="en-US" b="1" dirty="0" smtClean="0"/>
              <a:t>pay gaps </a:t>
            </a:r>
            <a:r>
              <a:rPr lang="en-US" dirty="0" smtClean="0"/>
              <a:t>in the journalistic profession </a:t>
            </a:r>
          </a:p>
          <a:p>
            <a:r>
              <a:rPr lang="en-US" dirty="0" smtClean="0"/>
              <a:t>Studies on the presence of women :  it is time to have update figures!</a:t>
            </a:r>
          </a:p>
          <a:p>
            <a:r>
              <a:rPr lang="en-US" dirty="0" smtClean="0"/>
              <a:t>Investigate violence against women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41446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Perspectives: </a:t>
            </a:r>
            <a:r>
              <a:rPr lang="en-US" dirty="0" smtClean="0"/>
              <a:t>to </a:t>
            </a:r>
            <a:r>
              <a:rPr lang="en-US" dirty="0"/>
              <a:t>investigate and promote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Fighting gender-based violence in the workplace –  International Federation of Journalists (IFJ) campaign</a:t>
            </a:r>
          </a:p>
          <a:p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55" y="3061607"/>
            <a:ext cx="6230711" cy="31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33246" y="1122363"/>
            <a:ext cx="8434754" cy="188825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Thank you for your attention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33246" y="2380891"/>
            <a:ext cx="8434754" cy="3485071"/>
          </a:xfrm>
        </p:spPr>
        <p:txBody>
          <a:bodyPr>
            <a:normAutofit fontScale="77500" lnSpcReduction="20000"/>
          </a:bodyPr>
          <a:lstStyle/>
          <a:p>
            <a:endParaRPr lang="fr-BE" sz="3600" b="1" dirty="0" smtClean="0"/>
          </a:p>
          <a:p>
            <a:r>
              <a:rPr lang="en-US" sz="3600" b="1" dirty="0" smtClean="0"/>
              <a:t>Association of Professional Journalists: </a:t>
            </a:r>
          </a:p>
          <a:p>
            <a:r>
              <a:rPr lang="en-US" sz="3800" dirty="0" smtClean="0"/>
              <a:t>Find out about our studies and actions on </a:t>
            </a:r>
          </a:p>
          <a:p>
            <a:r>
              <a:rPr lang="en-US" sz="3800" dirty="0" smtClean="0">
                <a:hlinkClick r:id="rId2"/>
              </a:rPr>
              <a:t>www.ajp.be/diversite</a:t>
            </a:r>
            <a:endParaRPr lang="en-US" sz="3800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Wallonia-Brussels Federation of Belgium</a:t>
            </a:r>
          </a:p>
          <a:p>
            <a:r>
              <a:rPr lang="en-US" sz="3600" dirty="0" smtClean="0"/>
              <a:t>Directorate of equal opportunities</a:t>
            </a:r>
          </a:p>
          <a:p>
            <a:r>
              <a:rPr lang="en-US" sz="3600" dirty="0" smtClean="0">
                <a:hlinkClick r:id="rId3"/>
              </a:rPr>
              <a:t>www.egalite.cfwb.be</a:t>
            </a:r>
            <a:r>
              <a:rPr lang="en-US" sz="3600" dirty="0" smtClean="0"/>
              <a:t> </a:t>
            </a:r>
            <a:r>
              <a:rPr lang="en-US" sz="3600" dirty="0" smtClean="0">
                <a:hlinkClick r:id="rId4"/>
              </a:rPr>
              <a:t>–</a:t>
            </a:r>
            <a:r>
              <a:rPr lang="en-US" sz="3600" dirty="0" smtClean="0"/>
              <a:t> </a:t>
            </a:r>
            <a:r>
              <a:rPr lang="en-US" sz="3600" dirty="0" smtClean="0">
                <a:hlinkClick r:id="rId5"/>
              </a:rPr>
              <a:t>egalite@cfwb.be</a:t>
            </a:r>
            <a:r>
              <a:rPr lang="en-US" sz="3600" dirty="0" smtClean="0"/>
              <a:t> </a:t>
            </a:r>
          </a:p>
          <a:p>
            <a:endParaRPr lang="fr-BE" sz="3600" dirty="0" smtClean="0"/>
          </a:p>
          <a:p>
            <a:endParaRPr lang="fr-BE" sz="36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532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2006-2013 : Policies lead in FW-B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2006 : study on young people’s integration of sexist stereotypes conveyed by the media</a:t>
            </a:r>
          </a:p>
          <a:p>
            <a:r>
              <a:rPr lang="en-US" dirty="0" smtClean="0"/>
              <a:t>2008 : raising awareness among young people and media players about stereotypes </a:t>
            </a:r>
          </a:p>
          <a:p>
            <a:r>
              <a:rPr lang="en-US" dirty="0" smtClean="0"/>
              <a:t>2010 : Action plan for equality and diversity in Audiovisual Media in FW-B</a:t>
            </a:r>
            <a:endParaRPr lang="en-US" b="1" dirty="0" smtClean="0"/>
          </a:p>
          <a:p>
            <a:pPr lvl="1"/>
            <a:r>
              <a:rPr lang="en-US" dirty="0" smtClean="0"/>
              <a:t>Collaborations : CSA, UNIA, IEFH, AJP, etc.</a:t>
            </a:r>
          </a:p>
          <a:p>
            <a:pPr lvl="1"/>
            <a:r>
              <a:rPr lang="en-US" b="1" dirty="0" smtClean="0"/>
              <a:t>Barometers</a:t>
            </a:r>
            <a:r>
              <a:rPr lang="en-US" dirty="0" smtClean="0"/>
              <a:t> (2011, 2012, 2013) : representation of women and men (+ other minorities) in television programs broadcasted in FW-B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Biannual  since 2016 / integral part of the missions of the CSA</a:t>
            </a:r>
          </a:p>
          <a:p>
            <a:pPr lvl="1"/>
            <a:r>
              <a:rPr lang="en-US" dirty="0" smtClean="0"/>
              <a:t>Spectrum of good practices: blockages, solutions, work 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2010 -2018 : FW-B and AJP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Conventions « Gender and diversity in journalistic content and editorial staffing » </a:t>
            </a:r>
          </a:p>
          <a:p>
            <a:r>
              <a:rPr lang="en-US" b="1" dirty="0" smtClean="0"/>
              <a:t>Studies and Research</a:t>
            </a:r>
            <a:r>
              <a:rPr lang="en-US" dirty="0" smtClean="0"/>
              <a:t>:  presence and representation of women in the media </a:t>
            </a:r>
          </a:p>
          <a:p>
            <a:r>
              <a:rPr lang="en-US" dirty="0" smtClean="0"/>
              <a:t>2 axes : </a:t>
            </a:r>
          </a:p>
          <a:p>
            <a:pPr lvl="1"/>
            <a:r>
              <a:rPr lang="en-US" dirty="0" smtClean="0"/>
              <a:t>Media content: </a:t>
            </a:r>
            <a:r>
              <a:rPr lang="en-US" dirty="0"/>
              <a:t>i</a:t>
            </a:r>
            <a:r>
              <a:rPr lang="en-US" dirty="0" smtClean="0"/>
              <a:t>nformation – where are women? </a:t>
            </a:r>
          </a:p>
          <a:p>
            <a:pPr lvl="2"/>
            <a:r>
              <a:rPr lang="en-US" dirty="0" smtClean="0"/>
              <a:t>Global Media Monitoring Project (2010 and 2015)</a:t>
            </a:r>
          </a:p>
          <a:p>
            <a:pPr lvl="2"/>
            <a:r>
              <a:rPr lang="en-US" dirty="0" smtClean="0"/>
              <a:t>Equality and diversity barometer in the daily press (2011 and 2014)</a:t>
            </a:r>
          </a:p>
          <a:p>
            <a:pPr lvl="1"/>
            <a:r>
              <a:rPr lang="en-US" dirty="0" smtClean="0"/>
              <a:t>Journalism : women in media</a:t>
            </a:r>
          </a:p>
          <a:p>
            <a:pPr lvl="2"/>
            <a:r>
              <a:rPr lang="en-US" dirty="0" smtClean="0"/>
              <a:t>Diversity in the journalistic workforce (2013)</a:t>
            </a:r>
          </a:p>
          <a:p>
            <a:pPr lvl="2"/>
            <a:r>
              <a:rPr lang="en-US" dirty="0" smtClean="0"/>
              <a:t>Women’s journalism (2018/2019)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Recurring and convergent findings</a:t>
            </a:r>
          </a:p>
          <a:p>
            <a:r>
              <a:rPr lang="en-US" dirty="0" smtClean="0"/>
              <a:t>Awareness and training of journalists and journalism students </a:t>
            </a:r>
            <a:r>
              <a:rPr lang="en-US" dirty="0"/>
              <a:t>o</a:t>
            </a:r>
            <a:r>
              <a:rPr lang="en-US" dirty="0" smtClean="0"/>
              <a:t>n gender issues  </a:t>
            </a:r>
          </a:p>
          <a:p>
            <a:r>
              <a:rPr lang="en-US" smtClean="0"/>
              <a:t>Findings into </a:t>
            </a:r>
            <a:r>
              <a:rPr lang="en-US" dirty="0" smtClean="0"/>
              <a:t>action: </a:t>
            </a:r>
            <a:r>
              <a:rPr lang="en-US" b="1" dirty="0" err="1" smtClean="0"/>
              <a:t>Expertalia</a:t>
            </a:r>
            <a:r>
              <a:rPr lang="en-US" dirty="0" smtClean="0"/>
              <a:t>, a tool for journalists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032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and Studies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678120"/>
            <a:ext cx="5181600" cy="4498843"/>
          </a:xfrm>
        </p:spPr>
        <p:txBody>
          <a:bodyPr/>
          <a:lstStyle/>
          <a:p>
            <a:r>
              <a:rPr lang="en-GB" dirty="0" smtClean="0"/>
              <a:t>Media Content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 err="1" smtClean="0"/>
              <a:t>Journalism</a:t>
            </a:r>
            <a:endParaRPr lang="fr-BE" dirty="0" smtClean="0"/>
          </a:p>
          <a:p>
            <a:endParaRPr lang="fr-BE" dirty="0" smtClean="0"/>
          </a:p>
          <a:p>
            <a:endParaRPr lang="en-GB" dirty="0"/>
          </a:p>
        </p:txBody>
      </p:sp>
      <p:grpSp>
        <p:nvGrpSpPr>
          <p:cNvPr id="5" name="Groupe 4"/>
          <p:cNvGrpSpPr/>
          <p:nvPr/>
        </p:nvGrpSpPr>
        <p:grpSpPr>
          <a:xfrm>
            <a:off x="639470" y="2221251"/>
            <a:ext cx="4504028" cy="2225701"/>
            <a:chOff x="1109007" y="533284"/>
            <a:chExt cx="4824669" cy="2612608"/>
          </a:xfrm>
        </p:grpSpPr>
        <p:sp>
          <p:nvSpPr>
            <p:cNvPr id="6" name="ZoneTexte 5"/>
            <p:cNvSpPr txBox="1"/>
            <p:nvPr/>
          </p:nvSpPr>
          <p:spPr>
            <a:xfrm>
              <a:off x="1109007" y="533284"/>
              <a:ext cx="4824668" cy="370830"/>
            </a:xfrm>
            <a:prstGeom prst="rect">
              <a:avLst/>
            </a:prstGeom>
            <a:noFill/>
            <a:ln>
              <a:solidFill>
                <a:srgbClr val="A29693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1350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3675221" y="540653"/>
              <a:ext cx="2258455" cy="2605239"/>
              <a:chOff x="7200241" y="3788825"/>
              <a:chExt cx="2151066" cy="2481361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7"/>
              <a:stretch/>
            </p:blipFill>
            <p:spPr>
              <a:xfrm>
                <a:off x="7200241" y="4158433"/>
                <a:ext cx="2151066" cy="2111753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7456103" y="3788825"/>
                <a:ext cx="853870" cy="31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25" b="1" dirty="0">
                    <a:solidFill>
                      <a:srgbClr val="9E5C9C"/>
                    </a:solidFill>
                  </a:rPr>
                  <a:t>2015</a:t>
                </a: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1127608" y="540653"/>
              <a:ext cx="896497" cy="328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25" b="1" dirty="0">
                  <a:solidFill>
                    <a:srgbClr val="7E1A7C"/>
                  </a:solidFill>
                </a:rPr>
                <a:t>2010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608" y="940763"/>
              <a:ext cx="2128001" cy="2155185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778761" y="4509243"/>
            <a:ext cx="4364736" cy="2267073"/>
            <a:chOff x="6698099" y="533284"/>
            <a:chExt cx="5022731" cy="2568128"/>
          </a:xfrm>
        </p:grpSpPr>
        <p:sp>
          <p:nvSpPr>
            <p:cNvPr id="13" name="ZoneTexte 12"/>
            <p:cNvSpPr txBox="1"/>
            <p:nvPr/>
          </p:nvSpPr>
          <p:spPr>
            <a:xfrm>
              <a:off x="6698099" y="533284"/>
              <a:ext cx="5022731" cy="365737"/>
            </a:xfrm>
            <a:prstGeom prst="rect">
              <a:avLst/>
            </a:prstGeom>
            <a:noFill/>
            <a:ln>
              <a:solidFill>
                <a:srgbClr val="A29693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1350" dirty="0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6714828" y="540653"/>
              <a:ext cx="2281510" cy="2560759"/>
              <a:chOff x="837485" y="1282471"/>
              <a:chExt cx="2232724" cy="2506001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4"/>
              <a:srcRect t="4695"/>
              <a:stretch/>
            </p:blipFill>
            <p:spPr>
              <a:xfrm>
                <a:off x="837485" y="1660569"/>
                <a:ext cx="2232724" cy="2127903"/>
              </a:xfrm>
              <a:prstGeom prst="rect">
                <a:avLst/>
              </a:prstGeom>
            </p:spPr>
          </p:pic>
          <p:sp>
            <p:nvSpPr>
              <p:cNvPr id="19" name="ZoneTexte 18"/>
              <p:cNvSpPr txBox="1"/>
              <p:nvPr/>
            </p:nvSpPr>
            <p:spPr>
              <a:xfrm>
                <a:off x="838203" y="1282471"/>
                <a:ext cx="853869" cy="316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25" b="1" dirty="0">
                    <a:solidFill>
                      <a:srgbClr val="DC3730"/>
                    </a:solidFill>
                  </a:rPr>
                  <a:t>2011</a:t>
                </a: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9440173" y="541683"/>
              <a:ext cx="2280657" cy="2544856"/>
              <a:chOff x="3563188" y="1350543"/>
              <a:chExt cx="2171011" cy="2422508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57" b="4260"/>
              <a:stretch/>
            </p:blipFill>
            <p:spPr>
              <a:xfrm>
                <a:off x="3563188" y="1734036"/>
                <a:ext cx="2171011" cy="20390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3570577" y="1350543"/>
                <a:ext cx="1360883" cy="307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25" b="1" dirty="0">
                    <a:solidFill>
                      <a:srgbClr val="25AAAA"/>
                    </a:solidFill>
                  </a:rPr>
                  <a:t>2013-2014</a:t>
                </a:r>
              </a:p>
            </p:txBody>
          </p:sp>
        </p:grpSp>
      </p:grpSp>
      <p:grpSp>
        <p:nvGrpSpPr>
          <p:cNvPr id="30" name="Groupe 29"/>
          <p:cNvGrpSpPr/>
          <p:nvPr/>
        </p:nvGrpSpPr>
        <p:grpSpPr>
          <a:xfrm>
            <a:off x="7636001" y="2916264"/>
            <a:ext cx="2051363" cy="2170060"/>
            <a:chOff x="1099481" y="3530605"/>
            <a:chExt cx="2428253" cy="2568757"/>
          </a:xfrm>
        </p:grpSpPr>
        <p:sp>
          <p:nvSpPr>
            <p:cNvPr id="31" name="ZoneTexte 30"/>
            <p:cNvSpPr txBox="1"/>
            <p:nvPr/>
          </p:nvSpPr>
          <p:spPr>
            <a:xfrm>
              <a:off x="1099482" y="3530605"/>
              <a:ext cx="2428252" cy="358407"/>
            </a:xfrm>
            <a:prstGeom prst="rect">
              <a:avLst/>
            </a:prstGeom>
            <a:noFill/>
            <a:ln>
              <a:solidFill>
                <a:srgbClr val="A29693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1350" dirty="0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1099481" y="3530605"/>
              <a:ext cx="2174484" cy="2568757"/>
              <a:chOff x="7435278" y="1384383"/>
              <a:chExt cx="2071089" cy="2446615"/>
            </a:xfrm>
          </p:grpSpPr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35278" y="1754654"/>
                <a:ext cx="2071089" cy="2076344"/>
              </a:xfrm>
              <a:prstGeom prst="rect">
                <a:avLst/>
              </a:prstGeom>
            </p:spPr>
          </p:pic>
          <p:sp>
            <p:nvSpPr>
              <p:cNvPr id="34" name="ZoneTexte 33"/>
              <p:cNvSpPr txBox="1"/>
              <p:nvPr/>
            </p:nvSpPr>
            <p:spPr>
              <a:xfrm>
                <a:off x="7480078" y="1384383"/>
                <a:ext cx="853869" cy="301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25" b="1" dirty="0">
                    <a:solidFill>
                      <a:srgbClr val="EF8373"/>
                    </a:solidFill>
                  </a:rPr>
                  <a:t>2013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2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analysis: Recurring and converging findings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Underrepresentation of women </a:t>
            </a:r>
          </a:p>
          <a:p>
            <a:r>
              <a:rPr lang="en-US" dirty="0" smtClean="0"/>
              <a:t>Especially </a:t>
            </a:r>
            <a:r>
              <a:rPr lang="en-US" sz="2800" dirty="0" smtClean="0"/>
              <a:t> </a:t>
            </a:r>
            <a:r>
              <a:rPr lang="en-US" sz="2800" b="1" dirty="0" smtClean="0"/>
              <a:t>invisibles</a:t>
            </a:r>
            <a:r>
              <a:rPr lang="en-US" sz="2800" dirty="0" smtClean="0"/>
              <a:t>  in « </a:t>
            </a:r>
            <a:r>
              <a:rPr lang="en-US" sz="2800" b="1" dirty="0" smtClean="0"/>
              <a:t>sports</a:t>
            </a:r>
            <a:r>
              <a:rPr lang="en-US" sz="2800" dirty="0" smtClean="0"/>
              <a:t> », « </a:t>
            </a:r>
            <a:r>
              <a:rPr lang="en-US" sz="2800" b="1" dirty="0" smtClean="0"/>
              <a:t>politics</a:t>
            </a:r>
            <a:r>
              <a:rPr lang="en-US" sz="2800" dirty="0" smtClean="0"/>
              <a:t> », « </a:t>
            </a:r>
            <a:r>
              <a:rPr lang="en-US" b="1" dirty="0" smtClean="0"/>
              <a:t>economics</a:t>
            </a:r>
            <a:r>
              <a:rPr lang="en-US" sz="2800" b="1" dirty="0" smtClean="0"/>
              <a:t>/finances </a:t>
            </a:r>
            <a:r>
              <a:rPr lang="en-US" sz="2800" dirty="0" smtClean="0"/>
              <a:t>»</a:t>
            </a:r>
          </a:p>
          <a:p>
            <a:r>
              <a:rPr lang="en-US" sz="2800" dirty="0" smtClean="0"/>
              <a:t>Women mostly occupy </a:t>
            </a:r>
            <a:r>
              <a:rPr lang="en-US" dirty="0" smtClean="0"/>
              <a:t>supporting </a:t>
            </a:r>
            <a:r>
              <a:rPr lang="en-US" sz="2800" dirty="0" smtClean="0"/>
              <a:t>roles</a:t>
            </a:r>
          </a:p>
          <a:p>
            <a:r>
              <a:rPr lang="en-US" dirty="0" smtClean="0"/>
              <a:t>Nearly</a:t>
            </a:r>
            <a:r>
              <a:rPr lang="en-US" sz="2800" dirty="0" smtClean="0"/>
              <a:t> 9 </a:t>
            </a:r>
            <a:r>
              <a:rPr lang="en-US" sz="2800" b="1" dirty="0" smtClean="0"/>
              <a:t>experts</a:t>
            </a:r>
            <a:r>
              <a:rPr lang="en-US" sz="2800" dirty="0" smtClean="0"/>
              <a:t> out of 10 interviewed are men</a:t>
            </a:r>
            <a:endParaRPr lang="en-US" sz="2800" b="1" dirty="0" smtClean="0"/>
          </a:p>
          <a:p>
            <a:r>
              <a:rPr lang="en-US" sz="2800" dirty="0" smtClean="0"/>
              <a:t>Women are nonetheless equally represented until the age of 20… then they disappear</a:t>
            </a:r>
          </a:p>
          <a:p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7687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Women’s</a:t>
            </a:r>
            <a:r>
              <a:rPr lang="fr-BE" dirty="0" smtClean="0"/>
              <a:t> </a:t>
            </a:r>
            <a:r>
              <a:rPr lang="fr-BE" dirty="0" err="1" smtClean="0"/>
              <a:t>representation</a:t>
            </a:r>
            <a:r>
              <a:rPr lang="fr-BE" dirty="0" smtClean="0"/>
              <a:t> in the media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In the </a:t>
            </a:r>
            <a:r>
              <a:rPr lang="fr-BE" dirty="0" err="1" smtClean="0"/>
              <a:t>daily</a:t>
            </a:r>
            <a:r>
              <a:rPr lang="fr-BE" dirty="0" smtClean="0"/>
              <a:t> </a:t>
            </a:r>
            <a:r>
              <a:rPr lang="fr-BE" dirty="0" err="1" smtClean="0"/>
              <a:t>press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 smtClean="0"/>
              <a:t>In </a:t>
            </a:r>
            <a:r>
              <a:rPr lang="fr-BE" dirty="0" err="1" smtClean="0"/>
              <a:t>audiovisual</a:t>
            </a:r>
            <a:r>
              <a:rPr lang="fr-BE" dirty="0" smtClean="0"/>
              <a:t> media</a:t>
            </a:r>
            <a:endParaRPr lang="fr-BE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2"/>
          <a:srcRect t="12419"/>
          <a:stretch/>
        </p:blipFill>
        <p:spPr>
          <a:xfrm>
            <a:off x="1213190" y="2523419"/>
            <a:ext cx="3724979" cy="2925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523419"/>
            <a:ext cx="3373882" cy="29259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57532" y="5617409"/>
            <a:ext cx="603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Figures </a:t>
            </a:r>
            <a:r>
              <a:rPr lang="fr-BE" dirty="0" err="1" smtClean="0"/>
              <a:t>from</a:t>
            </a:r>
            <a:r>
              <a:rPr lang="fr-BE" dirty="0" smtClean="0"/>
              <a:t> AJP and CSA (Belgium)</a:t>
            </a:r>
          </a:p>
          <a:p>
            <a:r>
              <a:rPr lang="fr-BE" dirty="0" smtClean="0"/>
              <a:t>2014 </a:t>
            </a:r>
            <a:r>
              <a:rPr lang="fr-BE" dirty="0" smtClean="0">
                <a:hlinkClick r:id="rId4"/>
              </a:rPr>
              <a:t>www.ajp.be/diversite</a:t>
            </a: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597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Women’s representation in the </a:t>
            </a:r>
            <a:r>
              <a:rPr lang="en-US" dirty="0" smtClean="0"/>
              <a:t>media (2)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92838"/>
              </p:ext>
            </p:extLst>
          </p:nvPr>
        </p:nvGraphicFramePr>
        <p:xfrm>
          <a:off x="1097279" y="1846264"/>
          <a:ext cx="10058083" cy="186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042185406"/>
              </p:ext>
            </p:extLst>
          </p:nvPr>
        </p:nvGraphicFramePr>
        <p:xfrm>
          <a:off x="1418253" y="4055965"/>
          <a:ext cx="9737109" cy="180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69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6983"/>
          <a:stretch/>
        </p:blipFill>
        <p:spPr>
          <a:xfrm>
            <a:off x="1961093" y="1017682"/>
            <a:ext cx="8475387" cy="453205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69707" y="631347"/>
            <a:ext cx="990306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 err="1" smtClean="0"/>
              <a:t>Gender</a:t>
            </a:r>
            <a:r>
              <a:rPr lang="fr-BE" sz="2800" dirty="0" smtClean="0"/>
              <a:t> distribution by </a:t>
            </a:r>
            <a:r>
              <a:rPr lang="fr-BE" sz="2800" dirty="0" err="1" smtClean="0"/>
              <a:t>age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597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Custom</PresentationFormat>
  <Paragraphs>153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Thème Office</vt:lpstr>
      <vt:lpstr>1_Conception personnalisée</vt:lpstr>
      <vt:lpstr>Conception personnalisée</vt:lpstr>
      <vt:lpstr>Gender and Media Policies and Actions in the Wallonia- Brussels Federation Belgium</vt:lpstr>
      <vt:lpstr>Agreed Conclusions 2003/44</vt:lpstr>
      <vt:lpstr>2006-2013 : Policies lead in FW-B</vt:lpstr>
      <vt:lpstr>2010 -2018 : FW-B and AJP</vt:lpstr>
      <vt:lpstr>Research and Studies</vt:lpstr>
      <vt:lpstr>Media analysis: Recurring and converging findings</vt:lpstr>
      <vt:lpstr>Women’s representation in the media</vt:lpstr>
      <vt:lpstr>Women’s representation in the media (2)</vt:lpstr>
      <vt:lpstr>PowerPoint Presentation</vt:lpstr>
      <vt:lpstr>PowerPoint Presentation</vt:lpstr>
      <vt:lpstr>PowerPoint Presentation</vt:lpstr>
      <vt:lpstr>From observation to action</vt:lpstr>
      <vt:lpstr>Journalistic profession: Where are the women?</vt:lpstr>
      <vt:lpstr>Hierarchy : 2 to 3 times more men</vt:lpstr>
      <vt:lpstr>Career and seniority</vt:lpstr>
      <vt:lpstr>Journalistic profession: to investigate and promote</vt:lpstr>
      <vt:lpstr> From observation to action </vt:lpstr>
      <vt:lpstr>The origin of Expertalia</vt:lpstr>
      <vt:lpstr>From observation to action</vt:lpstr>
      <vt:lpstr>Expertalia, instruction manual</vt:lpstr>
      <vt:lpstr>Example– keyword « Gender »</vt:lpstr>
      <vt:lpstr>Partnership Expertalia / RTBF</vt:lpstr>
      <vt:lpstr> Partnership  Expertalia   Agence Entreprise  innovation (AEI)</vt:lpstr>
      <vt:lpstr>Perspectives: to investigate and promote</vt:lpstr>
      <vt:lpstr>Perspectives: to investigate and promote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Adriaenssens</dc:creator>
  <cp:lastModifiedBy>Verstichel Annelies - Belgium - New York UNO</cp:lastModifiedBy>
  <cp:revision>246</cp:revision>
  <cp:lastPrinted>2018-03-07T16:57:23Z</cp:lastPrinted>
  <dcterms:created xsi:type="dcterms:W3CDTF">2016-11-14T17:51:17Z</dcterms:created>
  <dcterms:modified xsi:type="dcterms:W3CDTF">2018-03-09T23:29:28Z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130c4371-df65-4886-9f36-ec55b4994e80</vt:lpwstr>
  </property>
  <property fmtid="{D5CDD505-2E9C-101B-9397-08002B2CF9AE}" pid="3" name="BE_ForeignAffairsClassification">
    <vt:lpwstr>Non classifié - Niet geclassificeerd</vt:lpwstr>
  </property>
  <property fmtid="{D5CDD505-2E9C-101B-9397-08002B2CF9AE}" pid="4" name="BE_ForeignAffairsMarkering">
    <vt:lpwstr>Markering inactief - Marquage inactif</vt:lpwstr>
  </property>
</Properties>
</file>